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06" r:id="rId2"/>
    <p:sldId id="459" r:id="rId3"/>
    <p:sldId id="464" r:id="rId4"/>
    <p:sldId id="466" r:id="rId5"/>
    <p:sldId id="454" r:id="rId6"/>
    <p:sldId id="456" r:id="rId7"/>
    <p:sldId id="468" r:id="rId8"/>
    <p:sldId id="447" r:id="rId9"/>
    <p:sldId id="457" r:id="rId10"/>
    <p:sldId id="461" r:id="rId11"/>
    <p:sldId id="467" r:id="rId12"/>
    <p:sldId id="465" r:id="rId13"/>
    <p:sldId id="458" r:id="rId14"/>
    <p:sldId id="449" r:id="rId15"/>
    <p:sldId id="463" r:id="rId16"/>
    <p:sldId id="45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5F59A-4807-48EA-848B-2387B560F5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5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Comparative Advantage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Efficient in Production</a:t>
            </a:r>
          </a:p>
          <a:p>
            <a:pPr lvl="2"/>
            <a:r>
              <a:rPr lang="en-US" dirty="0" smtClean="0"/>
              <a:t>No way to produce more of one good without producing less of another good</a:t>
            </a:r>
          </a:p>
          <a:p>
            <a:pPr lvl="2"/>
            <a:r>
              <a:rPr lang="en-US" dirty="0" smtClean="0"/>
              <a:t>All points on PPF are efficient in production</a:t>
            </a:r>
          </a:p>
          <a:p>
            <a:pPr lvl="2"/>
            <a:r>
              <a:rPr lang="en-US" dirty="0" smtClean="0"/>
              <a:t>Inside PPF, feasible but not efficient</a:t>
            </a:r>
          </a:p>
          <a:p>
            <a:pPr lvl="2"/>
            <a:r>
              <a:rPr lang="en-US" dirty="0" smtClean="0"/>
              <a:t>Outside PPF, not feasible</a:t>
            </a:r>
          </a:p>
          <a:p>
            <a:pPr lvl="1"/>
            <a:r>
              <a:rPr lang="en-US" dirty="0" smtClean="0"/>
              <a:t>Efficient in Allocation</a:t>
            </a:r>
          </a:p>
          <a:p>
            <a:pPr lvl="2"/>
            <a:r>
              <a:rPr lang="en-US" dirty="0" smtClean="0"/>
              <a:t>Allocating resources so that consumers are as well off as possible</a:t>
            </a:r>
          </a:p>
          <a:p>
            <a:pPr lvl="2"/>
            <a:r>
              <a:rPr lang="en-US" dirty="0" smtClean="0"/>
              <a:t>All points on PPF may not be equally desirable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52094"/>
            <a:ext cx="8005762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The Production Possibility Frontier: Efficient in Production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1498600" y="2403475"/>
            <a:ext cx="4487863" cy="3313113"/>
          </a:xfrm>
          <a:custGeom>
            <a:avLst/>
            <a:gdLst>
              <a:gd name="T0" fmla="*/ 0 w 633"/>
              <a:gd name="T1" fmla="*/ 3313113 h 488"/>
              <a:gd name="T2" fmla="*/ 0 w 633"/>
              <a:gd name="T3" fmla="*/ 0 h 488"/>
              <a:gd name="T4" fmla="*/ 4487863 w 633"/>
              <a:gd name="T5" fmla="*/ 3313113 h 488"/>
              <a:gd name="T6" fmla="*/ 0 w 633"/>
              <a:gd name="T7" fmla="*/ 3313113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633"/>
              <a:gd name="T13" fmla="*/ 0 h 488"/>
              <a:gd name="T14" fmla="*/ 633 w 633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3" h="488">
                <a:moveTo>
                  <a:pt x="0" y="488"/>
                </a:moveTo>
                <a:cubicBezTo>
                  <a:pt x="0" y="485"/>
                  <a:pt x="0" y="0"/>
                  <a:pt x="0" y="0"/>
                </a:cubicBezTo>
                <a:cubicBezTo>
                  <a:pt x="633" y="488"/>
                  <a:pt x="633" y="488"/>
                  <a:pt x="633" y="488"/>
                </a:cubicBezTo>
                <a:lnTo>
                  <a:pt x="0" y="488"/>
                </a:lnTo>
                <a:close/>
              </a:path>
            </a:pathLst>
          </a:custGeom>
          <a:solidFill>
            <a:srgbClr val="C7D6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1498600" y="4794250"/>
            <a:ext cx="1905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V="1">
            <a:off x="4746625" y="5527675"/>
            <a:ext cx="0" cy="188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614738" y="574833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241425" y="574833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101725" y="230822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1241425" y="46418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1085850" y="39179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900113" y="908050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 flipH="1" flipV="1">
            <a:off x="3622675" y="3377057"/>
            <a:ext cx="82550" cy="62979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6084888" y="5084763"/>
            <a:ext cx="2287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Production possibility frontier</a:t>
            </a:r>
            <a:endParaRPr lang="en-US" sz="1400" i="1" dirty="0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814763" y="3736975"/>
            <a:ext cx="109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799013" y="4460875"/>
            <a:ext cx="96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B</a:t>
            </a:r>
            <a:endParaRPr lang="en-US" sz="1400" dirty="0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6162675" y="22764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D</a:t>
            </a:r>
            <a:endParaRPr lang="en-US" sz="1400" dirty="0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3519488" y="4814888"/>
            <a:ext cx="103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C</a:t>
            </a:r>
            <a:endParaRPr lang="en-US" sz="1400" dirty="0"/>
          </a:p>
        </p:txBody>
      </p:sp>
      <p:sp>
        <p:nvSpPr>
          <p:cNvPr id="14356" name="Line 22"/>
          <p:cNvSpPr>
            <a:spLocks noChangeShapeType="1"/>
          </p:cNvSpPr>
          <p:nvPr/>
        </p:nvSpPr>
        <p:spPr bwMode="auto">
          <a:xfrm>
            <a:off x="1498601" y="2414587"/>
            <a:ext cx="4502150" cy="3302001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5930900" y="2363788"/>
            <a:ext cx="142875" cy="136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8" name="Freeform 24"/>
          <p:cNvSpPr>
            <a:spLocks noEditPoints="1"/>
          </p:cNvSpPr>
          <p:nvPr/>
        </p:nvSpPr>
        <p:spPr bwMode="auto">
          <a:xfrm>
            <a:off x="1752600" y="4779963"/>
            <a:ext cx="2851150" cy="28575"/>
          </a:xfrm>
          <a:custGeom>
            <a:avLst/>
            <a:gdLst>
              <a:gd name="T0" fmla="*/ 2851150 w 402"/>
              <a:gd name="T1" fmla="*/ 14288 h 4"/>
              <a:gd name="T2" fmla="*/ 2822780 w 402"/>
              <a:gd name="T3" fmla="*/ 14288 h 4"/>
              <a:gd name="T4" fmla="*/ 2730579 w 402"/>
              <a:gd name="T5" fmla="*/ 14288 h 4"/>
              <a:gd name="T6" fmla="*/ 2702209 w 402"/>
              <a:gd name="T7" fmla="*/ 14288 h 4"/>
              <a:gd name="T8" fmla="*/ 2610008 w 402"/>
              <a:gd name="T9" fmla="*/ 14288 h 4"/>
              <a:gd name="T10" fmla="*/ 2581638 w 402"/>
              <a:gd name="T11" fmla="*/ 14288 h 4"/>
              <a:gd name="T12" fmla="*/ 2482345 w 402"/>
              <a:gd name="T13" fmla="*/ 14288 h 4"/>
              <a:gd name="T14" fmla="*/ 2453975 w 402"/>
              <a:gd name="T15" fmla="*/ 14288 h 4"/>
              <a:gd name="T16" fmla="*/ 2361774 w 402"/>
              <a:gd name="T17" fmla="*/ 14288 h 4"/>
              <a:gd name="T18" fmla="*/ 2333404 w 402"/>
              <a:gd name="T19" fmla="*/ 14288 h 4"/>
              <a:gd name="T20" fmla="*/ 2241203 w 402"/>
              <a:gd name="T21" fmla="*/ 14288 h 4"/>
              <a:gd name="T22" fmla="*/ 2212833 w 402"/>
              <a:gd name="T23" fmla="*/ 14288 h 4"/>
              <a:gd name="T24" fmla="*/ 2113539 w 402"/>
              <a:gd name="T25" fmla="*/ 14288 h 4"/>
              <a:gd name="T26" fmla="*/ 2085170 w 402"/>
              <a:gd name="T27" fmla="*/ 14288 h 4"/>
              <a:gd name="T28" fmla="*/ 1992968 w 402"/>
              <a:gd name="T29" fmla="*/ 14288 h 4"/>
              <a:gd name="T30" fmla="*/ 1964599 w 402"/>
              <a:gd name="T31" fmla="*/ 14288 h 4"/>
              <a:gd name="T32" fmla="*/ 1872397 w 402"/>
              <a:gd name="T33" fmla="*/ 14288 h 4"/>
              <a:gd name="T34" fmla="*/ 1844028 w 402"/>
              <a:gd name="T35" fmla="*/ 14288 h 4"/>
              <a:gd name="T36" fmla="*/ 1744733 w 402"/>
              <a:gd name="T37" fmla="*/ 14288 h 4"/>
              <a:gd name="T38" fmla="*/ 1716364 w 402"/>
              <a:gd name="T39" fmla="*/ 14288 h 4"/>
              <a:gd name="T40" fmla="*/ 1624163 w 402"/>
              <a:gd name="T41" fmla="*/ 14288 h 4"/>
              <a:gd name="T42" fmla="*/ 1595793 w 402"/>
              <a:gd name="T43" fmla="*/ 14288 h 4"/>
              <a:gd name="T44" fmla="*/ 1503592 w 402"/>
              <a:gd name="T45" fmla="*/ 14288 h 4"/>
              <a:gd name="T46" fmla="*/ 1475222 w 402"/>
              <a:gd name="T47" fmla="*/ 14288 h 4"/>
              <a:gd name="T48" fmla="*/ 1383021 w 402"/>
              <a:gd name="T49" fmla="*/ 14288 h 4"/>
              <a:gd name="T50" fmla="*/ 1354651 w 402"/>
              <a:gd name="T51" fmla="*/ 14288 h 4"/>
              <a:gd name="T52" fmla="*/ 1255357 w 402"/>
              <a:gd name="T53" fmla="*/ 14288 h 4"/>
              <a:gd name="T54" fmla="*/ 1226987 w 402"/>
              <a:gd name="T55" fmla="*/ 14288 h 4"/>
              <a:gd name="T56" fmla="*/ 1134786 w 402"/>
              <a:gd name="T57" fmla="*/ 14288 h 4"/>
              <a:gd name="T58" fmla="*/ 1106417 w 402"/>
              <a:gd name="T59" fmla="*/ 14288 h 4"/>
              <a:gd name="T60" fmla="*/ 1014215 w 402"/>
              <a:gd name="T61" fmla="*/ 14288 h 4"/>
              <a:gd name="T62" fmla="*/ 985846 w 402"/>
              <a:gd name="T63" fmla="*/ 14288 h 4"/>
              <a:gd name="T64" fmla="*/ 886552 w 402"/>
              <a:gd name="T65" fmla="*/ 14288 h 4"/>
              <a:gd name="T66" fmla="*/ 858182 w 402"/>
              <a:gd name="T67" fmla="*/ 14288 h 4"/>
              <a:gd name="T68" fmla="*/ 765981 w 402"/>
              <a:gd name="T69" fmla="*/ 14288 h 4"/>
              <a:gd name="T70" fmla="*/ 737611 w 402"/>
              <a:gd name="T71" fmla="*/ 14288 h 4"/>
              <a:gd name="T72" fmla="*/ 645410 w 402"/>
              <a:gd name="T73" fmla="*/ 14288 h 4"/>
              <a:gd name="T74" fmla="*/ 617040 w 402"/>
              <a:gd name="T75" fmla="*/ 14288 h 4"/>
              <a:gd name="T76" fmla="*/ 517746 w 402"/>
              <a:gd name="T77" fmla="*/ 14288 h 4"/>
              <a:gd name="T78" fmla="*/ 489377 w 402"/>
              <a:gd name="T79" fmla="*/ 14288 h 4"/>
              <a:gd name="T80" fmla="*/ 397175 w 402"/>
              <a:gd name="T81" fmla="*/ 14288 h 4"/>
              <a:gd name="T82" fmla="*/ 368805 w 402"/>
              <a:gd name="T83" fmla="*/ 14288 h 4"/>
              <a:gd name="T84" fmla="*/ 276604 w 402"/>
              <a:gd name="T85" fmla="*/ 14288 h 4"/>
              <a:gd name="T86" fmla="*/ 248234 w 402"/>
              <a:gd name="T87" fmla="*/ 14288 h 4"/>
              <a:gd name="T88" fmla="*/ 148941 w 402"/>
              <a:gd name="T89" fmla="*/ 14288 h 4"/>
              <a:gd name="T90" fmla="*/ 120571 w 402"/>
              <a:gd name="T91" fmla="*/ 14288 h 4"/>
              <a:gd name="T92" fmla="*/ 28370 w 402"/>
              <a:gd name="T93" fmla="*/ 14288 h 4"/>
              <a:gd name="T94" fmla="*/ 0 w 402"/>
              <a:gd name="T95" fmla="*/ 14288 h 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2"/>
              <a:gd name="T145" fmla="*/ 0 h 4"/>
              <a:gd name="T146" fmla="*/ 402 w 402"/>
              <a:gd name="T147" fmla="*/ 4 h 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2" h="4">
                <a:moveTo>
                  <a:pt x="398" y="2"/>
                </a:moveTo>
                <a:cubicBezTo>
                  <a:pt x="398" y="1"/>
                  <a:pt x="399" y="0"/>
                  <a:pt x="40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1" y="0"/>
                  <a:pt x="402" y="1"/>
                  <a:pt x="402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402" y="4"/>
                  <a:pt x="401" y="4"/>
                  <a:pt x="400" y="4"/>
                </a:cubicBezTo>
                <a:cubicBezTo>
                  <a:pt x="400" y="4"/>
                  <a:pt x="400" y="4"/>
                  <a:pt x="400" y="4"/>
                </a:cubicBezTo>
                <a:cubicBezTo>
                  <a:pt x="399" y="4"/>
                  <a:pt x="398" y="4"/>
                  <a:pt x="398" y="2"/>
                </a:cubicBezTo>
                <a:close/>
                <a:moveTo>
                  <a:pt x="381" y="2"/>
                </a:moveTo>
                <a:cubicBezTo>
                  <a:pt x="381" y="1"/>
                  <a:pt x="382" y="0"/>
                  <a:pt x="38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4" y="0"/>
                  <a:pt x="385" y="1"/>
                  <a:pt x="385" y="2"/>
                </a:cubicBezTo>
                <a:cubicBezTo>
                  <a:pt x="385" y="2"/>
                  <a:pt x="385" y="2"/>
                  <a:pt x="385" y="2"/>
                </a:cubicBezTo>
                <a:cubicBezTo>
                  <a:pt x="385" y="4"/>
                  <a:pt x="384" y="4"/>
                  <a:pt x="383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2" y="4"/>
                  <a:pt x="381" y="4"/>
                  <a:pt x="381" y="2"/>
                </a:cubicBezTo>
                <a:close/>
                <a:moveTo>
                  <a:pt x="364" y="2"/>
                </a:moveTo>
                <a:cubicBezTo>
                  <a:pt x="364" y="1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7" y="0"/>
                  <a:pt x="368" y="1"/>
                  <a:pt x="368" y="2"/>
                </a:cubicBezTo>
                <a:cubicBezTo>
                  <a:pt x="368" y="2"/>
                  <a:pt x="368" y="2"/>
                  <a:pt x="368" y="2"/>
                </a:cubicBezTo>
                <a:cubicBezTo>
                  <a:pt x="368" y="4"/>
                  <a:pt x="367" y="4"/>
                  <a:pt x="366" y="4"/>
                </a:cubicBezTo>
                <a:cubicBezTo>
                  <a:pt x="366" y="4"/>
                  <a:pt x="366" y="4"/>
                  <a:pt x="366" y="4"/>
                </a:cubicBezTo>
                <a:cubicBezTo>
                  <a:pt x="365" y="4"/>
                  <a:pt x="364" y="4"/>
                  <a:pt x="364" y="2"/>
                </a:cubicBezTo>
                <a:close/>
                <a:moveTo>
                  <a:pt x="346" y="2"/>
                </a:moveTo>
                <a:cubicBezTo>
                  <a:pt x="346" y="1"/>
                  <a:pt x="347" y="0"/>
                  <a:pt x="348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9" y="0"/>
                  <a:pt x="350" y="1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4"/>
                  <a:pt x="349" y="4"/>
                  <a:pt x="348" y="4"/>
                </a:cubicBezTo>
                <a:cubicBezTo>
                  <a:pt x="348" y="4"/>
                  <a:pt x="348" y="4"/>
                  <a:pt x="348" y="4"/>
                </a:cubicBezTo>
                <a:cubicBezTo>
                  <a:pt x="347" y="4"/>
                  <a:pt x="346" y="4"/>
                  <a:pt x="346" y="2"/>
                </a:cubicBezTo>
                <a:close/>
                <a:moveTo>
                  <a:pt x="329" y="2"/>
                </a:moveTo>
                <a:cubicBezTo>
                  <a:pt x="329" y="1"/>
                  <a:pt x="330" y="0"/>
                  <a:pt x="331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2" y="0"/>
                  <a:pt x="333" y="1"/>
                  <a:pt x="333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3" y="4"/>
                  <a:pt x="332" y="4"/>
                  <a:pt x="331" y="4"/>
                </a:cubicBezTo>
                <a:cubicBezTo>
                  <a:pt x="331" y="4"/>
                  <a:pt x="331" y="4"/>
                  <a:pt x="331" y="4"/>
                </a:cubicBezTo>
                <a:cubicBezTo>
                  <a:pt x="330" y="4"/>
                  <a:pt x="329" y="4"/>
                  <a:pt x="329" y="2"/>
                </a:cubicBezTo>
                <a:close/>
                <a:moveTo>
                  <a:pt x="312" y="2"/>
                </a:moveTo>
                <a:cubicBezTo>
                  <a:pt x="312" y="1"/>
                  <a:pt x="313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5" y="0"/>
                  <a:pt x="316" y="1"/>
                  <a:pt x="316" y="2"/>
                </a:cubicBezTo>
                <a:cubicBezTo>
                  <a:pt x="316" y="2"/>
                  <a:pt x="316" y="2"/>
                  <a:pt x="316" y="2"/>
                </a:cubicBezTo>
                <a:cubicBezTo>
                  <a:pt x="316" y="4"/>
                  <a:pt x="315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3" y="4"/>
                  <a:pt x="312" y="4"/>
                  <a:pt x="312" y="2"/>
                </a:cubicBezTo>
                <a:close/>
                <a:moveTo>
                  <a:pt x="294" y="2"/>
                </a:moveTo>
                <a:cubicBezTo>
                  <a:pt x="294" y="1"/>
                  <a:pt x="295" y="0"/>
                  <a:pt x="29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8" y="0"/>
                  <a:pt x="298" y="1"/>
                  <a:pt x="298" y="2"/>
                </a:cubicBezTo>
                <a:cubicBezTo>
                  <a:pt x="298" y="2"/>
                  <a:pt x="298" y="2"/>
                  <a:pt x="298" y="2"/>
                </a:cubicBezTo>
                <a:cubicBezTo>
                  <a:pt x="298" y="4"/>
                  <a:pt x="298" y="4"/>
                  <a:pt x="296" y="4"/>
                </a:cubicBezTo>
                <a:cubicBezTo>
                  <a:pt x="296" y="4"/>
                  <a:pt x="296" y="4"/>
                  <a:pt x="296" y="4"/>
                </a:cubicBezTo>
                <a:cubicBezTo>
                  <a:pt x="295" y="4"/>
                  <a:pt x="294" y="4"/>
                  <a:pt x="294" y="2"/>
                </a:cubicBezTo>
                <a:close/>
                <a:moveTo>
                  <a:pt x="277" y="2"/>
                </a:moveTo>
                <a:cubicBezTo>
                  <a:pt x="277" y="1"/>
                  <a:pt x="278" y="0"/>
                  <a:pt x="27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0" y="0"/>
                  <a:pt x="281" y="1"/>
                  <a:pt x="281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4"/>
                  <a:pt x="280" y="4"/>
                  <a:pt x="279" y="4"/>
                </a:cubicBezTo>
                <a:cubicBezTo>
                  <a:pt x="279" y="4"/>
                  <a:pt x="279" y="4"/>
                  <a:pt x="279" y="4"/>
                </a:cubicBezTo>
                <a:cubicBezTo>
                  <a:pt x="278" y="4"/>
                  <a:pt x="277" y="4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4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4"/>
                  <a:pt x="260" y="2"/>
                </a:cubicBezTo>
                <a:close/>
                <a:moveTo>
                  <a:pt x="242" y="2"/>
                </a:moveTo>
                <a:cubicBezTo>
                  <a:pt x="242" y="1"/>
                  <a:pt x="243" y="0"/>
                  <a:pt x="244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6" y="1"/>
                  <a:pt x="246" y="2"/>
                </a:cubicBezTo>
                <a:cubicBezTo>
                  <a:pt x="246" y="2"/>
                  <a:pt x="246" y="2"/>
                  <a:pt x="246" y="2"/>
                </a:cubicBezTo>
                <a:cubicBezTo>
                  <a:pt x="246" y="4"/>
                  <a:pt x="246" y="4"/>
                  <a:pt x="244" y="4"/>
                </a:cubicBezTo>
                <a:cubicBezTo>
                  <a:pt x="244" y="4"/>
                  <a:pt x="244" y="4"/>
                  <a:pt x="244" y="4"/>
                </a:cubicBezTo>
                <a:cubicBezTo>
                  <a:pt x="243" y="4"/>
                  <a:pt x="242" y="4"/>
                  <a:pt x="242" y="2"/>
                </a:cubicBezTo>
                <a:close/>
                <a:moveTo>
                  <a:pt x="225" y="2"/>
                </a:moveTo>
                <a:cubicBezTo>
                  <a:pt x="225" y="1"/>
                  <a:pt x="226" y="0"/>
                  <a:pt x="2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28" y="0"/>
                  <a:pt x="229" y="1"/>
                  <a:pt x="229" y="2"/>
                </a:cubicBezTo>
                <a:cubicBezTo>
                  <a:pt x="229" y="2"/>
                  <a:pt x="229" y="2"/>
                  <a:pt x="229" y="2"/>
                </a:cubicBezTo>
                <a:cubicBezTo>
                  <a:pt x="229" y="4"/>
                  <a:pt x="228" y="4"/>
                  <a:pt x="227" y="4"/>
                </a:cubicBezTo>
                <a:cubicBezTo>
                  <a:pt x="227" y="4"/>
                  <a:pt x="227" y="4"/>
                  <a:pt x="227" y="4"/>
                </a:cubicBezTo>
                <a:cubicBezTo>
                  <a:pt x="226" y="4"/>
                  <a:pt x="225" y="4"/>
                  <a:pt x="225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4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4"/>
                  <a:pt x="208" y="2"/>
                </a:cubicBezTo>
                <a:close/>
                <a:moveTo>
                  <a:pt x="191" y="2"/>
                </a:moveTo>
                <a:cubicBezTo>
                  <a:pt x="191" y="1"/>
                  <a:pt x="191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4" y="0"/>
                  <a:pt x="195" y="1"/>
                  <a:pt x="195" y="2"/>
                </a:cubicBezTo>
                <a:cubicBezTo>
                  <a:pt x="195" y="2"/>
                  <a:pt x="195" y="2"/>
                  <a:pt x="195" y="2"/>
                </a:cubicBezTo>
                <a:cubicBezTo>
                  <a:pt x="195" y="4"/>
                  <a:pt x="194" y="4"/>
                  <a:pt x="193" y="4"/>
                </a:cubicBezTo>
                <a:cubicBezTo>
                  <a:pt x="193" y="4"/>
                  <a:pt x="193" y="4"/>
                  <a:pt x="193" y="4"/>
                </a:cubicBezTo>
                <a:cubicBezTo>
                  <a:pt x="191" y="4"/>
                  <a:pt x="191" y="4"/>
                  <a:pt x="191" y="2"/>
                </a:cubicBezTo>
                <a:close/>
                <a:moveTo>
                  <a:pt x="173" y="2"/>
                </a:moveTo>
                <a:cubicBezTo>
                  <a:pt x="173" y="1"/>
                  <a:pt x="174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0"/>
                  <a:pt x="177" y="1"/>
                  <a:pt x="177" y="2"/>
                </a:cubicBezTo>
                <a:cubicBezTo>
                  <a:pt x="177" y="2"/>
                  <a:pt x="177" y="2"/>
                  <a:pt x="177" y="2"/>
                </a:cubicBezTo>
                <a:cubicBezTo>
                  <a:pt x="177" y="4"/>
                  <a:pt x="176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4" y="4"/>
                  <a:pt x="173" y="4"/>
                  <a:pt x="173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4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4"/>
                  <a:pt x="156" y="2"/>
                </a:cubicBezTo>
                <a:close/>
                <a:moveTo>
                  <a:pt x="139" y="2"/>
                </a:moveTo>
                <a:cubicBezTo>
                  <a:pt x="139" y="1"/>
                  <a:pt x="139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4"/>
                  <a:pt x="142" y="4"/>
                  <a:pt x="141" y="4"/>
                </a:cubicBezTo>
                <a:cubicBezTo>
                  <a:pt x="141" y="4"/>
                  <a:pt x="141" y="4"/>
                  <a:pt x="141" y="4"/>
                </a:cubicBezTo>
                <a:cubicBezTo>
                  <a:pt x="139" y="4"/>
                  <a:pt x="139" y="4"/>
                  <a:pt x="139" y="2"/>
                </a:cubicBezTo>
                <a:close/>
                <a:moveTo>
                  <a:pt x="121" y="2"/>
                </a:moveTo>
                <a:cubicBezTo>
                  <a:pt x="121" y="1"/>
                  <a:pt x="122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1"/>
                  <a:pt x="125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5" y="4"/>
                  <a:pt x="124" y="4"/>
                  <a:pt x="123" y="4"/>
                </a:cubicBezTo>
                <a:cubicBezTo>
                  <a:pt x="123" y="4"/>
                  <a:pt x="123" y="4"/>
                  <a:pt x="123" y="4"/>
                </a:cubicBezTo>
                <a:cubicBezTo>
                  <a:pt x="122" y="4"/>
                  <a:pt x="121" y="4"/>
                  <a:pt x="121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4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4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7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4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7" y="4"/>
                  <a:pt x="87" y="4"/>
                  <a:pt x="87" y="2"/>
                </a:cubicBezTo>
                <a:close/>
                <a:moveTo>
                  <a:pt x="69" y="2"/>
                </a:move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3" y="1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4"/>
                  <a:pt x="72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0" y="4"/>
                  <a:pt x="69" y="4"/>
                  <a:pt x="69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4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4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6" y="4"/>
                  <a:pt x="35" y="4"/>
                  <a:pt x="35" y="2"/>
                </a:cubicBezTo>
                <a:close/>
                <a:moveTo>
                  <a:pt x="17" y="2"/>
                </a:moveTo>
                <a:cubicBezTo>
                  <a:pt x="17" y="1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4"/>
                  <a:pt x="20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4"/>
                  <a:pt x="17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4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9" name="Freeform 25"/>
          <p:cNvSpPr>
            <a:spLocks noEditPoints="1"/>
          </p:cNvSpPr>
          <p:nvPr/>
        </p:nvSpPr>
        <p:spPr bwMode="auto">
          <a:xfrm>
            <a:off x="1601788" y="2417763"/>
            <a:ext cx="4329112" cy="28575"/>
          </a:xfrm>
          <a:custGeom>
            <a:avLst/>
            <a:gdLst>
              <a:gd name="T0" fmla="*/ 4329112 w 610"/>
              <a:gd name="T1" fmla="*/ 14288 h 4"/>
              <a:gd name="T2" fmla="*/ 4194271 w 610"/>
              <a:gd name="T3" fmla="*/ 0 h 4"/>
              <a:gd name="T4" fmla="*/ 4194271 w 610"/>
              <a:gd name="T5" fmla="*/ 28575 h 4"/>
              <a:gd name="T6" fmla="*/ 4080720 w 610"/>
              <a:gd name="T7" fmla="*/ 14288 h 4"/>
              <a:gd name="T8" fmla="*/ 3931685 w 610"/>
              <a:gd name="T9" fmla="*/ 14288 h 4"/>
              <a:gd name="T10" fmla="*/ 3945879 w 610"/>
              <a:gd name="T11" fmla="*/ 28575 h 4"/>
              <a:gd name="T12" fmla="*/ 3825232 w 610"/>
              <a:gd name="T13" fmla="*/ 0 h 4"/>
              <a:gd name="T14" fmla="*/ 3811038 w 610"/>
              <a:gd name="T15" fmla="*/ 14288 h 4"/>
              <a:gd name="T16" fmla="*/ 3718778 w 610"/>
              <a:gd name="T17" fmla="*/ 14288 h 4"/>
              <a:gd name="T18" fmla="*/ 3576840 w 610"/>
              <a:gd name="T19" fmla="*/ 0 h 4"/>
              <a:gd name="T20" fmla="*/ 3576840 w 610"/>
              <a:gd name="T21" fmla="*/ 28575 h 4"/>
              <a:gd name="T22" fmla="*/ 3470386 w 610"/>
              <a:gd name="T23" fmla="*/ 14288 h 4"/>
              <a:gd name="T24" fmla="*/ 3321351 w 610"/>
              <a:gd name="T25" fmla="*/ 14288 h 4"/>
              <a:gd name="T26" fmla="*/ 3335545 w 610"/>
              <a:gd name="T27" fmla="*/ 28575 h 4"/>
              <a:gd name="T28" fmla="*/ 3207801 w 610"/>
              <a:gd name="T29" fmla="*/ 0 h 4"/>
              <a:gd name="T30" fmla="*/ 3193607 w 610"/>
              <a:gd name="T31" fmla="*/ 14288 h 4"/>
              <a:gd name="T32" fmla="*/ 3101347 w 610"/>
              <a:gd name="T33" fmla="*/ 14288 h 4"/>
              <a:gd name="T34" fmla="*/ 2966506 w 610"/>
              <a:gd name="T35" fmla="*/ 0 h 4"/>
              <a:gd name="T36" fmla="*/ 2966506 w 610"/>
              <a:gd name="T37" fmla="*/ 28575 h 4"/>
              <a:gd name="T38" fmla="*/ 2852956 w 610"/>
              <a:gd name="T39" fmla="*/ 14288 h 4"/>
              <a:gd name="T40" fmla="*/ 2703921 w 610"/>
              <a:gd name="T41" fmla="*/ 14288 h 4"/>
              <a:gd name="T42" fmla="*/ 2718114 w 610"/>
              <a:gd name="T43" fmla="*/ 28575 h 4"/>
              <a:gd name="T44" fmla="*/ 2597467 w 610"/>
              <a:gd name="T45" fmla="*/ 0 h 4"/>
              <a:gd name="T46" fmla="*/ 2583273 w 610"/>
              <a:gd name="T47" fmla="*/ 14288 h 4"/>
              <a:gd name="T48" fmla="*/ 2483917 w 610"/>
              <a:gd name="T49" fmla="*/ 14288 h 4"/>
              <a:gd name="T50" fmla="*/ 2349075 w 610"/>
              <a:gd name="T51" fmla="*/ 0 h 4"/>
              <a:gd name="T52" fmla="*/ 2349075 w 610"/>
              <a:gd name="T53" fmla="*/ 28575 h 4"/>
              <a:gd name="T54" fmla="*/ 2242622 w 610"/>
              <a:gd name="T55" fmla="*/ 14288 h 4"/>
              <a:gd name="T56" fmla="*/ 2086490 w 610"/>
              <a:gd name="T57" fmla="*/ 14288 h 4"/>
              <a:gd name="T58" fmla="*/ 2100684 w 610"/>
              <a:gd name="T59" fmla="*/ 28575 h 4"/>
              <a:gd name="T60" fmla="*/ 1980037 w 610"/>
              <a:gd name="T61" fmla="*/ 0 h 4"/>
              <a:gd name="T62" fmla="*/ 1965843 w 610"/>
              <a:gd name="T63" fmla="*/ 14288 h 4"/>
              <a:gd name="T64" fmla="*/ 1873583 w 610"/>
              <a:gd name="T65" fmla="*/ 14288 h 4"/>
              <a:gd name="T66" fmla="*/ 1731645 w 610"/>
              <a:gd name="T67" fmla="*/ 0 h 4"/>
              <a:gd name="T68" fmla="*/ 1731645 w 610"/>
              <a:gd name="T69" fmla="*/ 28575 h 4"/>
              <a:gd name="T70" fmla="*/ 1625191 w 610"/>
              <a:gd name="T71" fmla="*/ 14288 h 4"/>
              <a:gd name="T72" fmla="*/ 1476156 w 610"/>
              <a:gd name="T73" fmla="*/ 14288 h 4"/>
              <a:gd name="T74" fmla="*/ 1490350 w 610"/>
              <a:gd name="T75" fmla="*/ 28575 h 4"/>
              <a:gd name="T76" fmla="*/ 1362606 w 610"/>
              <a:gd name="T77" fmla="*/ 0 h 4"/>
              <a:gd name="T78" fmla="*/ 1348412 w 610"/>
              <a:gd name="T79" fmla="*/ 14288 h 4"/>
              <a:gd name="T80" fmla="*/ 1256152 w 610"/>
              <a:gd name="T81" fmla="*/ 14288 h 4"/>
              <a:gd name="T82" fmla="*/ 1121311 w 610"/>
              <a:gd name="T83" fmla="*/ 0 h 4"/>
              <a:gd name="T84" fmla="*/ 1121311 w 610"/>
              <a:gd name="T85" fmla="*/ 28575 h 4"/>
              <a:gd name="T86" fmla="*/ 1007761 w 610"/>
              <a:gd name="T87" fmla="*/ 14288 h 4"/>
              <a:gd name="T88" fmla="*/ 858725 w 610"/>
              <a:gd name="T89" fmla="*/ 14288 h 4"/>
              <a:gd name="T90" fmla="*/ 872919 w 610"/>
              <a:gd name="T91" fmla="*/ 28575 h 4"/>
              <a:gd name="T92" fmla="*/ 752272 w 610"/>
              <a:gd name="T93" fmla="*/ 0 h 4"/>
              <a:gd name="T94" fmla="*/ 738078 w 610"/>
              <a:gd name="T95" fmla="*/ 14288 h 4"/>
              <a:gd name="T96" fmla="*/ 645818 w 610"/>
              <a:gd name="T97" fmla="*/ 14288 h 4"/>
              <a:gd name="T98" fmla="*/ 503880 w 610"/>
              <a:gd name="T99" fmla="*/ 0 h 4"/>
              <a:gd name="T100" fmla="*/ 503880 w 610"/>
              <a:gd name="T101" fmla="*/ 28575 h 4"/>
              <a:gd name="T102" fmla="*/ 397427 w 610"/>
              <a:gd name="T103" fmla="*/ 14288 h 4"/>
              <a:gd name="T104" fmla="*/ 248392 w 610"/>
              <a:gd name="T105" fmla="*/ 14288 h 4"/>
              <a:gd name="T106" fmla="*/ 262585 w 610"/>
              <a:gd name="T107" fmla="*/ 28575 h 4"/>
              <a:gd name="T108" fmla="*/ 134841 w 610"/>
              <a:gd name="T109" fmla="*/ 0 h 4"/>
              <a:gd name="T110" fmla="*/ 120647 w 610"/>
              <a:gd name="T111" fmla="*/ 14288 h 4"/>
              <a:gd name="T112" fmla="*/ 28388 w 610"/>
              <a:gd name="T113" fmla="*/ 14288 h 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0"/>
              <a:gd name="T172" fmla="*/ 0 h 4"/>
              <a:gd name="T173" fmla="*/ 610 w 610"/>
              <a:gd name="T174" fmla="*/ 4 h 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0" h="4">
                <a:moveTo>
                  <a:pt x="606" y="2"/>
                </a:moveTo>
                <a:cubicBezTo>
                  <a:pt x="606" y="1"/>
                  <a:pt x="607" y="0"/>
                  <a:pt x="608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609" y="0"/>
                  <a:pt x="610" y="1"/>
                  <a:pt x="610" y="2"/>
                </a:cubicBezTo>
                <a:cubicBezTo>
                  <a:pt x="610" y="2"/>
                  <a:pt x="610" y="2"/>
                  <a:pt x="610" y="2"/>
                </a:cubicBezTo>
                <a:cubicBezTo>
                  <a:pt x="610" y="3"/>
                  <a:pt x="609" y="4"/>
                  <a:pt x="608" y="4"/>
                </a:cubicBezTo>
                <a:cubicBezTo>
                  <a:pt x="608" y="4"/>
                  <a:pt x="608" y="4"/>
                  <a:pt x="608" y="4"/>
                </a:cubicBezTo>
                <a:cubicBezTo>
                  <a:pt x="607" y="4"/>
                  <a:pt x="606" y="3"/>
                  <a:pt x="606" y="2"/>
                </a:cubicBezTo>
                <a:close/>
                <a:moveTo>
                  <a:pt x="589" y="2"/>
                </a:moveTo>
                <a:cubicBezTo>
                  <a:pt x="589" y="1"/>
                  <a:pt x="590" y="0"/>
                  <a:pt x="59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92" y="0"/>
                  <a:pt x="593" y="1"/>
                  <a:pt x="593" y="2"/>
                </a:cubicBezTo>
                <a:cubicBezTo>
                  <a:pt x="593" y="2"/>
                  <a:pt x="593" y="2"/>
                  <a:pt x="593" y="2"/>
                </a:cubicBezTo>
                <a:cubicBezTo>
                  <a:pt x="593" y="3"/>
                  <a:pt x="592" y="4"/>
                  <a:pt x="591" y="4"/>
                </a:cubicBezTo>
                <a:cubicBezTo>
                  <a:pt x="591" y="4"/>
                  <a:pt x="591" y="4"/>
                  <a:pt x="591" y="4"/>
                </a:cubicBezTo>
                <a:cubicBezTo>
                  <a:pt x="590" y="4"/>
                  <a:pt x="589" y="3"/>
                  <a:pt x="589" y="2"/>
                </a:cubicBezTo>
                <a:close/>
                <a:moveTo>
                  <a:pt x="571" y="2"/>
                </a:moveTo>
                <a:cubicBezTo>
                  <a:pt x="571" y="1"/>
                  <a:pt x="572" y="0"/>
                  <a:pt x="573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75" y="0"/>
                  <a:pt x="575" y="1"/>
                  <a:pt x="575" y="2"/>
                </a:cubicBezTo>
                <a:cubicBezTo>
                  <a:pt x="575" y="2"/>
                  <a:pt x="575" y="2"/>
                  <a:pt x="575" y="2"/>
                </a:cubicBezTo>
                <a:cubicBezTo>
                  <a:pt x="575" y="3"/>
                  <a:pt x="575" y="4"/>
                  <a:pt x="573" y="4"/>
                </a:cubicBezTo>
                <a:cubicBezTo>
                  <a:pt x="573" y="4"/>
                  <a:pt x="573" y="4"/>
                  <a:pt x="573" y="4"/>
                </a:cubicBezTo>
                <a:cubicBezTo>
                  <a:pt x="572" y="4"/>
                  <a:pt x="571" y="3"/>
                  <a:pt x="571" y="2"/>
                </a:cubicBezTo>
                <a:close/>
                <a:moveTo>
                  <a:pt x="554" y="2"/>
                </a:moveTo>
                <a:cubicBezTo>
                  <a:pt x="554" y="1"/>
                  <a:pt x="555" y="0"/>
                  <a:pt x="556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57" y="0"/>
                  <a:pt x="558" y="1"/>
                  <a:pt x="558" y="2"/>
                </a:cubicBezTo>
                <a:cubicBezTo>
                  <a:pt x="558" y="2"/>
                  <a:pt x="558" y="2"/>
                  <a:pt x="558" y="2"/>
                </a:cubicBezTo>
                <a:cubicBezTo>
                  <a:pt x="558" y="3"/>
                  <a:pt x="557" y="4"/>
                  <a:pt x="556" y="4"/>
                </a:cubicBezTo>
                <a:cubicBezTo>
                  <a:pt x="556" y="4"/>
                  <a:pt x="556" y="4"/>
                  <a:pt x="556" y="4"/>
                </a:cubicBezTo>
                <a:cubicBezTo>
                  <a:pt x="555" y="4"/>
                  <a:pt x="554" y="3"/>
                  <a:pt x="554" y="2"/>
                </a:cubicBezTo>
                <a:close/>
                <a:moveTo>
                  <a:pt x="537" y="2"/>
                </a:moveTo>
                <a:cubicBezTo>
                  <a:pt x="537" y="1"/>
                  <a:pt x="538" y="0"/>
                  <a:pt x="53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40" y="0"/>
                  <a:pt x="541" y="1"/>
                  <a:pt x="541" y="2"/>
                </a:cubicBezTo>
                <a:cubicBezTo>
                  <a:pt x="541" y="2"/>
                  <a:pt x="541" y="2"/>
                  <a:pt x="541" y="2"/>
                </a:cubicBezTo>
                <a:cubicBezTo>
                  <a:pt x="541" y="3"/>
                  <a:pt x="540" y="4"/>
                  <a:pt x="539" y="4"/>
                </a:cubicBezTo>
                <a:cubicBezTo>
                  <a:pt x="539" y="4"/>
                  <a:pt x="539" y="4"/>
                  <a:pt x="539" y="4"/>
                </a:cubicBezTo>
                <a:cubicBezTo>
                  <a:pt x="538" y="4"/>
                  <a:pt x="537" y="3"/>
                  <a:pt x="537" y="2"/>
                </a:cubicBezTo>
                <a:close/>
                <a:moveTo>
                  <a:pt x="520" y="2"/>
                </a:moveTo>
                <a:cubicBezTo>
                  <a:pt x="520" y="1"/>
                  <a:pt x="520" y="0"/>
                  <a:pt x="522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3" y="0"/>
                  <a:pt x="524" y="1"/>
                  <a:pt x="524" y="2"/>
                </a:cubicBezTo>
                <a:cubicBezTo>
                  <a:pt x="524" y="2"/>
                  <a:pt x="524" y="2"/>
                  <a:pt x="524" y="2"/>
                </a:cubicBezTo>
                <a:cubicBezTo>
                  <a:pt x="524" y="3"/>
                  <a:pt x="523" y="4"/>
                  <a:pt x="522" y="4"/>
                </a:cubicBezTo>
                <a:cubicBezTo>
                  <a:pt x="522" y="4"/>
                  <a:pt x="522" y="4"/>
                  <a:pt x="522" y="4"/>
                </a:cubicBezTo>
                <a:cubicBezTo>
                  <a:pt x="520" y="4"/>
                  <a:pt x="520" y="3"/>
                  <a:pt x="520" y="2"/>
                </a:cubicBezTo>
                <a:close/>
                <a:moveTo>
                  <a:pt x="502" y="2"/>
                </a:moveTo>
                <a:cubicBezTo>
                  <a:pt x="502" y="1"/>
                  <a:pt x="503" y="0"/>
                  <a:pt x="504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05" y="0"/>
                  <a:pt x="506" y="1"/>
                  <a:pt x="506" y="2"/>
                </a:cubicBezTo>
                <a:cubicBezTo>
                  <a:pt x="506" y="2"/>
                  <a:pt x="506" y="2"/>
                  <a:pt x="506" y="2"/>
                </a:cubicBezTo>
                <a:cubicBezTo>
                  <a:pt x="506" y="3"/>
                  <a:pt x="505" y="4"/>
                  <a:pt x="504" y="4"/>
                </a:cubicBezTo>
                <a:cubicBezTo>
                  <a:pt x="504" y="4"/>
                  <a:pt x="504" y="4"/>
                  <a:pt x="504" y="4"/>
                </a:cubicBezTo>
                <a:cubicBezTo>
                  <a:pt x="503" y="4"/>
                  <a:pt x="502" y="3"/>
                  <a:pt x="502" y="2"/>
                </a:cubicBezTo>
                <a:close/>
                <a:moveTo>
                  <a:pt x="485" y="2"/>
                </a:moveTo>
                <a:cubicBezTo>
                  <a:pt x="485" y="1"/>
                  <a:pt x="486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488" y="0"/>
                  <a:pt x="489" y="1"/>
                  <a:pt x="489" y="2"/>
                </a:cubicBezTo>
                <a:cubicBezTo>
                  <a:pt x="489" y="2"/>
                  <a:pt x="489" y="2"/>
                  <a:pt x="489" y="2"/>
                </a:cubicBezTo>
                <a:cubicBezTo>
                  <a:pt x="489" y="3"/>
                  <a:pt x="488" y="4"/>
                  <a:pt x="487" y="4"/>
                </a:cubicBezTo>
                <a:cubicBezTo>
                  <a:pt x="487" y="4"/>
                  <a:pt x="487" y="4"/>
                  <a:pt x="487" y="4"/>
                </a:cubicBezTo>
                <a:cubicBezTo>
                  <a:pt x="486" y="4"/>
                  <a:pt x="485" y="3"/>
                  <a:pt x="485" y="2"/>
                </a:cubicBezTo>
                <a:close/>
                <a:moveTo>
                  <a:pt x="468" y="2"/>
                </a:moveTo>
                <a:cubicBezTo>
                  <a:pt x="468" y="1"/>
                  <a:pt x="468" y="0"/>
                  <a:pt x="470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1" y="0"/>
                  <a:pt x="472" y="1"/>
                  <a:pt x="472" y="2"/>
                </a:cubicBezTo>
                <a:cubicBezTo>
                  <a:pt x="472" y="2"/>
                  <a:pt x="472" y="2"/>
                  <a:pt x="472" y="2"/>
                </a:cubicBezTo>
                <a:cubicBezTo>
                  <a:pt x="472" y="3"/>
                  <a:pt x="471" y="4"/>
                  <a:pt x="470" y="4"/>
                </a:cubicBezTo>
                <a:cubicBezTo>
                  <a:pt x="470" y="4"/>
                  <a:pt x="470" y="4"/>
                  <a:pt x="470" y="4"/>
                </a:cubicBezTo>
                <a:cubicBezTo>
                  <a:pt x="468" y="4"/>
                  <a:pt x="468" y="3"/>
                  <a:pt x="468" y="2"/>
                </a:cubicBezTo>
                <a:close/>
                <a:moveTo>
                  <a:pt x="450" y="2"/>
                </a:moveTo>
                <a:cubicBezTo>
                  <a:pt x="450" y="1"/>
                  <a:pt x="451" y="0"/>
                  <a:pt x="452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3" y="0"/>
                  <a:pt x="454" y="1"/>
                  <a:pt x="454" y="2"/>
                </a:cubicBezTo>
                <a:cubicBezTo>
                  <a:pt x="454" y="2"/>
                  <a:pt x="454" y="2"/>
                  <a:pt x="454" y="2"/>
                </a:cubicBezTo>
                <a:cubicBezTo>
                  <a:pt x="454" y="3"/>
                  <a:pt x="453" y="4"/>
                  <a:pt x="452" y="4"/>
                </a:cubicBezTo>
                <a:cubicBezTo>
                  <a:pt x="452" y="4"/>
                  <a:pt x="452" y="4"/>
                  <a:pt x="452" y="4"/>
                </a:cubicBezTo>
                <a:cubicBezTo>
                  <a:pt x="451" y="4"/>
                  <a:pt x="450" y="3"/>
                  <a:pt x="450" y="2"/>
                </a:cubicBezTo>
                <a:close/>
                <a:moveTo>
                  <a:pt x="433" y="2"/>
                </a:moveTo>
                <a:cubicBezTo>
                  <a:pt x="433" y="1"/>
                  <a:pt x="434" y="0"/>
                  <a:pt x="435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36" y="0"/>
                  <a:pt x="437" y="1"/>
                  <a:pt x="437" y="2"/>
                </a:cubicBezTo>
                <a:cubicBezTo>
                  <a:pt x="437" y="2"/>
                  <a:pt x="437" y="2"/>
                  <a:pt x="437" y="2"/>
                </a:cubicBezTo>
                <a:cubicBezTo>
                  <a:pt x="437" y="3"/>
                  <a:pt x="436" y="4"/>
                  <a:pt x="435" y="4"/>
                </a:cubicBezTo>
                <a:cubicBezTo>
                  <a:pt x="435" y="4"/>
                  <a:pt x="435" y="4"/>
                  <a:pt x="435" y="4"/>
                </a:cubicBezTo>
                <a:cubicBezTo>
                  <a:pt x="434" y="4"/>
                  <a:pt x="433" y="3"/>
                  <a:pt x="433" y="2"/>
                </a:cubicBezTo>
                <a:close/>
                <a:moveTo>
                  <a:pt x="416" y="2"/>
                </a:moveTo>
                <a:cubicBezTo>
                  <a:pt x="416" y="1"/>
                  <a:pt x="416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9" y="0"/>
                  <a:pt x="420" y="1"/>
                  <a:pt x="420" y="2"/>
                </a:cubicBezTo>
                <a:cubicBezTo>
                  <a:pt x="420" y="2"/>
                  <a:pt x="420" y="2"/>
                  <a:pt x="420" y="2"/>
                </a:cubicBezTo>
                <a:cubicBezTo>
                  <a:pt x="420" y="3"/>
                  <a:pt x="419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6" y="4"/>
                  <a:pt x="416" y="3"/>
                  <a:pt x="416" y="2"/>
                </a:cubicBezTo>
                <a:close/>
                <a:moveTo>
                  <a:pt x="398" y="2"/>
                </a:moveTo>
                <a:cubicBezTo>
                  <a:pt x="398" y="1"/>
                  <a:pt x="399" y="0"/>
                  <a:pt x="40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1" y="0"/>
                  <a:pt x="402" y="1"/>
                  <a:pt x="402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402" y="3"/>
                  <a:pt x="401" y="4"/>
                  <a:pt x="400" y="4"/>
                </a:cubicBezTo>
                <a:cubicBezTo>
                  <a:pt x="400" y="4"/>
                  <a:pt x="400" y="4"/>
                  <a:pt x="400" y="4"/>
                </a:cubicBezTo>
                <a:cubicBezTo>
                  <a:pt x="399" y="4"/>
                  <a:pt x="398" y="3"/>
                  <a:pt x="398" y="2"/>
                </a:cubicBezTo>
                <a:close/>
                <a:moveTo>
                  <a:pt x="381" y="2"/>
                </a:moveTo>
                <a:cubicBezTo>
                  <a:pt x="381" y="1"/>
                  <a:pt x="382" y="0"/>
                  <a:pt x="38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4" y="0"/>
                  <a:pt x="385" y="1"/>
                  <a:pt x="385" y="2"/>
                </a:cubicBezTo>
                <a:cubicBezTo>
                  <a:pt x="385" y="2"/>
                  <a:pt x="385" y="2"/>
                  <a:pt x="385" y="2"/>
                </a:cubicBezTo>
                <a:cubicBezTo>
                  <a:pt x="385" y="3"/>
                  <a:pt x="384" y="4"/>
                  <a:pt x="383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2" y="4"/>
                  <a:pt x="381" y="3"/>
                  <a:pt x="381" y="2"/>
                </a:cubicBezTo>
                <a:close/>
                <a:moveTo>
                  <a:pt x="364" y="2"/>
                </a:moveTo>
                <a:cubicBezTo>
                  <a:pt x="364" y="1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7" y="0"/>
                  <a:pt x="368" y="1"/>
                  <a:pt x="368" y="2"/>
                </a:cubicBezTo>
                <a:cubicBezTo>
                  <a:pt x="368" y="2"/>
                  <a:pt x="368" y="2"/>
                  <a:pt x="368" y="2"/>
                </a:cubicBezTo>
                <a:cubicBezTo>
                  <a:pt x="368" y="3"/>
                  <a:pt x="367" y="4"/>
                  <a:pt x="366" y="4"/>
                </a:cubicBezTo>
                <a:cubicBezTo>
                  <a:pt x="366" y="4"/>
                  <a:pt x="366" y="4"/>
                  <a:pt x="366" y="4"/>
                </a:cubicBezTo>
                <a:cubicBezTo>
                  <a:pt x="365" y="4"/>
                  <a:pt x="364" y="3"/>
                  <a:pt x="364" y="2"/>
                </a:cubicBezTo>
                <a:close/>
                <a:moveTo>
                  <a:pt x="346" y="2"/>
                </a:moveTo>
                <a:cubicBezTo>
                  <a:pt x="346" y="1"/>
                  <a:pt x="347" y="0"/>
                  <a:pt x="348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9" y="0"/>
                  <a:pt x="350" y="1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3"/>
                  <a:pt x="349" y="4"/>
                  <a:pt x="348" y="4"/>
                </a:cubicBezTo>
                <a:cubicBezTo>
                  <a:pt x="348" y="4"/>
                  <a:pt x="348" y="4"/>
                  <a:pt x="348" y="4"/>
                </a:cubicBezTo>
                <a:cubicBezTo>
                  <a:pt x="347" y="4"/>
                  <a:pt x="346" y="3"/>
                  <a:pt x="346" y="2"/>
                </a:cubicBezTo>
                <a:close/>
                <a:moveTo>
                  <a:pt x="329" y="2"/>
                </a:moveTo>
                <a:cubicBezTo>
                  <a:pt x="329" y="1"/>
                  <a:pt x="330" y="0"/>
                  <a:pt x="331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2" y="0"/>
                  <a:pt x="333" y="1"/>
                  <a:pt x="333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3" y="3"/>
                  <a:pt x="332" y="4"/>
                  <a:pt x="331" y="4"/>
                </a:cubicBezTo>
                <a:cubicBezTo>
                  <a:pt x="331" y="4"/>
                  <a:pt x="331" y="4"/>
                  <a:pt x="331" y="4"/>
                </a:cubicBezTo>
                <a:cubicBezTo>
                  <a:pt x="330" y="4"/>
                  <a:pt x="329" y="3"/>
                  <a:pt x="329" y="2"/>
                </a:cubicBezTo>
                <a:close/>
                <a:moveTo>
                  <a:pt x="312" y="2"/>
                </a:moveTo>
                <a:cubicBezTo>
                  <a:pt x="312" y="1"/>
                  <a:pt x="313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5" y="0"/>
                  <a:pt x="316" y="1"/>
                  <a:pt x="316" y="2"/>
                </a:cubicBezTo>
                <a:cubicBezTo>
                  <a:pt x="316" y="2"/>
                  <a:pt x="316" y="2"/>
                  <a:pt x="316" y="2"/>
                </a:cubicBezTo>
                <a:cubicBezTo>
                  <a:pt x="316" y="3"/>
                  <a:pt x="315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3" y="4"/>
                  <a:pt x="312" y="3"/>
                  <a:pt x="312" y="2"/>
                </a:cubicBezTo>
                <a:close/>
                <a:moveTo>
                  <a:pt x="294" y="2"/>
                </a:moveTo>
                <a:cubicBezTo>
                  <a:pt x="294" y="1"/>
                  <a:pt x="295" y="0"/>
                  <a:pt x="29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7" y="0"/>
                  <a:pt x="298" y="1"/>
                  <a:pt x="298" y="2"/>
                </a:cubicBezTo>
                <a:cubicBezTo>
                  <a:pt x="298" y="2"/>
                  <a:pt x="298" y="2"/>
                  <a:pt x="298" y="2"/>
                </a:cubicBezTo>
                <a:cubicBezTo>
                  <a:pt x="298" y="3"/>
                  <a:pt x="297" y="4"/>
                  <a:pt x="296" y="4"/>
                </a:cubicBezTo>
                <a:cubicBezTo>
                  <a:pt x="296" y="4"/>
                  <a:pt x="296" y="4"/>
                  <a:pt x="296" y="4"/>
                </a:cubicBezTo>
                <a:cubicBezTo>
                  <a:pt x="295" y="4"/>
                  <a:pt x="294" y="3"/>
                  <a:pt x="294" y="2"/>
                </a:cubicBezTo>
                <a:close/>
                <a:moveTo>
                  <a:pt x="277" y="2"/>
                </a:moveTo>
                <a:cubicBezTo>
                  <a:pt x="277" y="1"/>
                  <a:pt x="278" y="0"/>
                  <a:pt x="27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0" y="0"/>
                  <a:pt x="281" y="1"/>
                  <a:pt x="281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3"/>
                  <a:pt x="280" y="4"/>
                  <a:pt x="279" y="4"/>
                </a:cubicBezTo>
                <a:cubicBezTo>
                  <a:pt x="279" y="4"/>
                  <a:pt x="279" y="4"/>
                  <a:pt x="279" y="4"/>
                </a:cubicBezTo>
                <a:cubicBezTo>
                  <a:pt x="278" y="4"/>
                  <a:pt x="277" y="3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3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3"/>
                  <a:pt x="260" y="2"/>
                </a:cubicBezTo>
                <a:close/>
                <a:moveTo>
                  <a:pt x="242" y="2"/>
                </a:moveTo>
                <a:cubicBezTo>
                  <a:pt x="242" y="1"/>
                  <a:pt x="243" y="0"/>
                  <a:pt x="244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6" y="1"/>
                  <a:pt x="246" y="2"/>
                </a:cubicBezTo>
                <a:cubicBezTo>
                  <a:pt x="246" y="2"/>
                  <a:pt x="246" y="2"/>
                  <a:pt x="246" y="2"/>
                </a:cubicBezTo>
                <a:cubicBezTo>
                  <a:pt x="246" y="3"/>
                  <a:pt x="246" y="4"/>
                  <a:pt x="244" y="4"/>
                </a:cubicBezTo>
                <a:cubicBezTo>
                  <a:pt x="244" y="4"/>
                  <a:pt x="244" y="4"/>
                  <a:pt x="244" y="4"/>
                </a:cubicBezTo>
                <a:cubicBezTo>
                  <a:pt x="243" y="4"/>
                  <a:pt x="242" y="3"/>
                  <a:pt x="242" y="2"/>
                </a:cubicBezTo>
                <a:close/>
                <a:moveTo>
                  <a:pt x="225" y="2"/>
                </a:moveTo>
                <a:cubicBezTo>
                  <a:pt x="225" y="1"/>
                  <a:pt x="226" y="0"/>
                  <a:pt x="2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28" y="0"/>
                  <a:pt x="229" y="1"/>
                  <a:pt x="229" y="2"/>
                </a:cubicBezTo>
                <a:cubicBezTo>
                  <a:pt x="229" y="2"/>
                  <a:pt x="229" y="2"/>
                  <a:pt x="229" y="2"/>
                </a:cubicBezTo>
                <a:cubicBezTo>
                  <a:pt x="229" y="3"/>
                  <a:pt x="228" y="4"/>
                  <a:pt x="227" y="4"/>
                </a:cubicBezTo>
                <a:cubicBezTo>
                  <a:pt x="227" y="4"/>
                  <a:pt x="227" y="4"/>
                  <a:pt x="227" y="4"/>
                </a:cubicBezTo>
                <a:cubicBezTo>
                  <a:pt x="226" y="4"/>
                  <a:pt x="225" y="3"/>
                  <a:pt x="225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3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3"/>
                  <a:pt x="208" y="2"/>
                </a:cubicBezTo>
                <a:close/>
                <a:moveTo>
                  <a:pt x="190" y="2"/>
                </a:moveTo>
                <a:cubicBezTo>
                  <a:pt x="190" y="1"/>
                  <a:pt x="191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4" y="0"/>
                  <a:pt x="194" y="1"/>
                  <a:pt x="194" y="2"/>
                </a:cubicBezTo>
                <a:cubicBezTo>
                  <a:pt x="194" y="2"/>
                  <a:pt x="194" y="2"/>
                  <a:pt x="194" y="2"/>
                </a:cubicBezTo>
                <a:cubicBezTo>
                  <a:pt x="194" y="3"/>
                  <a:pt x="194" y="4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1" y="4"/>
                  <a:pt x="190" y="3"/>
                  <a:pt x="190" y="2"/>
                </a:cubicBezTo>
                <a:close/>
                <a:moveTo>
                  <a:pt x="173" y="2"/>
                </a:moveTo>
                <a:cubicBezTo>
                  <a:pt x="173" y="1"/>
                  <a:pt x="174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0"/>
                  <a:pt x="177" y="1"/>
                  <a:pt x="177" y="2"/>
                </a:cubicBezTo>
                <a:cubicBezTo>
                  <a:pt x="177" y="2"/>
                  <a:pt x="177" y="2"/>
                  <a:pt x="177" y="2"/>
                </a:cubicBezTo>
                <a:cubicBezTo>
                  <a:pt x="177" y="3"/>
                  <a:pt x="176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4" y="4"/>
                  <a:pt x="173" y="3"/>
                  <a:pt x="173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3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3"/>
                  <a:pt x="156" y="2"/>
                </a:cubicBezTo>
                <a:close/>
                <a:moveTo>
                  <a:pt x="138" y="2"/>
                </a:moveTo>
                <a:cubicBezTo>
                  <a:pt x="138" y="1"/>
                  <a:pt x="139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2" y="1"/>
                  <a:pt x="142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3"/>
                  <a:pt x="142" y="4"/>
                  <a:pt x="140" y="4"/>
                </a:cubicBezTo>
                <a:cubicBezTo>
                  <a:pt x="140" y="4"/>
                  <a:pt x="140" y="4"/>
                  <a:pt x="140" y="4"/>
                </a:cubicBezTo>
                <a:cubicBezTo>
                  <a:pt x="139" y="4"/>
                  <a:pt x="138" y="3"/>
                  <a:pt x="138" y="2"/>
                </a:cubicBezTo>
                <a:close/>
                <a:moveTo>
                  <a:pt x="121" y="2"/>
                </a:moveTo>
                <a:cubicBezTo>
                  <a:pt x="121" y="1"/>
                  <a:pt x="122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1"/>
                  <a:pt x="125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5" y="3"/>
                  <a:pt x="124" y="4"/>
                  <a:pt x="123" y="4"/>
                </a:cubicBezTo>
                <a:cubicBezTo>
                  <a:pt x="123" y="4"/>
                  <a:pt x="123" y="4"/>
                  <a:pt x="123" y="4"/>
                </a:cubicBezTo>
                <a:cubicBezTo>
                  <a:pt x="122" y="4"/>
                  <a:pt x="121" y="3"/>
                  <a:pt x="121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3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3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7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3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7" y="4"/>
                  <a:pt x="87" y="3"/>
                  <a:pt x="87" y="2"/>
                </a:cubicBezTo>
                <a:close/>
                <a:moveTo>
                  <a:pt x="69" y="2"/>
                </a:move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3" y="1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3"/>
                  <a:pt x="72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0" y="4"/>
                  <a:pt x="69" y="3"/>
                  <a:pt x="69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3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3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5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3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5" y="4"/>
                  <a:pt x="35" y="3"/>
                  <a:pt x="35" y="2"/>
                </a:cubicBezTo>
                <a:close/>
                <a:moveTo>
                  <a:pt x="17" y="2"/>
                </a:moveTo>
                <a:cubicBezTo>
                  <a:pt x="17" y="1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3"/>
                  <a:pt x="20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0" name="Freeform 26"/>
          <p:cNvSpPr>
            <a:spLocks noEditPoints="1"/>
          </p:cNvSpPr>
          <p:nvPr/>
        </p:nvSpPr>
        <p:spPr bwMode="auto">
          <a:xfrm>
            <a:off x="1752600" y="4060825"/>
            <a:ext cx="2000250" cy="26988"/>
          </a:xfrm>
          <a:custGeom>
            <a:avLst/>
            <a:gdLst>
              <a:gd name="T0" fmla="*/ 1986064 w 282"/>
              <a:gd name="T1" fmla="*/ 0 h 4"/>
              <a:gd name="T2" fmla="*/ 1986064 w 282"/>
              <a:gd name="T3" fmla="*/ 26988 h 4"/>
              <a:gd name="T4" fmla="*/ 1844202 w 282"/>
              <a:gd name="T5" fmla="*/ 13494 h 4"/>
              <a:gd name="T6" fmla="*/ 1872575 w 282"/>
              <a:gd name="T7" fmla="*/ 13494 h 4"/>
              <a:gd name="T8" fmla="*/ 1858388 w 282"/>
              <a:gd name="T9" fmla="*/ 26988 h 4"/>
              <a:gd name="T10" fmla="*/ 1737806 w 282"/>
              <a:gd name="T11" fmla="*/ 0 h 4"/>
              <a:gd name="T12" fmla="*/ 1751992 w 282"/>
              <a:gd name="T13" fmla="*/ 13494 h 4"/>
              <a:gd name="T14" fmla="*/ 1723619 w 282"/>
              <a:gd name="T15" fmla="*/ 13494 h 4"/>
              <a:gd name="T16" fmla="*/ 1617223 w 282"/>
              <a:gd name="T17" fmla="*/ 0 h 4"/>
              <a:gd name="T18" fmla="*/ 1617223 w 282"/>
              <a:gd name="T19" fmla="*/ 26988 h 4"/>
              <a:gd name="T20" fmla="*/ 1475361 w 282"/>
              <a:gd name="T21" fmla="*/ 13494 h 4"/>
              <a:gd name="T22" fmla="*/ 1503734 w 282"/>
              <a:gd name="T23" fmla="*/ 13494 h 4"/>
              <a:gd name="T24" fmla="*/ 1489548 w 282"/>
              <a:gd name="T25" fmla="*/ 26988 h 4"/>
              <a:gd name="T26" fmla="*/ 1368965 w 282"/>
              <a:gd name="T27" fmla="*/ 0 h 4"/>
              <a:gd name="T28" fmla="*/ 1383151 w 282"/>
              <a:gd name="T29" fmla="*/ 13494 h 4"/>
              <a:gd name="T30" fmla="*/ 1354779 w 282"/>
              <a:gd name="T31" fmla="*/ 13494 h 4"/>
              <a:gd name="T32" fmla="*/ 1248383 w 282"/>
              <a:gd name="T33" fmla="*/ 0 h 4"/>
              <a:gd name="T34" fmla="*/ 1248383 w 282"/>
              <a:gd name="T35" fmla="*/ 26988 h 4"/>
              <a:gd name="T36" fmla="*/ 1106521 w 282"/>
              <a:gd name="T37" fmla="*/ 13494 h 4"/>
              <a:gd name="T38" fmla="*/ 1134894 w 282"/>
              <a:gd name="T39" fmla="*/ 13494 h 4"/>
              <a:gd name="T40" fmla="*/ 1120707 w 282"/>
              <a:gd name="T41" fmla="*/ 26988 h 4"/>
              <a:gd name="T42" fmla="*/ 1000125 w 282"/>
              <a:gd name="T43" fmla="*/ 0 h 4"/>
              <a:gd name="T44" fmla="*/ 1014311 w 282"/>
              <a:gd name="T45" fmla="*/ 13494 h 4"/>
              <a:gd name="T46" fmla="*/ 985939 w 282"/>
              <a:gd name="T47" fmla="*/ 13494 h 4"/>
              <a:gd name="T48" fmla="*/ 879542 w 282"/>
              <a:gd name="T49" fmla="*/ 0 h 4"/>
              <a:gd name="T50" fmla="*/ 879542 w 282"/>
              <a:gd name="T51" fmla="*/ 26988 h 4"/>
              <a:gd name="T52" fmla="*/ 737681 w 282"/>
              <a:gd name="T53" fmla="*/ 13494 h 4"/>
              <a:gd name="T54" fmla="*/ 766053 w 282"/>
              <a:gd name="T55" fmla="*/ 13494 h 4"/>
              <a:gd name="T56" fmla="*/ 751867 w 282"/>
              <a:gd name="T57" fmla="*/ 26988 h 4"/>
              <a:gd name="T58" fmla="*/ 631285 w 282"/>
              <a:gd name="T59" fmla="*/ 0 h 4"/>
              <a:gd name="T60" fmla="*/ 645471 w 282"/>
              <a:gd name="T61" fmla="*/ 13494 h 4"/>
              <a:gd name="T62" fmla="*/ 617098 w 282"/>
              <a:gd name="T63" fmla="*/ 13494 h 4"/>
              <a:gd name="T64" fmla="*/ 510702 w 282"/>
              <a:gd name="T65" fmla="*/ 0 h 4"/>
              <a:gd name="T66" fmla="*/ 510702 w 282"/>
              <a:gd name="T67" fmla="*/ 26988 h 4"/>
              <a:gd name="T68" fmla="*/ 368840 w 282"/>
              <a:gd name="T69" fmla="*/ 13494 h 4"/>
              <a:gd name="T70" fmla="*/ 397213 w 282"/>
              <a:gd name="T71" fmla="*/ 13494 h 4"/>
              <a:gd name="T72" fmla="*/ 383027 w 282"/>
              <a:gd name="T73" fmla="*/ 26988 h 4"/>
              <a:gd name="T74" fmla="*/ 262444 w 282"/>
              <a:gd name="T75" fmla="*/ 0 h 4"/>
              <a:gd name="T76" fmla="*/ 276630 w 282"/>
              <a:gd name="T77" fmla="*/ 13494 h 4"/>
              <a:gd name="T78" fmla="*/ 248258 w 282"/>
              <a:gd name="T79" fmla="*/ 13494 h 4"/>
              <a:gd name="T80" fmla="*/ 141862 w 282"/>
              <a:gd name="T81" fmla="*/ 0 h 4"/>
              <a:gd name="T82" fmla="*/ 141862 w 282"/>
              <a:gd name="T83" fmla="*/ 26988 h 4"/>
              <a:gd name="T84" fmla="*/ 0 w 282"/>
              <a:gd name="T85" fmla="*/ 13494 h 4"/>
              <a:gd name="T86" fmla="*/ 28372 w 282"/>
              <a:gd name="T87" fmla="*/ 13494 h 4"/>
              <a:gd name="T88" fmla="*/ 14186 w 282"/>
              <a:gd name="T89" fmla="*/ 26988 h 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82"/>
              <a:gd name="T136" fmla="*/ 0 h 4"/>
              <a:gd name="T137" fmla="*/ 282 w 282"/>
              <a:gd name="T138" fmla="*/ 4 h 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82" h="4">
                <a:moveTo>
                  <a:pt x="277" y="2"/>
                </a:moveTo>
                <a:cubicBezTo>
                  <a:pt x="277" y="1"/>
                  <a:pt x="278" y="0"/>
                  <a:pt x="280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1" y="0"/>
                  <a:pt x="282" y="1"/>
                  <a:pt x="282" y="2"/>
                </a:cubicBezTo>
                <a:cubicBezTo>
                  <a:pt x="282" y="2"/>
                  <a:pt x="282" y="2"/>
                  <a:pt x="282" y="2"/>
                </a:cubicBezTo>
                <a:cubicBezTo>
                  <a:pt x="282" y="3"/>
                  <a:pt x="281" y="4"/>
                  <a:pt x="280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78" y="4"/>
                  <a:pt x="277" y="3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3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3"/>
                  <a:pt x="260" y="2"/>
                </a:cubicBezTo>
                <a:close/>
                <a:moveTo>
                  <a:pt x="243" y="2"/>
                </a:moveTo>
                <a:cubicBezTo>
                  <a:pt x="243" y="1"/>
                  <a:pt x="244" y="0"/>
                  <a:pt x="245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46" y="0"/>
                  <a:pt x="247" y="1"/>
                  <a:pt x="247" y="2"/>
                </a:cubicBezTo>
                <a:cubicBezTo>
                  <a:pt x="247" y="2"/>
                  <a:pt x="247" y="2"/>
                  <a:pt x="247" y="2"/>
                </a:cubicBezTo>
                <a:cubicBezTo>
                  <a:pt x="247" y="3"/>
                  <a:pt x="246" y="4"/>
                  <a:pt x="245" y="4"/>
                </a:cubicBezTo>
                <a:cubicBezTo>
                  <a:pt x="245" y="4"/>
                  <a:pt x="245" y="4"/>
                  <a:pt x="245" y="4"/>
                </a:cubicBezTo>
                <a:cubicBezTo>
                  <a:pt x="244" y="4"/>
                  <a:pt x="243" y="3"/>
                  <a:pt x="243" y="2"/>
                </a:cubicBezTo>
                <a:close/>
                <a:moveTo>
                  <a:pt x="226" y="2"/>
                </a:moveTo>
                <a:cubicBezTo>
                  <a:pt x="226" y="1"/>
                  <a:pt x="226" y="0"/>
                  <a:pt x="228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29" y="0"/>
                  <a:pt x="230" y="1"/>
                  <a:pt x="230" y="2"/>
                </a:cubicBezTo>
                <a:cubicBezTo>
                  <a:pt x="230" y="2"/>
                  <a:pt x="230" y="2"/>
                  <a:pt x="230" y="2"/>
                </a:cubicBezTo>
                <a:cubicBezTo>
                  <a:pt x="230" y="3"/>
                  <a:pt x="229" y="4"/>
                  <a:pt x="228" y="4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4"/>
                  <a:pt x="226" y="3"/>
                  <a:pt x="226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3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3"/>
                  <a:pt x="208" y="2"/>
                </a:cubicBezTo>
                <a:close/>
                <a:moveTo>
                  <a:pt x="191" y="2"/>
                </a:moveTo>
                <a:cubicBezTo>
                  <a:pt x="191" y="1"/>
                  <a:pt x="192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4" y="0"/>
                  <a:pt x="195" y="1"/>
                  <a:pt x="195" y="2"/>
                </a:cubicBezTo>
                <a:cubicBezTo>
                  <a:pt x="195" y="2"/>
                  <a:pt x="195" y="2"/>
                  <a:pt x="195" y="2"/>
                </a:cubicBezTo>
                <a:cubicBezTo>
                  <a:pt x="195" y="3"/>
                  <a:pt x="194" y="4"/>
                  <a:pt x="193" y="4"/>
                </a:cubicBezTo>
                <a:cubicBezTo>
                  <a:pt x="193" y="4"/>
                  <a:pt x="193" y="4"/>
                  <a:pt x="193" y="4"/>
                </a:cubicBezTo>
                <a:cubicBezTo>
                  <a:pt x="192" y="4"/>
                  <a:pt x="191" y="3"/>
                  <a:pt x="191" y="2"/>
                </a:cubicBezTo>
                <a:close/>
                <a:moveTo>
                  <a:pt x="174" y="2"/>
                </a:moveTo>
                <a:cubicBezTo>
                  <a:pt x="174" y="1"/>
                  <a:pt x="174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7" y="0"/>
                  <a:pt x="178" y="1"/>
                  <a:pt x="178" y="2"/>
                </a:cubicBezTo>
                <a:cubicBezTo>
                  <a:pt x="178" y="2"/>
                  <a:pt x="178" y="2"/>
                  <a:pt x="178" y="2"/>
                </a:cubicBezTo>
                <a:cubicBezTo>
                  <a:pt x="178" y="3"/>
                  <a:pt x="177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4" y="4"/>
                  <a:pt x="174" y="3"/>
                  <a:pt x="174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3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3"/>
                  <a:pt x="156" y="2"/>
                </a:cubicBezTo>
                <a:close/>
                <a:moveTo>
                  <a:pt x="139" y="2"/>
                </a:moveTo>
                <a:cubicBezTo>
                  <a:pt x="139" y="1"/>
                  <a:pt x="140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3"/>
                  <a:pt x="142" y="4"/>
                  <a:pt x="141" y="4"/>
                </a:cubicBezTo>
                <a:cubicBezTo>
                  <a:pt x="141" y="4"/>
                  <a:pt x="141" y="4"/>
                  <a:pt x="141" y="4"/>
                </a:cubicBezTo>
                <a:cubicBezTo>
                  <a:pt x="140" y="4"/>
                  <a:pt x="139" y="3"/>
                  <a:pt x="139" y="2"/>
                </a:cubicBezTo>
                <a:close/>
                <a:moveTo>
                  <a:pt x="122" y="2"/>
                </a:moveTo>
                <a:cubicBezTo>
                  <a:pt x="122" y="1"/>
                  <a:pt x="123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6" y="1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3"/>
                  <a:pt x="125" y="4"/>
                  <a:pt x="124" y="4"/>
                </a:cubicBezTo>
                <a:cubicBezTo>
                  <a:pt x="124" y="4"/>
                  <a:pt x="124" y="4"/>
                  <a:pt x="124" y="4"/>
                </a:cubicBezTo>
                <a:cubicBezTo>
                  <a:pt x="123" y="4"/>
                  <a:pt x="122" y="3"/>
                  <a:pt x="122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3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3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8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3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8" y="4"/>
                  <a:pt x="87" y="3"/>
                  <a:pt x="87" y="2"/>
                </a:cubicBezTo>
                <a:close/>
                <a:moveTo>
                  <a:pt x="70" y="2"/>
                </a:moveTo>
                <a:cubicBezTo>
                  <a:pt x="70" y="1"/>
                  <a:pt x="71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72" y="4"/>
                  <a:pt x="72" y="4"/>
                  <a:pt x="72" y="4"/>
                </a:cubicBezTo>
                <a:cubicBezTo>
                  <a:pt x="71" y="4"/>
                  <a:pt x="70" y="3"/>
                  <a:pt x="70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3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3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3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6" y="4"/>
                  <a:pt x="35" y="3"/>
                  <a:pt x="35" y="2"/>
                </a:cubicBezTo>
                <a:close/>
                <a:moveTo>
                  <a:pt x="18" y="2"/>
                </a:moveTo>
                <a:cubicBezTo>
                  <a:pt x="18" y="1"/>
                  <a:pt x="19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2" y="1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1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8" y="3"/>
                  <a:pt x="18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1" name="Freeform 27"/>
          <p:cNvSpPr>
            <a:spLocks noEditPoints="1"/>
          </p:cNvSpPr>
          <p:nvPr/>
        </p:nvSpPr>
        <p:spPr bwMode="auto">
          <a:xfrm>
            <a:off x="4730750" y="4964113"/>
            <a:ext cx="30163" cy="496887"/>
          </a:xfrm>
          <a:custGeom>
            <a:avLst/>
            <a:gdLst>
              <a:gd name="T0" fmla="*/ 0 w 4"/>
              <a:gd name="T1" fmla="*/ 483274 h 73"/>
              <a:gd name="T2" fmla="*/ 15082 w 4"/>
              <a:gd name="T3" fmla="*/ 469660 h 73"/>
              <a:gd name="T4" fmla="*/ 15082 w 4"/>
              <a:gd name="T5" fmla="*/ 469660 h 73"/>
              <a:gd name="T6" fmla="*/ 30163 w 4"/>
              <a:gd name="T7" fmla="*/ 483274 h 73"/>
              <a:gd name="T8" fmla="*/ 30163 w 4"/>
              <a:gd name="T9" fmla="*/ 483274 h 73"/>
              <a:gd name="T10" fmla="*/ 15082 w 4"/>
              <a:gd name="T11" fmla="*/ 496887 h 73"/>
              <a:gd name="T12" fmla="*/ 15082 w 4"/>
              <a:gd name="T13" fmla="*/ 496887 h 73"/>
              <a:gd name="T14" fmla="*/ 0 w 4"/>
              <a:gd name="T15" fmla="*/ 483274 h 73"/>
              <a:gd name="T16" fmla="*/ 0 w 4"/>
              <a:gd name="T17" fmla="*/ 367560 h 73"/>
              <a:gd name="T18" fmla="*/ 15082 w 4"/>
              <a:gd name="T19" fmla="*/ 347140 h 73"/>
              <a:gd name="T20" fmla="*/ 15082 w 4"/>
              <a:gd name="T21" fmla="*/ 347140 h 73"/>
              <a:gd name="T22" fmla="*/ 30163 w 4"/>
              <a:gd name="T23" fmla="*/ 367560 h 73"/>
              <a:gd name="T24" fmla="*/ 30163 w 4"/>
              <a:gd name="T25" fmla="*/ 367560 h 73"/>
              <a:gd name="T26" fmla="*/ 15082 w 4"/>
              <a:gd name="T27" fmla="*/ 381174 h 73"/>
              <a:gd name="T28" fmla="*/ 15082 w 4"/>
              <a:gd name="T29" fmla="*/ 381174 h 73"/>
              <a:gd name="T30" fmla="*/ 0 w 4"/>
              <a:gd name="T31" fmla="*/ 367560 h 73"/>
              <a:gd name="T32" fmla="*/ 0 w 4"/>
              <a:gd name="T33" fmla="*/ 245040 h 73"/>
              <a:gd name="T34" fmla="*/ 15082 w 4"/>
              <a:gd name="T35" fmla="*/ 231427 h 73"/>
              <a:gd name="T36" fmla="*/ 15082 w 4"/>
              <a:gd name="T37" fmla="*/ 231427 h 73"/>
              <a:gd name="T38" fmla="*/ 30163 w 4"/>
              <a:gd name="T39" fmla="*/ 245040 h 73"/>
              <a:gd name="T40" fmla="*/ 30163 w 4"/>
              <a:gd name="T41" fmla="*/ 245040 h 73"/>
              <a:gd name="T42" fmla="*/ 15082 w 4"/>
              <a:gd name="T43" fmla="*/ 258654 h 73"/>
              <a:gd name="T44" fmla="*/ 15082 w 4"/>
              <a:gd name="T45" fmla="*/ 258654 h 73"/>
              <a:gd name="T46" fmla="*/ 0 w 4"/>
              <a:gd name="T47" fmla="*/ 245040 h 73"/>
              <a:gd name="T48" fmla="*/ 0 w 4"/>
              <a:gd name="T49" fmla="*/ 129327 h 73"/>
              <a:gd name="T50" fmla="*/ 15082 w 4"/>
              <a:gd name="T51" fmla="*/ 115713 h 73"/>
              <a:gd name="T52" fmla="*/ 15082 w 4"/>
              <a:gd name="T53" fmla="*/ 115713 h 73"/>
              <a:gd name="T54" fmla="*/ 30163 w 4"/>
              <a:gd name="T55" fmla="*/ 129327 h 73"/>
              <a:gd name="T56" fmla="*/ 30163 w 4"/>
              <a:gd name="T57" fmla="*/ 129327 h 73"/>
              <a:gd name="T58" fmla="*/ 15082 w 4"/>
              <a:gd name="T59" fmla="*/ 142940 h 73"/>
              <a:gd name="T60" fmla="*/ 15082 w 4"/>
              <a:gd name="T61" fmla="*/ 142940 h 73"/>
              <a:gd name="T62" fmla="*/ 0 w 4"/>
              <a:gd name="T63" fmla="*/ 129327 h 73"/>
              <a:gd name="T64" fmla="*/ 0 w 4"/>
              <a:gd name="T65" fmla="*/ 13613 h 73"/>
              <a:gd name="T66" fmla="*/ 15082 w 4"/>
              <a:gd name="T67" fmla="*/ 0 h 73"/>
              <a:gd name="T68" fmla="*/ 15082 w 4"/>
              <a:gd name="T69" fmla="*/ 0 h 73"/>
              <a:gd name="T70" fmla="*/ 30163 w 4"/>
              <a:gd name="T71" fmla="*/ 13613 h 73"/>
              <a:gd name="T72" fmla="*/ 30163 w 4"/>
              <a:gd name="T73" fmla="*/ 13613 h 73"/>
              <a:gd name="T74" fmla="*/ 15082 w 4"/>
              <a:gd name="T75" fmla="*/ 27227 h 73"/>
              <a:gd name="T76" fmla="*/ 15082 w 4"/>
              <a:gd name="T77" fmla="*/ 27227 h 73"/>
              <a:gd name="T78" fmla="*/ 0 w 4"/>
              <a:gd name="T79" fmla="*/ 13613 h 7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"/>
              <a:gd name="T121" fmla="*/ 0 h 73"/>
              <a:gd name="T122" fmla="*/ 4 w 4"/>
              <a:gd name="T123" fmla="*/ 73 h 7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" h="73">
                <a:moveTo>
                  <a:pt x="0" y="71"/>
                </a:moveTo>
                <a:cubicBezTo>
                  <a:pt x="0" y="70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3" y="69"/>
                  <a:pt x="4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4" y="72"/>
                  <a:pt x="3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0" y="54"/>
                </a:moveTo>
                <a:cubicBezTo>
                  <a:pt x="0" y="52"/>
                  <a:pt x="1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3" y="51"/>
                  <a:pt x="4" y="52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6"/>
                </a:moveTo>
                <a:cubicBezTo>
                  <a:pt x="0" y="35"/>
                  <a:pt x="1" y="34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4"/>
                  <a:pt x="4" y="35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7"/>
                  <a:pt x="3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lose/>
                <a:moveTo>
                  <a:pt x="0" y="19"/>
                </a:moveTo>
                <a:cubicBezTo>
                  <a:pt x="0" y="18"/>
                  <a:pt x="1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3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9"/>
                </a:cubicBezTo>
                <a:close/>
                <a:moveTo>
                  <a:pt x="0" y="2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2" name="Freeform 28"/>
          <p:cNvSpPr>
            <a:spLocks noEditPoints="1"/>
          </p:cNvSpPr>
          <p:nvPr/>
        </p:nvSpPr>
        <p:spPr bwMode="auto">
          <a:xfrm>
            <a:off x="5973763" y="2417763"/>
            <a:ext cx="26987" cy="3203575"/>
          </a:xfrm>
          <a:custGeom>
            <a:avLst/>
            <a:gdLst>
              <a:gd name="T0" fmla="*/ 26987 w 4"/>
              <a:gd name="T1" fmla="*/ 3190001 h 472"/>
              <a:gd name="T2" fmla="*/ 0 w 4"/>
              <a:gd name="T3" fmla="*/ 3190001 h 472"/>
              <a:gd name="T4" fmla="*/ 26987 w 4"/>
              <a:gd name="T5" fmla="*/ 3067830 h 472"/>
              <a:gd name="T6" fmla="*/ 0 w 4"/>
              <a:gd name="T7" fmla="*/ 3067830 h 472"/>
              <a:gd name="T8" fmla="*/ 26987 w 4"/>
              <a:gd name="T9" fmla="*/ 2952447 h 472"/>
              <a:gd name="T10" fmla="*/ 0 w 4"/>
              <a:gd name="T11" fmla="*/ 2952447 h 472"/>
              <a:gd name="T12" fmla="*/ 26987 w 4"/>
              <a:gd name="T13" fmla="*/ 2837064 h 472"/>
              <a:gd name="T14" fmla="*/ 0 w 4"/>
              <a:gd name="T15" fmla="*/ 2837064 h 472"/>
              <a:gd name="T16" fmla="*/ 26987 w 4"/>
              <a:gd name="T17" fmla="*/ 2714894 h 472"/>
              <a:gd name="T18" fmla="*/ 0 w 4"/>
              <a:gd name="T19" fmla="*/ 2714894 h 472"/>
              <a:gd name="T20" fmla="*/ 26987 w 4"/>
              <a:gd name="T21" fmla="*/ 2599511 h 472"/>
              <a:gd name="T22" fmla="*/ 0 w 4"/>
              <a:gd name="T23" fmla="*/ 2599511 h 472"/>
              <a:gd name="T24" fmla="*/ 26987 w 4"/>
              <a:gd name="T25" fmla="*/ 2484128 h 472"/>
              <a:gd name="T26" fmla="*/ 0 w 4"/>
              <a:gd name="T27" fmla="*/ 2484128 h 472"/>
              <a:gd name="T28" fmla="*/ 26987 w 4"/>
              <a:gd name="T29" fmla="*/ 2361958 h 472"/>
              <a:gd name="T30" fmla="*/ 0 w 4"/>
              <a:gd name="T31" fmla="*/ 2361958 h 472"/>
              <a:gd name="T32" fmla="*/ 26987 w 4"/>
              <a:gd name="T33" fmla="*/ 2246575 h 472"/>
              <a:gd name="T34" fmla="*/ 0 w 4"/>
              <a:gd name="T35" fmla="*/ 2246575 h 472"/>
              <a:gd name="T36" fmla="*/ 26987 w 4"/>
              <a:gd name="T37" fmla="*/ 2131192 h 472"/>
              <a:gd name="T38" fmla="*/ 0 w 4"/>
              <a:gd name="T39" fmla="*/ 2131192 h 472"/>
              <a:gd name="T40" fmla="*/ 26987 w 4"/>
              <a:gd name="T41" fmla="*/ 2009022 h 472"/>
              <a:gd name="T42" fmla="*/ 0 w 4"/>
              <a:gd name="T43" fmla="*/ 2009022 h 472"/>
              <a:gd name="T44" fmla="*/ 26987 w 4"/>
              <a:gd name="T45" fmla="*/ 1893639 h 472"/>
              <a:gd name="T46" fmla="*/ 0 w 4"/>
              <a:gd name="T47" fmla="*/ 1893639 h 472"/>
              <a:gd name="T48" fmla="*/ 26987 w 4"/>
              <a:gd name="T49" fmla="*/ 1778256 h 472"/>
              <a:gd name="T50" fmla="*/ 0 w 4"/>
              <a:gd name="T51" fmla="*/ 1778256 h 472"/>
              <a:gd name="T52" fmla="*/ 26987 w 4"/>
              <a:gd name="T53" fmla="*/ 1656085 h 472"/>
              <a:gd name="T54" fmla="*/ 0 w 4"/>
              <a:gd name="T55" fmla="*/ 1656085 h 472"/>
              <a:gd name="T56" fmla="*/ 26987 w 4"/>
              <a:gd name="T57" fmla="*/ 1540702 h 472"/>
              <a:gd name="T58" fmla="*/ 0 w 4"/>
              <a:gd name="T59" fmla="*/ 1540702 h 472"/>
              <a:gd name="T60" fmla="*/ 26987 w 4"/>
              <a:gd name="T61" fmla="*/ 1425319 h 472"/>
              <a:gd name="T62" fmla="*/ 0 w 4"/>
              <a:gd name="T63" fmla="*/ 1425319 h 472"/>
              <a:gd name="T64" fmla="*/ 26987 w 4"/>
              <a:gd name="T65" fmla="*/ 1309936 h 472"/>
              <a:gd name="T66" fmla="*/ 0 w 4"/>
              <a:gd name="T67" fmla="*/ 1309936 h 472"/>
              <a:gd name="T68" fmla="*/ 26987 w 4"/>
              <a:gd name="T69" fmla="*/ 1187766 h 472"/>
              <a:gd name="T70" fmla="*/ 0 w 4"/>
              <a:gd name="T71" fmla="*/ 1187766 h 472"/>
              <a:gd name="T72" fmla="*/ 26987 w 4"/>
              <a:gd name="T73" fmla="*/ 1072383 h 472"/>
              <a:gd name="T74" fmla="*/ 0 w 4"/>
              <a:gd name="T75" fmla="*/ 1072383 h 472"/>
              <a:gd name="T76" fmla="*/ 26987 w 4"/>
              <a:gd name="T77" fmla="*/ 957000 h 472"/>
              <a:gd name="T78" fmla="*/ 0 w 4"/>
              <a:gd name="T79" fmla="*/ 957000 h 472"/>
              <a:gd name="T80" fmla="*/ 26987 w 4"/>
              <a:gd name="T81" fmla="*/ 834830 h 472"/>
              <a:gd name="T82" fmla="*/ 0 w 4"/>
              <a:gd name="T83" fmla="*/ 834830 h 472"/>
              <a:gd name="T84" fmla="*/ 26987 w 4"/>
              <a:gd name="T85" fmla="*/ 719447 h 472"/>
              <a:gd name="T86" fmla="*/ 0 w 4"/>
              <a:gd name="T87" fmla="*/ 719447 h 472"/>
              <a:gd name="T88" fmla="*/ 26987 w 4"/>
              <a:gd name="T89" fmla="*/ 604064 h 472"/>
              <a:gd name="T90" fmla="*/ 0 w 4"/>
              <a:gd name="T91" fmla="*/ 604064 h 472"/>
              <a:gd name="T92" fmla="*/ 26987 w 4"/>
              <a:gd name="T93" fmla="*/ 481894 h 472"/>
              <a:gd name="T94" fmla="*/ 0 w 4"/>
              <a:gd name="T95" fmla="*/ 481894 h 472"/>
              <a:gd name="T96" fmla="*/ 26987 w 4"/>
              <a:gd name="T97" fmla="*/ 366511 h 472"/>
              <a:gd name="T98" fmla="*/ 0 w 4"/>
              <a:gd name="T99" fmla="*/ 366511 h 472"/>
              <a:gd name="T100" fmla="*/ 26987 w 4"/>
              <a:gd name="T101" fmla="*/ 251128 h 472"/>
              <a:gd name="T102" fmla="*/ 0 w 4"/>
              <a:gd name="T103" fmla="*/ 251128 h 472"/>
              <a:gd name="T104" fmla="*/ 26987 w 4"/>
              <a:gd name="T105" fmla="*/ 128957 h 472"/>
              <a:gd name="T106" fmla="*/ 0 w 4"/>
              <a:gd name="T107" fmla="*/ 128957 h 472"/>
              <a:gd name="T108" fmla="*/ 26987 w 4"/>
              <a:gd name="T109" fmla="*/ 13574 h 472"/>
              <a:gd name="T110" fmla="*/ 0 w 4"/>
              <a:gd name="T111" fmla="*/ 13574 h 4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"/>
              <a:gd name="T169" fmla="*/ 0 h 472"/>
              <a:gd name="T170" fmla="*/ 4 w 4"/>
              <a:gd name="T171" fmla="*/ 472 h 4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" h="472">
                <a:moveTo>
                  <a:pt x="0" y="470"/>
                </a:moveTo>
                <a:cubicBezTo>
                  <a:pt x="0" y="469"/>
                  <a:pt x="1" y="468"/>
                  <a:pt x="2" y="468"/>
                </a:cubicBezTo>
                <a:cubicBezTo>
                  <a:pt x="2" y="468"/>
                  <a:pt x="2" y="468"/>
                  <a:pt x="2" y="468"/>
                </a:cubicBezTo>
                <a:cubicBezTo>
                  <a:pt x="4" y="468"/>
                  <a:pt x="4" y="469"/>
                  <a:pt x="4" y="470"/>
                </a:cubicBezTo>
                <a:cubicBezTo>
                  <a:pt x="4" y="470"/>
                  <a:pt x="4" y="470"/>
                  <a:pt x="4" y="470"/>
                </a:cubicBezTo>
                <a:cubicBezTo>
                  <a:pt x="4" y="471"/>
                  <a:pt x="4" y="472"/>
                  <a:pt x="2" y="472"/>
                </a:cubicBezTo>
                <a:cubicBezTo>
                  <a:pt x="2" y="472"/>
                  <a:pt x="2" y="472"/>
                  <a:pt x="2" y="472"/>
                </a:cubicBezTo>
                <a:cubicBezTo>
                  <a:pt x="1" y="472"/>
                  <a:pt x="0" y="471"/>
                  <a:pt x="0" y="470"/>
                </a:cubicBezTo>
                <a:close/>
                <a:moveTo>
                  <a:pt x="0" y="452"/>
                </a:moveTo>
                <a:cubicBezTo>
                  <a:pt x="0" y="451"/>
                  <a:pt x="1" y="450"/>
                  <a:pt x="2" y="450"/>
                </a:cubicBezTo>
                <a:cubicBezTo>
                  <a:pt x="2" y="450"/>
                  <a:pt x="2" y="450"/>
                  <a:pt x="2" y="450"/>
                </a:cubicBezTo>
                <a:cubicBezTo>
                  <a:pt x="4" y="450"/>
                  <a:pt x="4" y="451"/>
                  <a:pt x="4" y="452"/>
                </a:cubicBezTo>
                <a:cubicBezTo>
                  <a:pt x="4" y="452"/>
                  <a:pt x="4" y="452"/>
                  <a:pt x="4" y="452"/>
                </a:cubicBezTo>
                <a:cubicBezTo>
                  <a:pt x="4" y="453"/>
                  <a:pt x="4" y="454"/>
                  <a:pt x="2" y="454"/>
                </a:cubicBezTo>
                <a:cubicBezTo>
                  <a:pt x="2" y="454"/>
                  <a:pt x="2" y="454"/>
                  <a:pt x="2" y="454"/>
                </a:cubicBezTo>
                <a:cubicBezTo>
                  <a:pt x="1" y="454"/>
                  <a:pt x="0" y="453"/>
                  <a:pt x="0" y="452"/>
                </a:cubicBezTo>
                <a:close/>
                <a:moveTo>
                  <a:pt x="0" y="435"/>
                </a:moveTo>
                <a:cubicBezTo>
                  <a:pt x="0" y="434"/>
                  <a:pt x="1" y="433"/>
                  <a:pt x="2" y="433"/>
                </a:cubicBezTo>
                <a:cubicBezTo>
                  <a:pt x="2" y="433"/>
                  <a:pt x="2" y="433"/>
                  <a:pt x="2" y="433"/>
                </a:cubicBezTo>
                <a:cubicBezTo>
                  <a:pt x="4" y="433"/>
                  <a:pt x="4" y="434"/>
                  <a:pt x="4" y="435"/>
                </a:cubicBezTo>
                <a:cubicBezTo>
                  <a:pt x="4" y="435"/>
                  <a:pt x="4" y="435"/>
                  <a:pt x="4" y="435"/>
                </a:cubicBezTo>
                <a:cubicBezTo>
                  <a:pt x="4" y="436"/>
                  <a:pt x="4" y="437"/>
                  <a:pt x="2" y="437"/>
                </a:cubicBezTo>
                <a:cubicBezTo>
                  <a:pt x="2" y="437"/>
                  <a:pt x="2" y="437"/>
                  <a:pt x="2" y="437"/>
                </a:cubicBezTo>
                <a:cubicBezTo>
                  <a:pt x="1" y="437"/>
                  <a:pt x="0" y="436"/>
                  <a:pt x="0" y="435"/>
                </a:cubicBezTo>
                <a:close/>
                <a:moveTo>
                  <a:pt x="0" y="418"/>
                </a:moveTo>
                <a:cubicBezTo>
                  <a:pt x="0" y="417"/>
                  <a:pt x="1" y="416"/>
                  <a:pt x="2" y="416"/>
                </a:cubicBezTo>
                <a:cubicBezTo>
                  <a:pt x="2" y="416"/>
                  <a:pt x="2" y="416"/>
                  <a:pt x="2" y="416"/>
                </a:cubicBezTo>
                <a:cubicBezTo>
                  <a:pt x="4" y="416"/>
                  <a:pt x="4" y="417"/>
                  <a:pt x="4" y="418"/>
                </a:cubicBezTo>
                <a:cubicBezTo>
                  <a:pt x="4" y="418"/>
                  <a:pt x="4" y="418"/>
                  <a:pt x="4" y="418"/>
                </a:cubicBezTo>
                <a:cubicBezTo>
                  <a:pt x="4" y="419"/>
                  <a:pt x="4" y="420"/>
                  <a:pt x="2" y="420"/>
                </a:cubicBezTo>
                <a:cubicBezTo>
                  <a:pt x="2" y="420"/>
                  <a:pt x="2" y="420"/>
                  <a:pt x="2" y="420"/>
                </a:cubicBezTo>
                <a:cubicBezTo>
                  <a:pt x="1" y="420"/>
                  <a:pt x="0" y="419"/>
                  <a:pt x="0" y="418"/>
                </a:cubicBezTo>
                <a:close/>
                <a:moveTo>
                  <a:pt x="0" y="400"/>
                </a:moveTo>
                <a:cubicBezTo>
                  <a:pt x="0" y="399"/>
                  <a:pt x="1" y="398"/>
                  <a:pt x="2" y="398"/>
                </a:cubicBezTo>
                <a:cubicBezTo>
                  <a:pt x="2" y="398"/>
                  <a:pt x="2" y="398"/>
                  <a:pt x="2" y="398"/>
                </a:cubicBezTo>
                <a:cubicBezTo>
                  <a:pt x="4" y="398"/>
                  <a:pt x="4" y="399"/>
                  <a:pt x="4" y="400"/>
                </a:cubicBezTo>
                <a:cubicBezTo>
                  <a:pt x="4" y="400"/>
                  <a:pt x="4" y="400"/>
                  <a:pt x="4" y="400"/>
                </a:cubicBezTo>
                <a:cubicBezTo>
                  <a:pt x="4" y="401"/>
                  <a:pt x="4" y="402"/>
                  <a:pt x="2" y="402"/>
                </a:cubicBezTo>
                <a:cubicBezTo>
                  <a:pt x="2" y="402"/>
                  <a:pt x="2" y="402"/>
                  <a:pt x="2" y="402"/>
                </a:cubicBezTo>
                <a:cubicBezTo>
                  <a:pt x="1" y="402"/>
                  <a:pt x="0" y="401"/>
                  <a:pt x="0" y="400"/>
                </a:cubicBezTo>
                <a:close/>
                <a:moveTo>
                  <a:pt x="0" y="383"/>
                </a:moveTo>
                <a:cubicBezTo>
                  <a:pt x="0" y="382"/>
                  <a:pt x="1" y="381"/>
                  <a:pt x="2" y="381"/>
                </a:cubicBezTo>
                <a:cubicBezTo>
                  <a:pt x="2" y="381"/>
                  <a:pt x="2" y="381"/>
                  <a:pt x="2" y="381"/>
                </a:cubicBezTo>
                <a:cubicBezTo>
                  <a:pt x="4" y="381"/>
                  <a:pt x="4" y="382"/>
                  <a:pt x="4" y="383"/>
                </a:cubicBezTo>
                <a:cubicBezTo>
                  <a:pt x="4" y="383"/>
                  <a:pt x="4" y="383"/>
                  <a:pt x="4" y="383"/>
                </a:cubicBezTo>
                <a:cubicBezTo>
                  <a:pt x="4" y="384"/>
                  <a:pt x="4" y="385"/>
                  <a:pt x="2" y="385"/>
                </a:cubicBezTo>
                <a:cubicBezTo>
                  <a:pt x="2" y="385"/>
                  <a:pt x="2" y="385"/>
                  <a:pt x="2" y="385"/>
                </a:cubicBezTo>
                <a:cubicBezTo>
                  <a:pt x="1" y="385"/>
                  <a:pt x="0" y="384"/>
                  <a:pt x="0" y="383"/>
                </a:cubicBezTo>
                <a:close/>
                <a:moveTo>
                  <a:pt x="0" y="366"/>
                </a:moveTo>
                <a:cubicBezTo>
                  <a:pt x="0" y="365"/>
                  <a:pt x="1" y="364"/>
                  <a:pt x="2" y="364"/>
                </a:cubicBezTo>
                <a:cubicBezTo>
                  <a:pt x="2" y="364"/>
                  <a:pt x="2" y="364"/>
                  <a:pt x="2" y="364"/>
                </a:cubicBezTo>
                <a:cubicBezTo>
                  <a:pt x="4" y="364"/>
                  <a:pt x="4" y="365"/>
                  <a:pt x="4" y="366"/>
                </a:cubicBezTo>
                <a:cubicBezTo>
                  <a:pt x="4" y="366"/>
                  <a:pt x="4" y="366"/>
                  <a:pt x="4" y="366"/>
                </a:cubicBezTo>
                <a:cubicBezTo>
                  <a:pt x="4" y="367"/>
                  <a:pt x="4" y="368"/>
                  <a:pt x="2" y="368"/>
                </a:cubicBezTo>
                <a:cubicBezTo>
                  <a:pt x="2" y="368"/>
                  <a:pt x="2" y="368"/>
                  <a:pt x="2" y="368"/>
                </a:cubicBezTo>
                <a:cubicBezTo>
                  <a:pt x="1" y="368"/>
                  <a:pt x="0" y="367"/>
                  <a:pt x="0" y="366"/>
                </a:cubicBezTo>
                <a:close/>
                <a:moveTo>
                  <a:pt x="0" y="348"/>
                </a:moveTo>
                <a:cubicBezTo>
                  <a:pt x="0" y="347"/>
                  <a:pt x="1" y="346"/>
                  <a:pt x="2" y="346"/>
                </a:cubicBezTo>
                <a:cubicBezTo>
                  <a:pt x="2" y="346"/>
                  <a:pt x="2" y="346"/>
                  <a:pt x="2" y="346"/>
                </a:cubicBezTo>
                <a:cubicBezTo>
                  <a:pt x="4" y="346"/>
                  <a:pt x="4" y="347"/>
                  <a:pt x="4" y="348"/>
                </a:cubicBezTo>
                <a:cubicBezTo>
                  <a:pt x="4" y="348"/>
                  <a:pt x="4" y="348"/>
                  <a:pt x="4" y="348"/>
                </a:cubicBezTo>
                <a:cubicBezTo>
                  <a:pt x="4" y="350"/>
                  <a:pt x="4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1" y="350"/>
                  <a:pt x="0" y="350"/>
                  <a:pt x="0" y="348"/>
                </a:cubicBezTo>
                <a:close/>
                <a:moveTo>
                  <a:pt x="0" y="331"/>
                </a:moveTo>
                <a:cubicBezTo>
                  <a:pt x="0" y="330"/>
                  <a:pt x="1" y="329"/>
                  <a:pt x="2" y="329"/>
                </a:cubicBezTo>
                <a:cubicBezTo>
                  <a:pt x="2" y="329"/>
                  <a:pt x="2" y="329"/>
                  <a:pt x="2" y="329"/>
                </a:cubicBezTo>
                <a:cubicBezTo>
                  <a:pt x="4" y="329"/>
                  <a:pt x="4" y="330"/>
                  <a:pt x="4" y="331"/>
                </a:cubicBezTo>
                <a:cubicBezTo>
                  <a:pt x="4" y="331"/>
                  <a:pt x="4" y="331"/>
                  <a:pt x="4" y="331"/>
                </a:cubicBezTo>
                <a:cubicBezTo>
                  <a:pt x="4" y="332"/>
                  <a:pt x="4" y="333"/>
                  <a:pt x="2" y="333"/>
                </a:cubicBezTo>
                <a:cubicBezTo>
                  <a:pt x="2" y="333"/>
                  <a:pt x="2" y="333"/>
                  <a:pt x="2" y="333"/>
                </a:cubicBezTo>
                <a:cubicBezTo>
                  <a:pt x="1" y="333"/>
                  <a:pt x="0" y="332"/>
                  <a:pt x="0" y="331"/>
                </a:cubicBezTo>
                <a:close/>
                <a:moveTo>
                  <a:pt x="0" y="314"/>
                </a:moveTo>
                <a:cubicBezTo>
                  <a:pt x="0" y="313"/>
                  <a:pt x="1" y="312"/>
                  <a:pt x="2" y="312"/>
                </a:cubicBezTo>
                <a:cubicBezTo>
                  <a:pt x="2" y="312"/>
                  <a:pt x="2" y="312"/>
                  <a:pt x="2" y="312"/>
                </a:cubicBezTo>
                <a:cubicBezTo>
                  <a:pt x="4" y="312"/>
                  <a:pt x="4" y="313"/>
                  <a:pt x="4" y="314"/>
                </a:cubicBezTo>
                <a:cubicBezTo>
                  <a:pt x="4" y="314"/>
                  <a:pt x="4" y="314"/>
                  <a:pt x="4" y="314"/>
                </a:cubicBezTo>
                <a:cubicBezTo>
                  <a:pt x="4" y="315"/>
                  <a:pt x="4" y="316"/>
                  <a:pt x="2" y="316"/>
                </a:cubicBezTo>
                <a:cubicBezTo>
                  <a:pt x="2" y="316"/>
                  <a:pt x="2" y="316"/>
                  <a:pt x="2" y="316"/>
                </a:cubicBezTo>
                <a:cubicBezTo>
                  <a:pt x="1" y="316"/>
                  <a:pt x="0" y="315"/>
                  <a:pt x="0" y="314"/>
                </a:cubicBezTo>
                <a:close/>
                <a:moveTo>
                  <a:pt x="0" y="296"/>
                </a:moveTo>
                <a:cubicBezTo>
                  <a:pt x="0" y="295"/>
                  <a:pt x="1" y="294"/>
                  <a:pt x="2" y="294"/>
                </a:cubicBezTo>
                <a:cubicBezTo>
                  <a:pt x="2" y="294"/>
                  <a:pt x="2" y="294"/>
                  <a:pt x="2" y="294"/>
                </a:cubicBezTo>
                <a:cubicBezTo>
                  <a:pt x="4" y="294"/>
                  <a:pt x="4" y="295"/>
                  <a:pt x="4" y="296"/>
                </a:cubicBezTo>
                <a:cubicBezTo>
                  <a:pt x="4" y="296"/>
                  <a:pt x="4" y="296"/>
                  <a:pt x="4" y="296"/>
                </a:cubicBezTo>
                <a:cubicBezTo>
                  <a:pt x="4" y="298"/>
                  <a:pt x="4" y="298"/>
                  <a:pt x="2" y="298"/>
                </a:cubicBezTo>
                <a:cubicBezTo>
                  <a:pt x="2" y="298"/>
                  <a:pt x="2" y="298"/>
                  <a:pt x="2" y="298"/>
                </a:cubicBezTo>
                <a:cubicBezTo>
                  <a:pt x="1" y="298"/>
                  <a:pt x="0" y="298"/>
                  <a:pt x="0" y="296"/>
                </a:cubicBezTo>
                <a:close/>
                <a:moveTo>
                  <a:pt x="0" y="279"/>
                </a:moveTo>
                <a:cubicBezTo>
                  <a:pt x="0" y="278"/>
                  <a:pt x="1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4" y="277"/>
                  <a:pt x="4" y="278"/>
                  <a:pt x="4" y="279"/>
                </a:cubicBezTo>
                <a:cubicBezTo>
                  <a:pt x="4" y="279"/>
                  <a:pt x="4" y="279"/>
                  <a:pt x="4" y="279"/>
                </a:cubicBezTo>
                <a:cubicBezTo>
                  <a:pt x="4" y="280"/>
                  <a:pt x="4" y="281"/>
                  <a:pt x="2" y="281"/>
                </a:cubicBezTo>
                <a:cubicBezTo>
                  <a:pt x="2" y="281"/>
                  <a:pt x="2" y="281"/>
                  <a:pt x="2" y="281"/>
                </a:cubicBezTo>
                <a:cubicBezTo>
                  <a:pt x="1" y="281"/>
                  <a:pt x="0" y="280"/>
                  <a:pt x="0" y="279"/>
                </a:cubicBezTo>
                <a:close/>
                <a:moveTo>
                  <a:pt x="0" y="262"/>
                </a:moveTo>
                <a:cubicBezTo>
                  <a:pt x="0" y="261"/>
                  <a:pt x="1" y="260"/>
                  <a:pt x="2" y="260"/>
                </a:cubicBezTo>
                <a:cubicBezTo>
                  <a:pt x="2" y="260"/>
                  <a:pt x="2" y="260"/>
                  <a:pt x="2" y="260"/>
                </a:cubicBezTo>
                <a:cubicBezTo>
                  <a:pt x="4" y="260"/>
                  <a:pt x="4" y="261"/>
                  <a:pt x="4" y="262"/>
                </a:cubicBezTo>
                <a:cubicBezTo>
                  <a:pt x="4" y="262"/>
                  <a:pt x="4" y="262"/>
                  <a:pt x="4" y="262"/>
                </a:cubicBezTo>
                <a:cubicBezTo>
                  <a:pt x="4" y="263"/>
                  <a:pt x="4" y="264"/>
                  <a:pt x="2" y="264"/>
                </a:cubicBezTo>
                <a:cubicBezTo>
                  <a:pt x="2" y="264"/>
                  <a:pt x="2" y="264"/>
                  <a:pt x="2" y="264"/>
                </a:cubicBezTo>
                <a:cubicBezTo>
                  <a:pt x="1" y="264"/>
                  <a:pt x="0" y="263"/>
                  <a:pt x="0" y="262"/>
                </a:cubicBezTo>
                <a:close/>
                <a:moveTo>
                  <a:pt x="0" y="244"/>
                </a:moveTo>
                <a:cubicBezTo>
                  <a:pt x="0" y="243"/>
                  <a:pt x="1" y="242"/>
                  <a:pt x="2" y="242"/>
                </a:cubicBezTo>
                <a:cubicBezTo>
                  <a:pt x="2" y="242"/>
                  <a:pt x="2" y="242"/>
                  <a:pt x="2" y="242"/>
                </a:cubicBezTo>
                <a:cubicBezTo>
                  <a:pt x="4" y="242"/>
                  <a:pt x="4" y="243"/>
                  <a:pt x="4" y="244"/>
                </a:cubicBezTo>
                <a:cubicBezTo>
                  <a:pt x="4" y="244"/>
                  <a:pt x="4" y="244"/>
                  <a:pt x="4" y="244"/>
                </a:cubicBezTo>
                <a:cubicBezTo>
                  <a:pt x="4" y="246"/>
                  <a:pt x="4" y="246"/>
                  <a:pt x="2" y="246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6"/>
                  <a:pt x="0" y="246"/>
                  <a:pt x="0" y="244"/>
                </a:cubicBezTo>
                <a:close/>
                <a:moveTo>
                  <a:pt x="0" y="227"/>
                </a:moveTo>
                <a:cubicBezTo>
                  <a:pt x="0" y="226"/>
                  <a:pt x="1" y="225"/>
                  <a:pt x="2" y="225"/>
                </a:cubicBezTo>
                <a:cubicBezTo>
                  <a:pt x="2" y="225"/>
                  <a:pt x="2" y="225"/>
                  <a:pt x="2" y="225"/>
                </a:cubicBezTo>
                <a:cubicBezTo>
                  <a:pt x="4" y="225"/>
                  <a:pt x="4" y="226"/>
                  <a:pt x="4" y="227"/>
                </a:cubicBezTo>
                <a:cubicBezTo>
                  <a:pt x="4" y="227"/>
                  <a:pt x="4" y="227"/>
                  <a:pt x="4" y="227"/>
                </a:cubicBezTo>
                <a:cubicBezTo>
                  <a:pt x="4" y="228"/>
                  <a:pt x="4" y="229"/>
                  <a:pt x="2" y="229"/>
                </a:cubicBezTo>
                <a:cubicBezTo>
                  <a:pt x="2" y="229"/>
                  <a:pt x="2" y="229"/>
                  <a:pt x="2" y="229"/>
                </a:cubicBezTo>
                <a:cubicBezTo>
                  <a:pt x="1" y="229"/>
                  <a:pt x="0" y="228"/>
                  <a:pt x="0" y="227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4" y="209"/>
                  <a:pt x="4" y="210"/>
                </a:cubicBezTo>
                <a:cubicBezTo>
                  <a:pt x="4" y="210"/>
                  <a:pt x="4" y="210"/>
                  <a:pt x="4" y="210"/>
                </a:cubicBezTo>
                <a:cubicBezTo>
                  <a:pt x="4" y="211"/>
                  <a:pt x="4" y="212"/>
                  <a:pt x="2" y="212"/>
                </a:cubicBezTo>
                <a:cubicBezTo>
                  <a:pt x="2" y="212"/>
                  <a:pt x="2" y="212"/>
                  <a:pt x="2" y="212"/>
                </a:cubicBezTo>
                <a:cubicBezTo>
                  <a:pt x="1" y="212"/>
                  <a:pt x="0" y="211"/>
                  <a:pt x="0" y="210"/>
                </a:cubicBezTo>
                <a:close/>
                <a:moveTo>
                  <a:pt x="0" y="193"/>
                </a:moveTo>
                <a:cubicBezTo>
                  <a:pt x="0" y="191"/>
                  <a:pt x="1" y="191"/>
                  <a:pt x="2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4" y="191"/>
                  <a:pt x="4" y="191"/>
                  <a:pt x="4" y="193"/>
                </a:cubicBezTo>
                <a:cubicBezTo>
                  <a:pt x="4" y="193"/>
                  <a:pt x="4" y="193"/>
                  <a:pt x="4" y="193"/>
                </a:cubicBezTo>
                <a:cubicBezTo>
                  <a:pt x="4" y="194"/>
                  <a:pt x="4" y="195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0" y="194"/>
                  <a:pt x="0" y="193"/>
                </a:cubicBezTo>
                <a:close/>
                <a:moveTo>
                  <a:pt x="0" y="175"/>
                </a:moveTo>
                <a:cubicBezTo>
                  <a:pt x="0" y="174"/>
                  <a:pt x="1" y="173"/>
                  <a:pt x="2" y="173"/>
                </a:cubicBezTo>
                <a:cubicBezTo>
                  <a:pt x="2" y="173"/>
                  <a:pt x="2" y="173"/>
                  <a:pt x="2" y="173"/>
                </a:cubicBezTo>
                <a:cubicBezTo>
                  <a:pt x="4" y="173"/>
                  <a:pt x="4" y="174"/>
                  <a:pt x="4" y="175"/>
                </a:cubicBezTo>
                <a:cubicBezTo>
                  <a:pt x="4" y="175"/>
                  <a:pt x="4" y="175"/>
                  <a:pt x="4" y="175"/>
                </a:cubicBezTo>
                <a:cubicBezTo>
                  <a:pt x="4" y="176"/>
                  <a:pt x="4" y="177"/>
                  <a:pt x="2" y="177"/>
                </a:cubicBezTo>
                <a:cubicBezTo>
                  <a:pt x="2" y="177"/>
                  <a:pt x="2" y="177"/>
                  <a:pt x="2" y="177"/>
                </a:cubicBezTo>
                <a:cubicBezTo>
                  <a:pt x="1" y="177"/>
                  <a:pt x="0" y="176"/>
                  <a:pt x="0" y="175"/>
                </a:cubicBezTo>
                <a:close/>
                <a:moveTo>
                  <a:pt x="0" y="158"/>
                </a:moveTo>
                <a:cubicBezTo>
                  <a:pt x="0" y="157"/>
                  <a:pt x="1" y="156"/>
                  <a:pt x="2" y="156"/>
                </a:cubicBezTo>
                <a:cubicBezTo>
                  <a:pt x="2" y="156"/>
                  <a:pt x="2" y="156"/>
                  <a:pt x="2" y="156"/>
                </a:cubicBezTo>
                <a:cubicBezTo>
                  <a:pt x="4" y="156"/>
                  <a:pt x="4" y="157"/>
                  <a:pt x="4" y="158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9"/>
                  <a:pt x="4" y="160"/>
                  <a:pt x="2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1" y="160"/>
                  <a:pt x="0" y="159"/>
                  <a:pt x="0" y="158"/>
                </a:cubicBezTo>
                <a:close/>
                <a:moveTo>
                  <a:pt x="0" y="141"/>
                </a:moveTo>
                <a:cubicBezTo>
                  <a:pt x="0" y="139"/>
                  <a:pt x="1" y="139"/>
                  <a:pt x="2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4" y="139"/>
                  <a:pt x="4" y="139"/>
                  <a:pt x="4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4" y="142"/>
                  <a:pt x="4" y="143"/>
                  <a:pt x="2" y="143"/>
                </a:cubicBezTo>
                <a:cubicBezTo>
                  <a:pt x="2" y="143"/>
                  <a:pt x="2" y="143"/>
                  <a:pt x="2" y="143"/>
                </a:cubicBezTo>
                <a:cubicBezTo>
                  <a:pt x="1" y="143"/>
                  <a:pt x="0" y="142"/>
                  <a:pt x="0" y="141"/>
                </a:cubicBezTo>
                <a:close/>
                <a:moveTo>
                  <a:pt x="0" y="123"/>
                </a:moveTo>
                <a:cubicBezTo>
                  <a:pt x="0" y="122"/>
                  <a:pt x="1" y="121"/>
                  <a:pt x="2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4" y="121"/>
                  <a:pt x="4" y="122"/>
                  <a:pt x="4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4" y="124"/>
                  <a:pt x="4" y="125"/>
                  <a:pt x="2" y="125"/>
                </a:cubicBezTo>
                <a:cubicBezTo>
                  <a:pt x="2" y="125"/>
                  <a:pt x="2" y="125"/>
                  <a:pt x="2" y="125"/>
                </a:cubicBezTo>
                <a:cubicBezTo>
                  <a:pt x="1" y="125"/>
                  <a:pt x="0" y="124"/>
                  <a:pt x="0" y="123"/>
                </a:cubicBezTo>
                <a:close/>
                <a:moveTo>
                  <a:pt x="0" y="106"/>
                </a:moveTo>
                <a:cubicBezTo>
                  <a:pt x="0" y="105"/>
                  <a:pt x="1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4" y="104"/>
                  <a:pt x="4" y="105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4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1" y="108"/>
                  <a:pt x="0" y="107"/>
                  <a:pt x="0" y="106"/>
                </a:cubicBezTo>
                <a:close/>
                <a:moveTo>
                  <a:pt x="0" y="89"/>
                </a:moveTo>
                <a:cubicBezTo>
                  <a:pt x="0" y="87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4" y="87"/>
                  <a:pt x="4" y="87"/>
                  <a:pt x="4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0"/>
                  <a:pt x="4" y="91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1"/>
                  <a:pt x="0" y="90"/>
                  <a:pt x="0" y="89"/>
                </a:cubicBezTo>
                <a:close/>
                <a:moveTo>
                  <a:pt x="0" y="71"/>
                </a:moveTo>
                <a:cubicBezTo>
                  <a:pt x="0" y="70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4" y="69"/>
                  <a:pt x="4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4" y="72"/>
                  <a:pt x="4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0" y="54"/>
                </a:moveTo>
                <a:cubicBezTo>
                  <a:pt x="0" y="53"/>
                  <a:pt x="1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4" y="52"/>
                  <a:pt x="4" y="53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4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7"/>
                </a:moveTo>
                <a:cubicBezTo>
                  <a:pt x="0" y="36"/>
                  <a:pt x="1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4" y="35"/>
                  <a:pt x="4" y="36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8"/>
                  <a:pt x="4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lose/>
                <a:moveTo>
                  <a:pt x="0" y="19"/>
                </a:moveTo>
                <a:cubicBezTo>
                  <a:pt x="0" y="18"/>
                  <a:pt x="1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4" y="17"/>
                  <a:pt x="4" y="18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9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4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65" name="Freeform 29"/>
          <p:cNvSpPr>
            <a:spLocks/>
          </p:cNvSpPr>
          <p:nvPr/>
        </p:nvSpPr>
        <p:spPr bwMode="auto">
          <a:xfrm>
            <a:off x="3419475" y="2620963"/>
            <a:ext cx="1274762" cy="808037"/>
          </a:xfrm>
          <a:custGeom>
            <a:avLst/>
            <a:gdLst>
              <a:gd name="T0" fmla="*/ 1228725 w 197"/>
              <a:gd name="T1" fmla="*/ 697586 h 139"/>
              <a:gd name="T2" fmla="*/ 1122693 w 197"/>
              <a:gd name="T3" fmla="*/ 808037 h 139"/>
              <a:gd name="T4" fmla="*/ 112269 w 197"/>
              <a:gd name="T5" fmla="*/ 808037 h 139"/>
              <a:gd name="T6" fmla="*/ 0 w 197"/>
              <a:gd name="T7" fmla="*/ 697586 h 139"/>
              <a:gd name="T8" fmla="*/ 0 w 197"/>
              <a:gd name="T9" fmla="*/ 104638 h 139"/>
              <a:gd name="T10" fmla="*/ 112269 w 197"/>
              <a:gd name="T11" fmla="*/ 0 h 139"/>
              <a:gd name="T12" fmla="*/ 1122693 w 197"/>
              <a:gd name="T13" fmla="*/ 0 h 139"/>
              <a:gd name="T14" fmla="*/ 1228725 w 197"/>
              <a:gd name="T15" fmla="*/ 104638 h 139"/>
              <a:gd name="T16" fmla="*/ 1228725 w 197"/>
              <a:gd name="T17" fmla="*/ 697586 h 1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139"/>
              <a:gd name="T29" fmla="*/ 197 w 197"/>
              <a:gd name="T30" fmla="*/ 139 h 1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139">
                <a:moveTo>
                  <a:pt x="197" y="120"/>
                </a:moveTo>
                <a:cubicBezTo>
                  <a:pt x="197" y="130"/>
                  <a:pt x="189" y="139"/>
                  <a:pt x="180" y="139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8" y="139"/>
                  <a:pt x="0" y="130"/>
                  <a:pt x="0" y="1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7" y="8"/>
                  <a:pt x="197" y="18"/>
                </a:cubicBezTo>
                <a:lnTo>
                  <a:pt x="197" y="12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28766" name="Freeform 30"/>
          <p:cNvSpPr>
            <a:spLocks/>
          </p:cNvSpPr>
          <p:nvPr/>
        </p:nvSpPr>
        <p:spPr bwMode="auto">
          <a:xfrm>
            <a:off x="5940425" y="2781299"/>
            <a:ext cx="990600" cy="530225"/>
          </a:xfrm>
          <a:custGeom>
            <a:avLst/>
            <a:gdLst>
              <a:gd name="T0" fmla="*/ 990600 w 133"/>
              <a:gd name="T1" fmla="*/ 367789 h 101"/>
              <a:gd name="T2" fmla="*/ 863982 w 133"/>
              <a:gd name="T3" fmla="*/ 453008 h 101"/>
              <a:gd name="T4" fmla="*/ 126618 w 133"/>
              <a:gd name="T5" fmla="*/ 453008 h 101"/>
              <a:gd name="T6" fmla="*/ 0 w 133"/>
              <a:gd name="T7" fmla="*/ 367789 h 101"/>
              <a:gd name="T8" fmla="*/ 0 w 133"/>
              <a:gd name="T9" fmla="*/ 85219 h 101"/>
              <a:gd name="T10" fmla="*/ 126618 w 133"/>
              <a:gd name="T11" fmla="*/ 0 h 101"/>
              <a:gd name="T12" fmla="*/ 863982 w 133"/>
              <a:gd name="T13" fmla="*/ 0 h 101"/>
              <a:gd name="T14" fmla="*/ 990600 w 133"/>
              <a:gd name="T15" fmla="*/ 85219 h 101"/>
              <a:gd name="T16" fmla="*/ 990600 w 133"/>
              <a:gd name="T17" fmla="*/ 367789 h 1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3"/>
              <a:gd name="T28" fmla="*/ 0 h 101"/>
              <a:gd name="T29" fmla="*/ 133 w 133"/>
              <a:gd name="T30" fmla="*/ 101 h 1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3" h="101">
                <a:moveTo>
                  <a:pt x="133" y="82"/>
                </a:moveTo>
                <a:cubicBezTo>
                  <a:pt x="133" y="92"/>
                  <a:pt x="125" y="101"/>
                  <a:pt x="116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8" y="101"/>
                  <a:pt x="0" y="92"/>
                  <a:pt x="0" y="8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8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3" y="8"/>
                  <a:pt x="133" y="19"/>
                </a:cubicBezTo>
                <a:lnTo>
                  <a:pt x="133" y="82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8767" name="Rectangle 31"/>
          <p:cNvSpPr>
            <a:spLocks noChangeArrowheads="1"/>
          </p:cNvSpPr>
          <p:nvPr/>
        </p:nvSpPr>
        <p:spPr bwMode="auto">
          <a:xfrm>
            <a:off x="3519488" y="2665413"/>
            <a:ext cx="1074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Feasible and 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efficient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in production</a:t>
            </a:r>
            <a:endParaRPr lang="en-US" sz="1400" i="1" dirty="0"/>
          </a:p>
        </p:txBody>
      </p:sp>
      <p:sp>
        <p:nvSpPr>
          <p:cNvPr id="628768" name="Freeform 32"/>
          <p:cNvSpPr>
            <a:spLocks/>
          </p:cNvSpPr>
          <p:nvPr/>
        </p:nvSpPr>
        <p:spPr bwMode="auto">
          <a:xfrm>
            <a:off x="1835150" y="4365104"/>
            <a:ext cx="938213" cy="787401"/>
          </a:xfrm>
          <a:custGeom>
            <a:avLst/>
            <a:gdLst>
              <a:gd name="T0" fmla="*/ 1398588 w 197"/>
              <a:gd name="T1" fmla="*/ 449062 h 95"/>
              <a:gd name="T2" fmla="*/ 1270798 w 197"/>
              <a:gd name="T3" fmla="*/ 554038 h 95"/>
              <a:gd name="T4" fmla="*/ 127790 w 197"/>
              <a:gd name="T5" fmla="*/ 554038 h 95"/>
              <a:gd name="T6" fmla="*/ 0 w 197"/>
              <a:gd name="T7" fmla="*/ 449062 h 95"/>
              <a:gd name="T8" fmla="*/ 0 w 197"/>
              <a:gd name="T9" fmla="*/ 110808 h 95"/>
              <a:gd name="T10" fmla="*/ 127790 w 197"/>
              <a:gd name="T11" fmla="*/ 0 h 95"/>
              <a:gd name="T12" fmla="*/ 1270798 w 197"/>
              <a:gd name="T13" fmla="*/ 0 h 95"/>
              <a:gd name="T14" fmla="*/ 1398588 w 197"/>
              <a:gd name="T15" fmla="*/ 110808 h 95"/>
              <a:gd name="T16" fmla="*/ 1398588 w 197"/>
              <a:gd name="T17" fmla="*/ 449062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95"/>
              <a:gd name="T29" fmla="*/ 197 w 197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95">
                <a:moveTo>
                  <a:pt x="197" y="77"/>
                </a:moveTo>
                <a:cubicBezTo>
                  <a:pt x="197" y="87"/>
                  <a:pt x="189" y="95"/>
                  <a:pt x="17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8" y="95"/>
                  <a:pt x="0" y="87"/>
                  <a:pt x="0" y="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8" y="0"/>
                  <a:pt x="18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9" y="0"/>
                  <a:pt x="197" y="8"/>
                  <a:pt x="197" y="19"/>
                </a:cubicBezTo>
                <a:lnTo>
                  <a:pt x="197" y="77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69" name="Line 33"/>
          <p:cNvSpPr>
            <a:spLocks noChangeShapeType="1"/>
          </p:cNvSpPr>
          <p:nvPr/>
        </p:nvSpPr>
        <p:spPr bwMode="auto">
          <a:xfrm>
            <a:off x="6254750" y="2514599"/>
            <a:ext cx="26988" cy="266699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70" name="Rectangle 34"/>
          <p:cNvSpPr>
            <a:spLocks noChangeArrowheads="1"/>
          </p:cNvSpPr>
          <p:nvPr/>
        </p:nvSpPr>
        <p:spPr bwMode="auto">
          <a:xfrm>
            <a:off x="6000750" y="2809874"/>
            <a:ext cx="881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Not feasible</a:t>
            </a:r>
            <a:endParaRPr lang="en-US" sz="1400" i="1" dirty="0">
              <a:latin typeface="Myriad Pro"/>
            </a:endParaRPr>
          </a:p>
        </p:txBody>
      </p:sp>
      <p:sp>
        <p:nvSpPr>
          <p:cNvPr id="14369" name="Freeform 36"/>
          <p:cNvSpPr>
            <a:spLocks noEditPoints="1"/>
          </p:cNvSpPr>
          <p:nvPr/>
        </p:nvSpPr>
        <p:spPr bwMode="auto">
          <a:xfrm>
            <a:off x="3732213" y="4137025"/>
            <a:ext cx="28575" cy="1323975"/>
          </a:xfrm>
          <a:custGeom>
            <a:avLst/>
            <a:gdLst>
              <a:gd name="T0" fmla="*/ 14288 w 4"/>
              <a:gd name="T1" fmla="*/ 1296817 h 195"/>
              <a:gd name="T2" fmla="*/ 28575 w 4"/>
              <a:gd name="T3" fmla="*/ 1310396 h 195"/>
              <a:gd name="T4" fmla="*/ 14288 w 4"/>
              <a:gd name="T5" fmla="*/ 1323975 h 195"/>
              <a:gd name="T6" fmla="*/ 0 w 4"/>
              <a:gd name="T7" fmla="*/ 1310396 h 195"/>
              <a:gd name="T8" fmla="*/ 14288 w 4"/>
              <a:gd name="T9" fmla="*/ 1181393 h 195"/>
              <a:gd name="T10" fmla="*/ 28575 w 4"/>
              <a:gd name="T11" fmla="*/ 1194972 h 195"/>
              <a:gd name="T12" fmla="*/ 14288 w 4"/>
              <a:gd name="T13" fmla="*/ 1208552 h 195"/>
              <a:gd name="T14" fmla="*/ 0 w 4"/>
              <a:gd name="T15" fmla="*/ 1194972 h 195"/>
              <a:gd name="T16" fmla="*/ 14288 w 4"/>
              <a:gd name="T17" fmla="*/ 1059180 h 195"/>
              <a:gd name="T18" fmla="*/ 28575 w 4"/>
              <a:gd name="T19" fmla="*/ 1072759 h 195"/>
              <a:gd name="T20" fmla="*/ 14288 w 4"/>
              <a:gd name="T21" fmla="*/ 1086339 h 195"/>
              <a:gd name="T22" fmla="*/ 0 w 4"/>
              <a:gd name="T23" fmla="*/ 1072759 h 195"/>
              <a:gd name="T24" fmla="*/ 14288 w 4"/>
              <a:gd name="T25" fmla="*/ 943757 h 195"/>
              <a:gd name="T26" fmla="*/ 28575 w 4"/>
              <a:gd name="T27" fmla="*/ 957336 h 195"/>
              <a:gd name="T28" fmla="*/ 14288 w 4"/>
              <a:gd name="T29" fmla="*/ 970915 h 195"/>
              <a:gd name="T30" fmla="*/ 0 w 4"/>
              <a:gd name="T31" fmla="*/ 957336 h 195"/>
              <a:gd name="T32" fmla="*/ 14288 w 4"/>
              <a:gd name="T33" fmla="*/ 828333 h 195"/>
              <a:gd name="T34" fmla="*/ 28575 w 4"/>
              <a:gd name="T35" fmla="*/ 841912 h 195"/>
              <a:gd name="T36" fmla="*/ 14288 w 4"/>
              <a:gd name="T37" fmla="*/ 855491 h 195"/>
              <a:gd name="T38" fmla="*/ 0 w 4"/>
              <a:gd name="T39" fmla="*/ 841912 h 195"/>
              <a:gd name="T40" fmla="*/ 14288 w 4"/>
              <a:gd name="T41" fmla="*/ 706120 h 195"/>
              <a:gd name="T42" fmla="*/ 28575 w 4"/>
              <a:gd name="T43" fmla="*/ 719699 h 195"/>
              <a:gd name="T44" fmla="*/ 14288 w 4"/>
              <a:gd name="T45" fmla="*/ 733278 h 195"/>
              <a:gd name="T46" fmla="*/ 0 w 4"/>
              <a:gd name="T47" fmla="*/ 719699 h 195"/>
              <a:gd name="T48" fmla="*/ 14288 w 4"/>
              <a:gd name="T49" fmla="*/ 590697 h 195"/>
              <a:gd name="T50" fmla="*/ 28575 w 4"/>
              <a:gd name="T51" fmla="*/ 604276 h 195"/>
              <a:gd name="T52" fmla="*/ 14288 w 4"/>
              <a:gd name="T53" fmla="*/ 617855 h 195"/>
              <a:gd name="T54" fmla="*/ 0 w 4"/>
              <a:gd name="T55" fmla="*/ 604276 h 195"/>
              <a:gd name="T56" fmla="*/ 14288 w 4"/>
              <a:gd name="T57" fmla="*/ 475273 h 195"/>
              <a:gd name="T58" fmla="*/ 28575 w 4"/>
              <a:gd name="T59" fmla="*/ 488852 h 195"/>
              <a:gd name="T60" fmla="*/ 14288 w 4"/>
              <a:gd name="T61" fmla="*/ 502432 h 195"/>
              <a:gd name="T62" fmla="*/ 0 w 4"/>
              <a:gd name="T63" fmla="*/ 488852 h 195"/>
              <a:gd name="T64" fmla="*/ 14288 w 4"/>
              <a:gd name="T65" fmla="*/ 353060 h 195"/>
              <a:gd name="T66" fmla="*/ 28575 w 4"/>
              <a:gd name="T67" fmla="*/ 366639 h 195"/>
              <a:gd name="T68" fmla="*/ 14288 w 4"/>
              <a:gd name="T69" fmla="*/ 380218 h 195"/>
              <a:gd name="T70" fmla="*/ 0 w 4"/>
              <a:gd name="T71" fmla="*/ 366639 h 195"/>
              <a:gd name="T72" fmla="*/ 14288 w 4"/>
              <a:gd name="T73" fmla="*/ 237637 h 195"/>
              <a:gd name="T74" fmla="*/ 28575 w 4"/>
              <a:gd name="T75" fmla="*/ 251216 h 195"/>
              <a:gd name="T76" fmla="*/ 14288 w 4"/>
              <a:gd name="T77" fmla="*/ 264795 h 195"/>
              <a:gd name="T78" fmla="*/ 0 w 4"/>
              <a:gd name="T79" fmla="*/ 251216 h 195"/>
              <a:gd name="T80" fmla="*/ 14288 w 4"/>
              <a:gd name="T81" fmla="*/ 122213 h 195"/>
              <a:gd name="T82" fmla="*/ 28575 w 4"/>
              <a:gd name="T83" fmla="*/ 135792 h 195"/>
              <a:gd name="T84" fmla="*/ 14288 w 4"/>
              <a:gd name="T85" fmla="*/ 149372 h 195"/>
              <a:gd name="T86" fmla="*/ 0 w 4"/>
              <a:gd name="T87" fmla="*/ 135792 h 195"/>
              <a:gd name="T88" fmla="*/ 14288 w 4"/>
              <a:gd name="T89" fmla="*/ 0 h 195"/>
              <a:gd name="T90" fmla="*/ 28575 w 4"/>
              <a:gd name="T91" fmla="*/ 13579 h 195"/>
              <a:gd name="T92" fmla="*/ 14288 w 4"/>
              <a:gd name="T93" fmla="*/ 27158 h 195"/>
              <a:gd name="T94" fmla="*/ 0 w 4"/>
              <a:gd name="T95" fmla="*/ 13579 h 19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"/>
              <a:gd name="T145" fmla="*/ 0 h 195"/>
              <a:gd name="T146" fmla="*/ 4 w 4"/>
              <a:gd name="T147" fmla="*/ 195 h 19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" h="195">
                <a:moveTo>
                  <a:pt x="0" y="193"/>
                </a:moveTo>
                <a:cubicBezTo>
                  <a:pt x="0" y="192"/>
                  <a:pt x="1" y="191"/>
                  <a:pt x="2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3" y="191"/>
                  <a:pt x="4" y="192"/>
                  <a:pt x="4" y="193"/>
                </a:cubicBezTo>
                <a:cubicBezTo>
                  <a:pt x="4" y="193"/>
                  <a:pt x="4" y="193"/>
                  <a:pt x="4" y="193"/>
                </a:cubicBezTo>
                <a:cubicBezTo>
                  <a:pt x="4" y="194"/>
                  <a:pt x="3" y="195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0" y="194"/>
                  <a:pt x="0" y="193"/>
                </a:cubicBezTo>
                <a:close/>
                <a:moveTo>
                  <a:pt x="0" y="176"/>
                </a:moveTo>
                <a:cubicBezTo>
                  <a:pt x="0" y="174"/>
                  <a:pt x="1" y="174"/>
                  <a:pt x="2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3" y="174"/>
                  <a:pt x="4" y="174"/>
                  <a:pt x="4" y="176"/>
                </a:cubicBezTo>
                <a:cubicBezTo>
                  <a:pt x="4" y="176"/>
                  <a:pt x="4" y="176"/>
                  <a:pt x="4" y="176"/>
                </a:cubicBezTo>
                <a:cubicBezTo>
                  <a:pt x="4" y="177"/>
                  <a:pt x="3" y="178"/>
                  <a:pt x="2" y="178"/>
                </a:cubicBezTo>
                <a:cubicBezTo>
                  <a:pt x="2" y="178"/>
                  <a:pt x="2" y="178"/>
                  <a:pt x="2" y="178"/>
                </a:cubicBezTo>
                <a:cubicBezTo>
                  <a:pt x="1" y="178"/>
                  <a:pt x="0" y="177"/>
                  <a:pt x="0" y="176"/>
                </a:cubicBezTo>
                <a:close/>
                <a:moveTo>
                  <a:pt x="0" y="158"/>
                </a:moveTo>
                <a:cubicBezTo>
                  <a:pt x="0" y="157"/>
                  <a:pt x="1" y="156"/>
                  <a:pt x="2" y="156"/>
                </a:cubicBezTo>
                <a:cubicBezTo>
                  <a:pt x="2" y="156"/>
                  <a:pt x="2" y="156"/>
                  <a:pt x="2" y="156"/>
                </a:cubicBezTo>
                <a:cubicBezTo>
                  <a:pt x="3" y="156"/>
                  <a:pt x="4" y="157"/>
                  <a:pt x="4" y="158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9"/>
                  <a:pt x="3" y="160"/>
                  <a:pt x="2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1" y="160"/>
                  <a:pt x="0" y="159"/>
                  <a:pt x="0" y="158"/>
                </a:cubicBezTo>
                <a:close/>
                <a:moveTo>
                  <a:pt x="0" y="141"/>
                </a:moveTo>
                <a:cubicBezTo>
                  <a:pt x="0" y="140"/>
                  <a:pt x="1" y="139"/>
                  <a:pt x="2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3" y="139"/>
                  <a:pt x="4" y="140"/>
                  <a:pt x="4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4" y="142"/>
                  <a:pt x="3" y="143"/>
                  <a:pt x="2" y="143"/>
                </a:cubicBezTo>
                <a:cubicBezTo>
                  <a:pt x="2" y="143"/>
                  <a:pt x="2" y="143"/>
                  <a:pt x="2" y="143"/>
                </a:cubicBezTo>
                <a:cubicBezTo>
                  <a:pt x="1" y="143"/>
                  <a:pt x="0" y="142"/>
                  <a:pt x="0" y="141"/>
                </a:cubicBezTo>
                <a:close/>
                <a:moveTo>
                  <a:pt x="0" y="124"/>
                </a:moveTo>
                <a:cubicBezTo>
                  <a:pt x="0" y="122"/>
                  <a:pt x="1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3" y="122"/>
                  <a:pt x="4" y="122"/>
                  <a:pt x="4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4" y="125"/>
                  <a:pt x="3" y="126"/>
                  <a:pt x="2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1" y="126"/>
                  <a:pt x="0" y="125"/>
                  <a:pt x="0" y="124"/>
                </a:cubicBezTo>
                <a:close/>
                <a:moveTo>
                  <a:pt x="0" y="106"/>
                </a:moveTo>
                <a:cubicBezTo>
                  <a:pt x="0" y="105"/>
                  <a:pt x="1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3" y="104"/>
                  <a:pt x="4" y="105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3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1" y="108"/>
                  <a:pt x="0" y="107"/>
                  <a:pt x="0" y="106"/>
                </a:cubicBezTo>
                <a:close/>
                <a:moveTo>
                  <a:pt x="0" y="89"/>
                </a:moveTo>
                <a:cubicBezTo>
                  <a:pt x="0" y="88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87"/>
                  <a:pt x="4" y="88"/>
                  <a:pt x="4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0"/>
                  <a:pt x="3" y="91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1"/>
                  <a:pt x="0" y="90"/>
                  <a:pt x="0" y="89"/>
                </a:cubicBezTo>
                <a:close/>
                <a:moveTo>
                  <a:pt x="0" y="72"/>
                </a:moveTo>
                <a:cubicBezTo>
                  <a:pt x="0" y="70"/>
                  <a:pt x="1" y="70"/>
                  <a:pt x="2" y="70"/>
                </a:cubicBezTo>
                <a:cubicBezTo>
                  <a:pt x="2" y="70"/>
                  <a:pt x="2" y="70"/>
                  <a:pt x="2" y="70"/>
                </a:cubicBezTo>
                <a:cubicBezTo>
                  <a:pt x="3" y="70"/>
                  <a:pt x="4" y="70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3"/>
                  <a:pt x="3" y="74"/>
                  <a:pt x="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lose/>
                <a:moveTo>
                  <a:pt x="0" y="54"/>
                </a:moveTo>
                <a:cubicBezTo>
                  <a:pt x="0" y="53"/>
                  <a:pt x="1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2"/>
                  <a:pt x="4" y="53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7"/>
                </a:moveTo>
                <a:cubicBezTo>
                  <a:pt x="0" y="36"/>
                  <a:pt x="1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5"/>
                  <a:pt x="4" y="36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8"/>
                  <a:pt x="3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lose/>
                <a:moveTo>
                  <a:pt x="0" y="20"/>
                </a:moveTo>
                <a:cubicBezTo>
                  <a:pt x="0" y="19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8"/>
                  <a:pt x="4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3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 flipV="1">
            <a:off x="3744913" y="5527675"/>
            <a:ext cx="0" cy="188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1" name="Line 38"/>
          <p:cNvSpPr>
            <a:spLocks noChangeShapeType="1"/>
          </p:cNvSpPr>
          <p:nvPr/>
        </p:nvSpPr>
        <p:spPr bwMode="auto">
          <a:xfrm>
            <a:off x="1498600" y="4075113"/>
            <a:ext cx="1905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2" name="Rectangle 39"/>
          <p:cNvSpPr>
            <a:spLocks noChangeArrowheads="1"/>
          </p:cNvSpPr>
          <p:nvPr/>
        </p:nvSpPr>
        <p:spPr bwMode="auto">
          <a:xfrm>
            <a:off x="6129338" y="5354638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4373" name="Oval 40"/>
          <p:cNvSpPr>
            <a:spLocks noChangeArrowheads="1"/>
          </p:cNvSpPr>
          <p:nvPr/>
        </p:nvSpPr>
        <p:spPr bwMode="auto">
          <a:xfrm>
            <a:off x="3673475" y="4006850"/>
            <a:ext cx="141288" cy="1349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4" name="Oval 41"/>
          <p:cNvSpPr>
            <a:spLocks noChangeArrowheads="1"/>
          </p:cNvSpPr>
          <p:nvPr/>
        </p:nvSpPr>
        <p:spPr bwMode="auto">
          <a:xfrm>
            <a:off x="3673475" y="4725988"/>
            <a:ext cx="141288" cy="1381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5" name="Oval 42"/>
          <p:cNvSpPr>
            <a:spLocks noChangeArrowheads="1"/>
          </p:cNvSpPr>
          <p:nvPr/>
        </p:nvSpPr>
        <p:spPr bwMode="auto">
          <a:xfrm>
            <a:off x="4675188" y="4725988"/>
            <a:ext cx="142875" cy="1381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6" name="Freeform 43"/>
          <p:cNvSpPr>
            <a:spLocks/>
          </p:cNvSpPr>
          <p:nvPr/>
        </p:nvSpPr>
        <p:spPr bwMode="auto">
          <a:xfrm>
            <a:off x="1498600" y="1230313"/>
            <a:ext cx="5978525" cy="4486275"/>
          </a:xfrm>
          <a:custGeom>
            <a:avLst/>
            <a:gdLst>
              <a:gd name="T0" fmla="*/ 5978525 w 1992"/>
              <a:gd name="T1" fmla="*/ 4486275 h 1561"/>
              <a:gd name="T2" fmla="*/ 0 w 1992"/>
              <a:gd name="T3" fmla="*/ 4486275 h 1561"/>
              <a:gd name="T4" fmla="*/ 0 w 1992"/>
              <a:gd name="T5" fmla="*/ 0 h 1561"/>
              <a:gd name="T6" fmla="*/ 0 60000 65536"/>
              <a:gd name="T7" fmla="*/ 0 60000 65536"/>
              <a:gd name="T8" fmla="*/ 0 60000 65536"/>
              <a:gd name="T9" fmla="*/ 0 w 1992"/>
              <a:gd name="T10" fmla="*/ 0 h 1561"/>
              <a:gd name="T11" fmla="*/ 1992 w 1992"/>
              <a:gd name="T12" fmla="*/ 1561 h 15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561">
                <a:moveTo>
                  <a:pt x="1992" y="1561"/>
                </a:moveTo>
                <a:lnTo>
                  <a:pt x="0" y="1561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7" name="Rectangle 44"/>
          <p:cNvSpPr>
            <a:spLocks noChangeArrowheads="1"/>
          </p:cNvSpPr>
          <p:nvPr/>
        </p:nvSpPr>
        <p:spPr bwMode="auto">
          <a:xfrm>
            <a:off x="7010400" y="5867400"/>
            <a:ext cx="16783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Quantity of Good X </a:t>
            </a:r>
            <a:endParaRPr lang="en-US" sz="1400" b="1" dirty="0"/>
          </a:p>
        </p:txBody>
      </p:sp>
      <p:sp>
        <p:nvSpPr>
          <p:cNvPr id="628781" name="Rectangle 45"/>
          <p:cNvSpPr>
            <a:spLocks noChangeArrowheads="1"/>
          </p:cNvSpPr>
          <p:nvPr/>
        </p:nvSpPr>
        <p:spPr bwMode="auto">
          <a:xfrm>
            <a:off x="1835150" y="4437112"/>
            <a:ext cx="917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Feasible  but not efficient</a:t>
            </a:r>
            <a:endParaRPr lang="en-US" sz="1400" i="1" dirty="0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2773363" y="4641850"/>
            <a:ext cx="900112" cy="1524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 flipV="1">
            <a:off x="4446586" y="3377058"/>
            <a:ext cx="284163" cy="143783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2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 animBg="1"/>
      <p:bldP spid="628765" grpId="0" animBg="1"/>
      <p:bldP spid="628766" grpId="0" animBg="1"/>
      <p:bldP spid="628767" grpId="0"/>
      <p:bldP spid="628768" grpId="0" animBg="1"/>
      <p:bldP spid="628769" grpId="0" animBg="1"/>
      <p:bldP spid="628770" grpId="0"/>
      <p:bldP spid="628781" grpId="0"/>
      <p:bldP spid="4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Slope of the PPF is the opportunity cost of producing the good on the horizontal axis measured in terms of the good on the vertical axis.</a:t>
            </a:r>
          </a:p>
          <a:p>
            <a:pPr lvl="1"/>
            <a:r>
              <a:rPr lang="en-US" dirty="0" smtClean="0"/>
              <a:t>How many units of Good Y that must be given up in order to produce one more unit of Good X (Rise/Run)</a:t>
            </a:r>
          </a:p>
          <a:p>
            <a:r>
              <a:rPr lang="en-US" dirty="0" smtClean="0"/>
              <a:t>Constant Opportunity Cost (Marginal Cost)</a:t>
            </a:r>
          </a:p>
          <a:p>
            <a:pPr lvl="1"/>
            <a:r>
              <a:rPr lang="en-US" dirty="0" smtClean="0"/>
              <a:t>PPF is a straight line</a:t>
            </a:r>
          </a:p>
          <a:p>
            <a:pPr lvl="1"/>
            <a:r>
              <a:rPr lang="en-US" dirty="0" smtClean="0"/>
              <a:t>Opportunity cost of production does not change as produce more.</a:t>
            </a:r>
          </a:p>
          <a:p>
            <a:r>
              <a:rPr lang="en-US" dirty="0" smtClean="0"/>
              <a:t>Increasing Opportunity Cost (Marginal Cost)</a:t>
            </a:r>
          </a:p>
          <a:p>
            <a:pPr lvl="1"/>
            <a:r>
              <a:rPr lang="en-US" dirty="0" smtClean="0"/>
              <a:t>PPF Bowed outward</a:t>
            </a:r>
          </a:p>
          <a:p>
            <a:pPr lvl="1"/>
            <a:r>
              <a:rPr lang="en-US" dirty="0" smtClean="0"/>
              <a:t>Opportunity cost rises as produce more</a:t>
            </a:r>
          </a:p>
          <a:p>
            <a:pPr lvl="2"/>
            <a:r>
              <a:rPr lang="en-US" dirty="0" smtClean="0"/>
              <a:t>As more is produced, less suitable resources are being used in production</a:t>
            </a:r>
          </a:p>
          <a:p>
            <a:pPr lvl="2"/>
            <a:r>
              <a:rPr lang="en-US" dirty="0" smtClean="0"/>
              <a:t>Resources are not easily transferable between production of goods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7120"/>
            <a:ext cx="7992888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Production Possibility Frontier: Constant Opportunity Cost</a:t>
            </a:r>
          </a:p>
        </p:txBody>
      </p:sp>
      <p:sp>
        <p:nvSpPr>
          <p:cNvPr id="17411" name="Line 7"/>
          <p:cNvSpPr>
            <a:spLocks noChangeShapeType="1"/>
          </p:cNvSpPr>
          <p:nvPr/>
        </p:nvSpPr>
        <p:spPr bwMode="auto">
          <a:xfrm>
            <a:off x="1989138" y="4873625"/>
            <a:ext cx="15716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 flipV="1">
            <a:off x="4772025" y="5675313"/>
            <a:ext cx="0" cy="1714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649788" y="58943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5840413" y="58943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751013" y="5894388"/>
            <a:ext cx="90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628775" y="2436813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751013" y="471487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2664199" y="764704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 dirty="0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>
            <a:off x="1989138" y="2592388"/>
            <a:ext cx="3973512" cy="3254375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0" name="Freeform 16"/>
          <p:cNvSpPr>
            <a:spLocks/>
          </p:cNvSpPr>
          <p:nvPr/>
        </p:nvSpPr>
        <p:spPr bwMode="auto">
          <a:xfrm>
            <a:off x="1989138" y="1755775"/>
            <a:ext cx="4962525" cy="4090988"/>
          </a:xfrm>
          <a:custGeom>
            <a:avLst/>
            <a:gdLst>
              <a:gd name="T0" fmla="*/ 4962525 w 1776"/>
              <a:gd name="T1" fmla="*/ 4090988 h 1339"/>
              <a:gd name="T2" fmla="*/ 0 w 1776"/>
              <a:gd name="T3" fmla="*/ 4090988 h 1339"/>
              <a:gd name="T4" fmla="*/ 0 w 1776"/>
              <a:gd name="T5" fmla="*/ 0 h 1339"/>
              <a:gd name="T6" fmla="*/ 0 60000 65536"/>
              <a:gd name="T7" fmla="*/ 0 60000 65536"/>
              <a:gd name="T8" fmla="*/ 0 60000 65536"/>
              <a:gd name="T9" fmla="*/ 0 w 1776"/>
              <a:gd name="T10" fmla="*/ 0 h 1339"/>
              <a:gd name="T11" fmla="*/ 1776 w 1776"/>
              <a:gd name="T12" fmla="*/ 1339 h 1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339">
                <a:moveTo>
                  <a:pt x="1776" y="1339"/>
                </a:moveTo>
                <a:lnTo>
                  <a:pt x="0" y="1339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1" name="Oval 17"/>
          <p:cNvSpPr>
            <a:spLocks noChangeArrowheads="1"/>
          </p:cNvSpPr>
          <p:nvPr/>
        </p:nvSpPr>
        <p:spPr bwMode="auto">
          <a:xfrm>
            <a:off x="4706938" y="4800600"/>
            <a:ext cx="131762" cy="1444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6" name="Line 18"/>
          <p:cNvSpPr>
            <a:spLocks noChangeShapeType="1"/>
          </p:cNvSpPr>
          <p:nvPr/>
        </p:nvSpPr>
        <p:spPr bwMode="auto">
          <a:xfrm flipV="1">
            <a:off x="4772025" y="4192588"/>
            <a:ext cx="269875" cy="6810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7" name="Freeform 19"/>
          <p:cNvSpPr>
            <a:spLocks/>
          </p:cNvSpPr>
          <p:nvPr/>
        </p:nvSpPr>
        <p:spPr bwMode="auto">
          <a:xfrm>
            <a:off x="4800600" y="3657600"/>
            <a:ext cx="1868488" cy="635496"/>
          </a:xfrm>
          <a:custGeom>
            <a:avLst/>
            <a:gdLst>
              <a:gd name="T0" fmla="*/ 1868488 w 283"/>
              <a:gd name="T1" fmla="*/ 473255 h 97"/>
              <a:gd name="T2" fmla="*/ 1762849 w 283"/>
              <a:gd name="T3" fmla="*/ 566738 h 97"/>
              <a:gd name="T4" fmla="*/ 105639 w 283"/>
              <a:gd name="T5" fmla="*/ 566738 h 97"/>
              <a:gd name="T6" fmla="*/ 0 w 283"/>
              <a:gd name="T7" fmla="*/ 473255 h 97"/>
              <a:gd name="T8" fmla="*/ 0 w 283"/>
              <a:gd name="T9" fmla="*/ 93483 h 97"/>
              <a:gd name="T10" fmla="*/ 105639 w 283"/>
              <a:gd name="T11" fmla="*/ 0 h 97"/>
              <a:gd name="T12" fmla="*/ 1762849 w 283"/>
              <a:gd name="T13" fmla="*/ 0 h 97"/>
              <a:gd name="T14" fmla="*/ 1868488 w 283"/>
              <a:gd name="T15" fmla="*/ 93483 h 97"/>
              <a:gd name="T16" fmla="*/ 1868488 w 283"/>
              <a:gd name="T17" fmla="*/ 473255 h 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3"/>
              <a:gd name="T28" fmla="*/ 0 h 97"/>
              <a:gd name="T29" fmla="*/ 283 w 283"/>
              <a:gd name="T30" fmla="*/ 97 h 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3" h="97">
                <a:moveTo>
                  <a:pt x="283" y="81"/>
                </a:moveTo>
                <a:cubicBezTo>
                  <a:pt x="283" y="89"/>
                  <a:pt x="276" y="97"/>
                  <a:pt x="267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89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76" y="0"/>
                  <a:pt x="283" y="7"/>
                  <a:pt x="283" y="16"/>
                </a:cubicBezTo>
                <a:lnTo>
                  <a:pt x="283" y="81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8" name="Rectangle 20"/>
          <p:cNvSpPr>
            <a:spLocks noChangeArrowheads="1"/>
          </p:cNvSpPr>
          <p:nvPr/>
        </p:nvSpPr>
        <p:spPr bwMode="auto">
          <a:xfrm>
            <a:off x="4905882" y="3657600"/>
            <a:ext cx="16719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Opportunity Cost of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Production Remains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Constant at all points</a:t>
            </a:r>
            <a:endParaRPr lang="en-US" sz="1400" i="1" dirty="0"/>
          </a:p>
        </p:txBody>
      </p:sp>
      <p:sp>
        <p:nvSpPr>
          <p:cNvPr id="606229" name="Rectangle 21"/>
          <p:cNvSpPr>
            <a:spLocks noChangeArrowheads="1"/>
          </p:cNvSpPr>
          <p:nvPr/>
        </p:nvSpPr>
        <p:spPr bwMode="auto">
          <a:xfrm>
            <a:off x="5493510" y="3973513"/>
            <a:ext cx="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endParaRPr lang="en-US" sz="1400" i="1" dirty="0"/>
          </a:p>
        </p:txBody>
      </p:sp>
      <p:sp>
        <p:nvSpPr>
          <p:cNvPr id="17426" name="Rectangle 22"/>
          <p:cNvSpPr>
            <a:spLocks noChangeArrowheads="1"/>
          </p:cNvSpPr>
          <p:nvPr/>
        </p:nvSpPr>
        <p:spPr bwMode="auto">
          <a:xfrm>
            <a:off x="6003925" y="52085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i="1" dirty="0"/>
          </a:p>
        </p:txBody>
      </p:sp>
      <p:sp>
        <p:nvSpPr>
          <p:cNvPr id="17427" name="Rectangle 23"/>
          <p:cNvSpPr>
            <a:spLocks noChangeArrowheads="1"/>
          </p:cNvSpPr>
          <p:nvPr/>
        </p:nvSpPr>
        <p:spPr bwMode="auto">
          <a:xfrm>
            <a:off x="6003925" y="5457825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7428" name="Oval 24"/>
          <p:cNvSpPr>
            <a:spLocks noChangeArrowheads="1"/>
          </p:cNvSpPr>
          <p:nvPr/>
        </p:nvSpPr>
        <p:spPr bwMode="auto">
          <a:xfrm>
            <a:off x="220662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9" name="Oval 25"/>
          <p:cNvSpPr>
            <a:spLocks noChangeArrowheads="1"/>
          </p:cNvSpPr>
          <p:nvPr/>
        </p:nvSpPr>
        <p:spPr bwMode="auto">
          <a:xfrm>
            <a:off x="2319338" y="4857750"/>
            <a:ext cx="23812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0" name="Oval 26"/>
          <p:cNvSpPr>
            <a:spLocks noChangeArrowheads="1"/>
          </p:cNvSpPr>
          <p:nvPr/>
        </p:nvSpPr>
        <p:spPr bwMode="auto">
          <a:xfrm>
            <a:off x="242887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1" name="Oval 27"/>
          <p:cNvSpPr>
            <a:spLocks noChangeArrowheads="1"/>
          </p:cNvSpPr>
          <p:nvPr/>
        </p:nvSpPr>
        <p:spPr bwMode="auto">
          <a:xfrm>
            <a:off x="2547938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2" name="Oval 28"/>
          <p:cNvSpPr>
            <a:spLocks noChangeArrowheads="1"/>
          </p:cNvSpPr>
          <p:nvPr/>
        </p:nvSpPr>
        <p:spPr bwMode="auto">
          <a:xfrm>
            <a:off x="2662238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3" name="Oval 29"/>
          <p:cNvSpPr>
            <a:spLocks noChangeArrowheads="1"/>
          </p:cNvSpPr>
          <p:nvPr/>
        </p:nvSpPr>
        <p:spPr bwMode="auto">
          <a:xfrm>
            <a:off x="2779713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4" name="Oval 30"/>
          <p:cNvSpPr>
            <a:spLocks noChangeArrowheads="1"/>
          </p:cNvSpPr>
          <p:nvPr/>
        </p:nvSpPr>
        <p:spPr bwMode="auto">
          <a:xfrm>
            <a:off x="28924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5" name="Oval 31"/>
          <p:cNvSpPr>
            <a:spLocks noChangeArrowheads="1"/>
          </p:cNvSpPr>
          <p:nvPr/>
        </p:nvSpPr>
        <p:spPr bwMode="auto">
          <a:xfrm>
            <a:off x="3001963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6" name="Oval 32"/>
          <p:cNvSpPr>
            <a:spLocks noChangeArrowheads="1"/>
          </p:cNvSpPr>
          <p:nvPr/>
        </p:nvSpPr>
        <p:spPr bwMode="auto">
          <a:xfrm>
            <a:off x="3122613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7" name="Oval 33"/>
          <p:cNvSpPr>
            <a:spLocks noChangeArrowheads="1"/>
          </p:cNvSpPr>
          <p:nvPr/>
        </p:nvSpPr>
        <p:spPr bwMode="auto">
          <a:xfrm>
            <a:off x="32353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8" name="Oval 34"/>
          <p:cNvSpPr>
            <a:spLocks noChangeArrowheads="1"/>
          </p:cNvSpPr>
          <p:nvPr/>
        </p:nvSpPr>
        <p:spPr bwMode="auto">
          <a:xfrm>
            <a:off x="3348038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9" name="Oval 35"/>
          <p:cNvSpPr>
            <a:spLocks noChangeArrowheads="1"/>
          </p:cNvSpPr>
          <p:nvPr/>
        </p:nvSpPr>
        <p:spPr bwMode="auto">
          <a:xfrm>
            <a:off x="3467100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0" name="Oval 36"/>
          <p:cNvSpPr>
            <a:spLocks noChangeArrowheads="1"/>
          </p:cNvSpPr>
          <p:nvPr/>
        </p:nvSpPr>
        <p:spPr bwMode="auto">
          <a:xfrm>
            <a:off x="357822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1" name="Oval 37"/>
          <p:cNvSpPr>
            <a:spLocks noChangeArrowheads="1"/>
          </p:cNvSpPr>
          <p:nvPr/>
        </p:nvSpPr>
        <p:spPr bwMode="auto">
          <a:xfrm>
            <a:off x="3690938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2" name="Oval 38"/>
          <p:cNvSpPr>
            <a:spLocks noChangeArrowheads="1"/>
          </p:cNvSpPr>
          <p:nvPr/>
        </p:nvSpPr>
        <p:spPr bwMode="auto">
          <a:xfrm>
            <a:off x="3811588" y="4857750"/>
            <a:ext cx="23812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3" name="Oval 39"/>
          <p:cNvSpPr>
            <a:spLocks noChangeArrowheads="1"/>
          </p:cNvSpPr>
          <p:nvPr/>
        </p:nvSpPr>
        <p:spPr bwMode="auto">
          <a:xfrm>
            <a:off x="3924300" y="4857750"/>
            <a:ext cx="23813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4" name="Oval 40"/>
          <p:cNvSpPr>
            <a:spLocks noChangeArrowheads="1"/>
          </p:cNvSpPr>
          <p:nvPr/>
        </p:nvSpPr>
        <p:spPr bwMode="auto">
          <a:xfrm>
            <a:off x="4033838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5" name="Oval 41"/>
          <p:cNvSpPr>
            <a:spLocks noChangeArrowheads="1"/>
          </p:cNvSpPr>
          <p:nvPr/>
        </p:nvSpPr>
        <p:spPr bwMode="auto">
          <a:xfrm>
            <a:off x="4151313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6" name="Oval 42"/>
          <p:cNvSpPr>
            <a:spLocks noChangeArrowheads="1"/>
          </p:cNvSpPr>
          <p:nvPr/>
        </p:nvSpPr>
        <p:spPr bwMode="auto">
          <a:xfrm>
            <a:off x="4265613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7" name="Oval 43"/>
          <p:cNvSpPr>
            <a:spLocks noChangeArrowheads="1"/>
          </p:cNvSpPr>
          <p:nvPr/>
        </p:nvSpPr>
        <p:spPr bwMode="auto">
          <a:xfrm>
            <a:off x="438467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8" name="Oval 44"/>
          <p:cNvSpPr>
            <a:spLocks noChangeArrowheads="1"/>
          </p:cNvSpPr>
          <p:nvPr/>
        </p:nvSpPr>
        <p:spPr bwMode="auto">
          <a:xfrm>
            <a:off x="4497388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9" name="Oval 45"/>
          <p:cNvSpPr>
            <a:spLocks noChangeArrowheads="1"/>
          </p:cNvSpPr>
          <p:nvPr/>
        </p:nvSpPr>
        <p:spPr bwMode="auto">
          <a:xfrm>
            <a:off x="46069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0" name="Oval 46"/>
          <p:cNvSpPr>
            <a:spLocks noChangeArrowheads="1"/>
          </p:cNvSpPr>
          <p:nvPr/>
        </p:nvSpPr>
        <p:spPr bwMode="auto">
          <a:xfrm>
            <a:off x="4752975" y="4995863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1" name="Oval 47"/>
          <p:cNvSpPr>
            <a:spLocks noChangeArrowheads="1"/>
          </p:cNvSpPr>
          <p:nvPr/>
        </p:nvSpPr>
        <p:spPr bwMode="auto">
          <a:xfrm>
            <a:off x="4752975" y="5106988"/>
            <a:ext cx="26988" cy="333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2" name="Oval 48"/>
          <p:cNvSpPr>
            <a:spLocks noChangeArrowheads="1"/>
          </p:cNvSpPr>
          <p:nvPr/>
        </p:nvSpPr>
        <p:spPr bwMode="auto">
          <a:xfrm>
            <a:off x="4752975" y="5233988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3" name="Oval 49"/>
          <p:cNvSpPr>
            <a:spLocks noChangeArrowheads="1"/>
          </p:cNvSpPr>
          <p:nvPr/>
        </p:nvSpPr>
        <p:spPr bwMode="auto">
          <a:xfrm>
            <a:off x="4752975" y="5348288"/>
            <a:ext cx="26988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4" name="Oval 50"/>
          <p:cNvSpPr>
            <a:spLocks noChangeArrowheads="1"/>
          </p:cNvSpPr>
          <p:nvPr/>
        </p:nvSpPr>
        <p:spPr bwMode="auto">
          <a:xfrm>
            <a:off x="4752975" y="5472113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5" name="Oval 51"/>
          <p:cNvSpPr>
            <a:spLocks noChangeArrowheads="1"/>
          </p:cNvSpPr>
          <p:nvPr/>
        </p:nvSpPr>
        <p:spPr bwMode="auto">
          <a:xfrm>
            <a:off x="4752975" y="5584825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6" name="Rectangle 52"/>
          <p:cNvSpPr>
            <a:spLocks noChangeArrowheads="1"/>
          </p:cNvSpPr>
          <p:nvPr/>
        </p:nvSpPr>
        <p:spPr bwMode="auto">
          <a:xfrm>
            <a:off x="998017" y="1647824"/>
            <a:ext cx="9911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17457" name="Rectangle 53"/>
          <p:cNvSpPr>
            <a:spLocks noChangeArrowheads="1"/>
          </p:cNvSpPr>
          <p:nvPr/>
        </p:nvSpPr>
        <p:spPr bwMode="auto">
          <a:xfrm>
            <a:off x="6678613" y="5969000"/>
            <a:ext cx="16783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 of Good X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26" grpId="0" animBg="1"/>
      <p:bldP spid="606227" grpId="0" animBg="1"/>
      <p:bldP spid="606228" grpId="0"/>
      <p:bldP spid="6062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1" name="Rectangle 11"/>
          <p:cNvSpPr>
            <a:spLocks noGrp="1" noRot="1" noChangeArrowheads="1"/>
          </p:cNvSpPr>
          <p:nvPr>
            <p:ph type="title"/>
          </p:nvPr>
        </p:nvSpPr>
        <p:spPr>
          <a:xfrm>
            <a:off x="827088" y="67120"/>
            <a:ext cx="8078787" cy="5556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Increasing Opportunity Cost</a:t>
            </a:r>
            <a:endParaRPr lang="en-US" sz="2800" b="0" dirty="0" smtClean="0"/>
          </a:p>
        </p:txBody>
      </p:sp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3729038" y="2820988"/>
            <a:ext cx="1111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5770563" y="5461000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5366" name="Line 16"/>
          <p:cNvSpPr>
            <a:spLocks noChangeShapeType="1"/>
          </p:cNvSpPr>
          <p:nvPr/>
        </p:nvSpPr>
        <p:spPr bwMode="auto">
          <a:xfrm>
            <a:off x="1625600" y="2079625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7" name="Line 17"/>
          <p:cNvSpPr>
            <a:spLocks noChangeShapeType="1"/>
          </p:cNvSpPr>
          <p:nvPr/>
        </p:nvSpPr>
        <p:spPr bwMode="auto">
          <a:xfrm>
            <a:off x="1625600" y="31511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8" name="Line 18"/>
          <p:cNvSpPr>
            <a:spLocks noChangeShapeType="1"/>
          </p:cNvSpPr>
          <p:nvPr/>
        </p:nvSpPr>
        <p:spPr bwMode="auto">
          <a:xfrm>
            <a:off x="1625600" y="36845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9" name="Line 19"/>
          <p:cNvSpPr>
            <a:spLocks noChangeShapeType="1"/>
          </p:cNvSpPr>
          <p:nvPr/>
        </p:nvSpPr>
        <p:spPr bwMode="auto">
          <a:xfrm>
            <a:off x="1625600" y="4222750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>
            <a:off x="1625600" y="47640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1" name="Line 21"/>
          <p:cNvSpPr>
            <a:spLocks noChangeShapeType="1"/>
          </p:cNvSpPr>
          <p:nvPr/>
        </p:nvSpPr>
        <p:spPr bwMode="auto">
          <a:xfrm>
            <a:off x="1625600" y="52974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flipV="1">
            <a:off x="2632075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3" name="Line 23"/>
          <p:cNvSpPr>
            <a:spLocks noChangeShapeType="1"/>
          </p:cNvSpPr>
          <p:nvPr/>
        </p:nvSpPr>
        <p:spPr bwMode="auto">
          <a:xfrm flipV="1">
            <a:off x="36337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4" name="Line 24"/>
          <p:cNvSpPr>
            <a:spLocks noChangeShapeType="1"/>
          </p:cNvSpPr>
          <p:nvPr/>
        </p:nvSpPr>
        <p:spPr bwMode="auto">
          <a:xfrm flipV="1">
            <a:off x="46370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flipV="1">
            <a:off x="5641975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6" name="Line 26"/>
          <p:cNvSpPr>
            <a:spLocks noChangeShapeType="1"/>
          </p:cNvSpPr>
          <p:nvPr/>
        </p:nvSpPr>
        <p:spPr bwMode="auto">
          <a:xfrm flipV="1">
            <a:off x="66436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2516188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1</a:t>
            </a:r>
            <a:endParaRPr lang="en-US" sz="1400" dirty="0"/>
          </a:p>
        </p:txBody>
      </p:sp>
      <p:sp>
        <p:nvSpPr>
          <p:cNvPr id="15378" name="Rectangle 28"/>
          <p:cNvSpPr>
            <a:spLocks noChangeArrowheads="1"/>
          </p:cNvSpPr>
          <p:nvPr/>
        </p:nvSpPr>
        <p:spPr bwMode="auto">
          <a:xfrm>
            <a:off x="3521075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2</a:t>
            </a:r>
            <a:endParaRPr lang="en-US" sz="1400" dirty="0"/>
          </a:p>
        </p:txBody>
      </p:sp>
      <p:sp>
        <p:nvSpPr>
          <p:cNvPr id="15379" name="Rectangle 29"/>
          <p:cNvSpPr>
            <a:spLocks noChangeArrowheads="1"/>
          </p:cNvSpPr>
          <p:nvPr/>
        </p:nvSpPr>
        <p:spPr bwMode="auto">
          <a:xfrm>
            <a:off x="4522788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3</a:t>
            </a:r>
            <a:endParaRPr lang="en-US" sz="1400" dirty="0"/>
          </a:p>
        </p:txBody>
      </p:sp>
      <p:sp>
        <p:nvSpPr>
          <p:cNvPr id="15380" name="Rectangle 30"/>
          <p:cNvSpPr>
            <a:spLocks noChangeArrowheads="1"/>
          </p:cNvSpPr>
          <p:nvPr/>
        </p:nvSpPr>
        <p:spPr bwMode="auto">
          <a:xfrm>
            <a:off x="5527675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4</a:t>
            </a:r>
            <a:endParaRPr lang="en-US" sz="1400" dirty="0"/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6534150" y="587057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5382" name="Rectangle 32"/>
          <p:cNvSpPr>
            <a:spLocks noChangeArrowheads="1"/>
          </p:cNvSpPr>
          <p:nvPr/>
        </p:nvSpPr>
        <p:spPr bwMode="auto">
          <a:xfrm>
            <a:off x="1414463" y="5870575"/>
            <a:ext cx="904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15383" name="Rectangle 33"/>
          <p:cNvSpPr>
            <a:spLocks noChangeArrowheads="1"/>
          </p:cNvSpPr>
          <p:nvPr/>
        </p:nvSpPr>
        <p:spPr bwMode="auto">
          <a:xfrm>
            <a:off x="1298575" y="1935163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35</a:t>
            </a:r>
            <a:endParaRPr lang="en-US" sz="1400" dirty="0"/>
          </a:p>
        </p:txBody>
      </p:sp>
      <p:sp>
        <p:nvSpPr>
          <p:cNvPr id="15384" name="Rectangle 34"/>
          <p:cNvSpPr>
            <a:spLocks noChangeArrowheads="1"/>
          </p:cNvSpPr>
          <p:nvPr/>
        </p:nvSpPr>
        <p:spPr bwMode="auto">
          <a:xfrm>
            <a:off x="1298575" y="2474913"/>
            <a:ext cx="179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30</a:t>
            </a:r>
            <a:endParaRPr lang="en-US" sz="1400" dirty="0"/>
          </a:p>
        </p:txBody>
      </p:sp>
      <p:sp>
        <p:nvSpPr>
          <p:cNvPr id="15385" name="Rectangle 35"/>
          <p:cNvSpPr>
            <a:spLocks noChangeArrowheads="1"/>
          </p:cNvSpPr>
          <p:nvPr/>
        </p:nvSpPr>
        <p:spPr bwMode="auto">
          <a:xfrm>
            <a:off x="1298575" y="3009900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25</a:t>
            </a:r>
            <a:endParaRPr lang="en-US" sz="1400" dirty="0"/>
          </a:p>
        </p:txBody>
      </p:sp>
      <p:sp>
        <p:nvSpPr>
          <p:cNvPr id="15386" name="Rectangle 36"/>
          <p:cNvSpPr>
            <a:spLocks noChangeArrowheads="1"/>
          </p:cNvSpPr>
          <p:nvPr/>
        </p:nvSpPr>
        <p:spPr bwMode="auto">
          <a:xfrm>
            <a:off x="1298575" y="3543300"/>
            <a:ext cx="1793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20</a:t>
            </a:r>
            <a:endParaRPr lang="en-US" sz="1400" dirty="0"/>
          </a:p>
        </p:txBody>
      </p:sp>
      <p:sp>
        <p:nvSpPr>
          <p:cNvPr id="15387" name="Rectangle 37"/>
          <p:cNvSpPr>
            <a:spLocks noChangeArrowheads="1"/>
          </p:cNvSpPr>
          <p:nvPr/>
        </p:nvSpPr>
        <p:spPr bwMode="auto">
          <a:xfrm>
            <a:off x="1298575" y="4084638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15</a:t>
            </a:r>
            <a:endParaRPr lang="en-US" sz="1400" dirty="0"/>
          </a:p>
        </p:txBody>
      </p:sp>
      <p:sp>
        <p:nvSpPr>
          <p:cNvPr id="15388" name="Rectangle 38"/>
          <p:cNvSpPr>
            <a:spLocks noChangeArrowheads="1"/>
          </p:cNvSpPr>
          <p:nvPr/>
        </p:nvSpPr>
        <p:spPr bwMode="auto">
          <a:xfrm>
            <a:off x="1298575" y="4621213"/>
            <a:ext cx="179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10</a:t>
            </a:r>
            <a:endParaRPr lang="en-US" sz="1400" dirty="0"/>
          </a:p>
        </p:txBody>
      </p:sp>
      <p:sp>
        <p:nvSpPr>
          <p:cNvPr id="15389" name="Rectangle 39"/>
          <p:cNvSpPr>
            <a:spLocks noChangeArrowheads="1"/>
          </p:cNvSpPr>
          <p:nvPr/>
        </p:nvSpPr>
        <p:spPr bwMode="auto">
          <a:xfrm>
            <a:off x="1414463" y="5154613"/>
            <a:ext cx="9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5</a:t>
            </a:r>
            <a:endParaRPr lang="en-US" sz="1400" dirty="0"/>
          </a:p>
        </p:txBody>
      </p:sp>
      <p:sp>
        <p:nvSpPr>
          <p:cNvPr id="15390" name="Freeform 40"/>
          <p:cNvSpPr>
            <a:spLocks/>
          </p:cNvSpPr>
          <p:nvPr/>
        </p:nvSpPr>
        <p:spPr bwMode="auto">
          <a:xfrm>
            <a:off x="1625600" y="2613025"/>
            <a:ext cx="4016375" cy="3224213"/>
          </a:xfrm>
          <a:custGeom>
            <a:avLst/>
            <a:gdLst>
              <a:gd name="T0" fmla="*/ 0 w 644"/>
              <a:gd name="T1" fmla="*/ 0 h 484"/>
              <a:gd name="T2" fmla="*/ 4016375 w 644"/>
              <a:gd name="T3" fmla="*/ 3224213 h 484"/>
              <a:gd name="T4" fmla="*/ 0 60000 65536"/>
              <a:gd name="T5" fmla="*/ 0 60000 65536"/>
              <a:gd name="T6" fmla="*/ 0 w 644"/>
              <a:gd name="T7" fmla="*/ 0 h 484"/>
              <a:gd name="T8" fmla="*/ 644 w 644"/>
              <a:gd name="T9" fmla="*/ 484 h 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4" h="484">
                <a:moveTo>
                  <a:pt x="0" y="0"/>
                </a:moveTo>
                <a:cubicBezTo>
                  <a:pt x="226" y="52"/>
                  <a:pt x="644" y="97"/>
                  <a:pt x="644" y="484"/>
                </a:cubicBezTo>
              </a:path>
            </a:pathLst>
          </a:custGeom>
          <a:noFill/>
          <a:ln w="30163" cap="flat">
            <a:solidFill>
              <a:srgbClr val="0076A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1" name="Line 41"/>
          <p:cNvSpPr>
            <a:spLocks noChangeShapeType="1"/>
          </p:cNvSpPr>
          <p:nvPr/>
        </p:nvSpPr>
        <p:spPr bwMode="auto">
          <a:xfrm>
            <a:off x="1625600" y="2617788"/>
            <a:ext cx="1903413" cy="0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2" name="Freeform 42"/>
          <p:cNvSpPr>
            <a:spLocks/>
          </p:cNvSpPr>
          <p:nvPr/>
        </p:nvSpPr>
        <p:spPr bwMode="auto">
          <a:xfrm>
            <a:off x="3490913" y="2573338"/>
            <a:ext cx="142875" cy="93662"/>
          </a:xfrm>
          <a:custGeom>
            <a:avLst/>
            <a:gdLst>
              <a:gd name="T0" fmla="*/ 24848 w 23"/>
              <a:gd name="T1" fmla="*/ 46831 h 14"/>
              <a:gd name="T2" fmla="*/ 0 w 23"/>
              <a:gd name="T3" fmla="*/ 0 h 14"/>
              <a:gd name="T4" fmla="*/ 0 w 23"/>
              <a:gd name="T5" fmla="*/ 0 h 14"/>
              <a:gd name="T6" fmla="*/ 68332 w 23"/>
              <a:gd name="T7" fmla="*/ 26761 h 14"/>
              <a:gd name="T8" fmla="*/ 142875 w 23"/>
              <a:gd name="T9" fmla="*/ 46831 h 14"/>
              <a:gd name="T10" fmla="*/ 68332 w 23"/>
              <a:gd name="T11" fmla="*/ 60211 h 14"/>
              <a:gd name="T12" fmla="*/ 0 w 23"/>
              <a:gd name="T13" fmla="*/ 93662 h 14"/>
              <a:gd name="T14" fmla="*/ 0 w 23"/>
              <a:gd name="T15" fmla="*/ 93662 h 14"/>
              <a:gd name="T16" fmla="*/ 24848 w 23"/>
              <a:gd name="T17" fmla="*/ 46831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4"/>
              <a:gd name="T29" fmla="*/ 23 w 23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4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5" y="5"/>
                  <a:pt x="19" y="6"/>
                  <a:pt x="23" y="7"/>
                </a:cubicBezTo>
                <a:cubicBezTo>
                  <a:pt x="19" y="8"/>
                  <a:pt x="15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3" name="Line 43"/>
          <p:cNvSpPr>
            <a:spLocks noChangeShapeType="1"/>
          </p:cNvSpPr>
          <p:nvPr/>
        </p:nvSpPr>
        <p:spPr bwMode="auto">
          <a:xfrm>
            <a:off x="3633788" y="2617788"/>
            <a:ext cx="0" cy="347662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4" name="Freeform 44"/>
          <p:cNvSpPr>
            <a:spLocks/>
          </p:cNvSpPr>
          <p:nvPr/>
        </p:nvSpPr>
        <p:spPr bwMode="auto">
          <a:xfrm>
            <a:off x="3592513" y="2925763"/>
            <a:ext cx="85725" cy="152400"/>
          </a:xfrm>
          <a:custGeom>
            <a:avLst/>
            <a:gdLst>
              <a:gd name="T0" fmla="*/ 42863 w 14"/>
              <a:gd name="T1" fmla="*/ 26504 h 23"/>
              <a:gd name="T2" fmla="*/ 85725 w 14"/>
              <a:gd name="T3" fmla="*/ 0 h 23"/>
              <a:gd name="T4" fmla="*/ 85725 w 14"/>
              <a:gd name="T5" fmla="*/ 0 h 23"/>
              <a:gd name="T6" fmla="*/ 61232 w 14"/>
              <a:gd name="T7" fmla="*/ 72887 h 23"/>
              <a:gd name="T8" fmla="*/ 42863 w 14"/>
              <a:gd name="T9" fmla="*/ 152400 h 23"/>
              <a:gd name="T10" fmla="*/ 24493 w 14"/>
              <a:gd name="T11" fmla="*/ 72887 h 23"/>
              <a:gd name="T12" fmla="*/ 0 w 14"/>
              <a:gd name="T13" fmla="*/ 0 h 23"/>
              <a:gd name="T14" fmla="*/ 0 w 14"/>
              <a:gd name="T15" fmla="*/ 0 h 23"/>
              <a:gd name="T16" fmla="*/ 42863 w 14"/>
              <a:gd name="T17" fmla="*/ 26504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"/>
              <a:gd name="T28" fmla="*/ 0 h 23"/>
              <a:gd name="T29" fmla="*/ 14 w 14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" h="23">
                <a:moveTo>
                  <a:pt x="7" y="4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5"/>
                  <a:pt x="8" y="19"/>
                  <a:pt x="7" y="23"/>
                </a:cubicBezTo>
                <a:cubicBezTo>
                  <a:pt x="6" y="19"/>
                  <a:pt x="5" y="15"/>
                  <a:pt x="4" y="1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7" y="4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5" name="Line 45"/>
          <p:cNvSpPr>
            <a:spLocks noChangeShapeType="1"/>
          </p:cNvSpPr>
          <p:nvPr/>
        </p:nvSpPr>
        <p:spPr bwMode="auto">
          <a:xfrm>
            <a:off x="3633788" y="3151188"/>
            <a:ext cx="1901825" cy="0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6" name="Freeform 46"/>
          <p:cNvSpPr>
            <a:spLocks/>
          </p:cNvSpPr>
          <p:nvPr/>
        </p:nvSpPr>
        <p:spPr bwMode="auto">
          <a:xfrm>
            <a:off x="5497513" y="3106738"/>
            <a:ext cx="144462" cy="92075"/>
          </a:xfrm>
          <a:custGeom>
            <a:avLst/>
            <a:gdLst>
              <a:gd name="T0" fmla="*/ 25124 w 23"/>
              <a:gd name="T1" fmla="*/ 46038 h 14"/>
              <a:gd name="T2" fmla="*/ 0 w 23"/>
              <a:gd name="T3" fmla="*/ 0 h 14"/>
              <a:gd name="T4" fmla="*/ 0 w 23"/>
              <a:gd name="T5" fmla="*/ 0 h 14"/>
              <a:gd name="T6" fmla="*/ 69091 w 23"/>
              <a:gd name="T7" fmla="*/ 26307 h 14"/>
              <a:gd name="T8" fmla="*/ 144462 w 23"/>
              <a:gd name="T9" fmla="*/ 46038 h 14"/>
              <a:gd name="T10" fmla="*/ 69091 w 23"/>
              <a:gd name="T11" fmla="*/ 65768 h 14"/>
              <a:gd name="T12" fmla="*/ 0 w 23"/>
              <a:gd name="T13" fmla="*/ 92075 h 14"/>
              <a:gd name="T14" fmla="*/ 0 w 23"/>
              <a:gd name="T15" fmla="*/ 92075 h 14"/>
              <a:gd name="T16" fmla="*/ 25124 w 23"/>
              <a:gd name="T17" fmla="*/ 46038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4"/>
              <a:gd name="T29" fmla="*/ 23 w 23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4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5" y="5"/>
                  <a:pt x="19" y="6"/>
                  <a:pt x="23" y="7"/>
                </a:cubicBezTo>
                <a:cubicBezTo>
                  <a:pt x="19" y="8"/>
                  <a:pt x="15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5641975" y="3151188"/>
            <a:ext cx="0" cy="2573337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8" name="Freeform 48"/>
          <p:cNvSpPr>
            <a:spLocks/>
          </p:cNvSpPr>
          <p:nvPr/>
        </p:nvSpPr>
        <p:spPr bwMode="auto">
          <a:xfrm>
            <a:off x="5583238" y="5616575"/>
            <a:ext cx="119062" cy="209550"/>
          </a:xfrm>
          <a:custGeom>
            <a:avLst/>
            <a:gdLst>
              <a:gd name="T0" fmla="*/ 56398 w 19"/>
              <a:gd name="T1" fmla="*/ 40558 h 31"/>
              <a:gd name="T2" fmla="*/ 119062 w 19"/>
              <a:gd name="T3" fmla="*/ 0 h 31"/>
              <a:gd name="T4" fmla="*/ 119062 w 19"/>
              <a:gd name="T5" fmla="*/ 0 h 31"/>
              <a:gd name="T6" fmla="*/ 81463 w 19"/>
              <a:gd name="T7" fmla="*/ 101395 h 31"/>
              <a:gd name="T8" fmla="*/ 56398 w 19"/>
              <a:gd name="T9" fmla="*/ 209550 h 31"/>
              <a:gd name="T10" fmla="*/ 37599 w 19"/>
              <a:gd name="T11" fmla="*/ 101395 h 31"/>
              <a:gd name="T12" fmla="*/ 0 w 19"/>
              <a:gd name="T13" fmla="*/ 0 h 31"/>
              <a:gd name="T14" fmla="*/ 0 w 19"/>
              <a:gd name="T15" fmla="*/ 0 h 31"/>
              <a:gd name="T16" fmla="*/ 56398 w 19"/>
              <a:gd name="T17" fmla="*/ 40558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31"/>
              <a:gd name="T29" fmla="*/ 19 w 19"/>
              <a:gd name="T30" fmla="*/ 31 h 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31">
                <a:moveTo>
                  <a:pt x="9" y="6"/>
                </a:move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21"/>
                  <a:pt x="10" y="26"/>
                  <a:pt x="9" y="31"/>
                </a:cubicBezTo>
                <a:cubicBezTo>
                  <a:pt x="8" y="26"/>
                  <a:pt x="7" y="21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8C0051"/>
          </a:solidFill>
          <a:ln w="31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99" name="Freeform 49"/>
          <p:cNvSpPr>
            <a:spLocks/>
          </p:cNvSpPr>
          <p:nvPr/>
        </p:nvSpPr>
        <p:spPr bwMode="auto">
          <a:xfrm>
            <a:off x="1625600" y="1244600"/>
            <a:ext cx="5837238" cy="4592638"/>
          </a:xfrm>
          <a:custGeom>
            <a:avLst/>
            <a:gdLst>
              <a:gd name="T0" fmla="*/ 5837238 w 2212"/>
              <a:gd name="T1" fmla="*/ 4592638 h 1628"/>
              <a:gd name="T2" fmla="*/ 0 w 2212"/>
              <a:gd name="T3" fmla="*/ 4592638 h 1628"/>
              <a:gd name="T4" fmla="*/ 0 w 2212"/>
              <a:gd name="T5" fmla="*/ 0 h 1628"/>
              <a:gd name="T6" fmla="*/ 0 60000 65536"/>
              <a:gd name="T7" fmla="*/ 0 60000 65536"/>
              <a:gd name="T8" fmla="*/ 0 60000 65536"/>
              <a:gd name="T9" fmla="*/ 0 w 2212"/>
              <a:gd name="T10" fmla="*/ 0 h 1628"/>
              <a:gd name="T11" fmla="*/ 2212 w 2212"/>
              <a:gd name="T12" fmla="*/ 1628 h 1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" h="1628">
                <a:moveTo>
                  <a:pt x="2212" y="1628"/>
                </a:moveTo>
                <a:lnTo>
                  <a:pt x="0" y="1628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3646488" y="2192338"/>
            <a:ext cx="549275" cy="5778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1" name="Line 51"/>
          <p:cNvSpPr>
            <a:spLocks noChangeShapeType="1"/>
          </p:cNvSpPr>
          <p:nvPr/>
        </p:nvSpPr>
        <p:spPr bwMode="auto">
          <a:xfrm flipV="1">
            <a:off x="4718050" y="2871788"/>
            <a:ext cx="269875" cy="2794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02" name="Oval 52"/>
          <p:cNvSpPr>
            <a:spLocks noChangeArrowheads="1"/>
          </p:cNvSpPr>
          <p:nvPr/>
        </p:nvSpPr>
        <p:spPr bwMode="auto">
          <a:xfrm>
            <a:off x="3565525" y="3078163"/>
            <a:ext cx="136525" cy="1460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3" name="Line 53"/>
          <p:cNvSpPr>
            <a:spLocks noChangeShapeType="1"/>
          </p:cNvSpPr>
          <p:nvPr/>
        </p:nvSpPr>
        <p:spPr bwMode="auto">
          <a:xfrm flipV="1">
            <a:off x="2805113" y="2225675"/>
            <a:ext cx="0" cy="3730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4" name="Freeform 54"/>
          <p:cNvSpPr>
            <a:spLocks/>
          </p:cNvSpPr>
          <p:nvPr/>
        </p:nvSpPr>
        <p:spPr bwMode="auto">
          <a:xfrm>
            <a:off x="1987550" y="1592263"/>
            <a:ext cx="1746250" cy="639762"/>
          </a:xfrm>
          <a:custGeom>
            <a:avLst/>
            <a:gdLst>
              <a:gd name="T0" fmla="*/ 1746250 w 280"/>
              <a:gd name="T1" fmla="*/ 533135 h 96"/>
              <a:gd name="T2" fmla="*/ 1646464 w 280"/>
              <a:gd name="T3" fmla="*/ 639762 h 96"/>
              <a:gd name="T4" fmla="*/ 99786 w 280"/>
              <a:gd name="T5" fmla="*/ 639762 h 96"/>
              <a:gd name="T6" fmla="*/ 0 w 280"/>
              <a:gd name="T7" fmla="*/ 533135 h 96"/>
              <a:gd name="T8" fmla="*/ 0 w 280"/>
              <a:gd name="T9" fmla="*/ 106627 h 96"/>
              <a:gd name="T10" fmla="*/ 99786 w 280"/>
              <a:gd name="T11" fmla="*/ 0 h 96"/>
              <a:gd name="T12" fmla="*/ 1646464 w 280"/>
              <a:gd name="T13" fmla="*/ 0 h 96"/>
              <a:gd name="T14" fmla="*/ 1746250 w 280"/>
              <a:gd name="T15" fmla="*/ 106627 h 96"/>
              <a:gd name="T16" fmla="*/ 1746250 w 280"/>
              <a:gd name="T17" fmla="*/ 533135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0"/>
              <a:gd name="T28" fmla="*/ 0 h 96"/>
              <a:gd name="T29" fmla="*/ 280 w 28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0" h="96">
                <a:moveTo>
                  <a:pt x="280" y="80"/>
                </a:moveTo>
                <a:cubicBezTo>
                  <a:pt x="280" y="88"/>
                  <a:pt x="273" y="96"/>
                  <a:pt x="264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8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73" y="0"/>
                  <a:pt x="280" y="7"/>
                  <a:pt x="280" y="16"/>
                </a:cubicBezTo>
                <a:lnTo>
                  <a:pt x="280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5" name="Freeform 55"/>
          <p:cNvSpPr>
            <a:spLocks/>
          </p:cNvSpPr>
          <p:nvPr/>
        </p:nvSpPr>
        <p:spPr bwMode="auto">
          <a:xfrm>
            <a:off x="3976688" y="1585913"/>
            <a:ext cx="1917700" cy="639762"/>
          </a:xfrm>
          <a:custGeom>
            <a:avLst/>
            <a:gdLst>
              <a:gd name="T0" fmla="*/ 1839912 w 295"/>
              <a:gd name="T1" fmla="*/ 533135 h 96"/>
              <a:gd name="T2" fmla="*/ 1740120 w 295"/>
              <a:gd name="T3" fmla="*/ 639762 h 96"/>
              <a:gd name="T4" fmla="*/ 99792 w 295"/>
              <a:gd name="T5" fmla="*/ 639762 h 96"/>
              <a:gd name="T6" fmla="*/ 0 w 295"/>
              <a:gd name="T7" fmla="*/ 533135 h 96"/>
              <a:gd name="T8" fmla="*/ 0 w 295"/>
              <a:gd name="T9" fmla="*/ 106627 h 96"/>
              <a:gd name="T10" fmla="*/ 99792 w 295"/>
              <a:gd name="T11" fmla="*/ 0 h 96"/>
              <a:gd name="T12" fmla="*/ 1740120 w 295"/>
              <a:gd name="T13" fmla="*/ 0 h 96"/>
              <a:gd name="T14" fmla="*/ 1839912 w 295"/>
              <a:gd name="T15" fmla="*/ 106627 h 96"/>
              <a:gd name="T16" fmla="*/ 1839912 w 295"/>
              <a:gd name="T17" fmla="*/ 533135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5"/>
              <a:gd name="T28" fmla="*/ 0 h 96"/>
              <a:gd name="T29" fmla="*/ 295 w 295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5" h="96">
                <a:moveTo>
                  <a:pt x="295" y="80"/>
                </a:moveTo>
                <a:cubicBezTo>
                  <a:pt x="295" y="89"/>
                  <a:pt x="288" y="96"/>
                  <a:pt x="279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5" y="8"/>
                  <a:pt x="295" y="16"/>
                </a:cubicBezTo>
                <a:lnTo>
                  <a:pt x="295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6" name="Freeform 56"/>
          <p:cNvSpPr>
            <a:spLocks/>
          </p:cNvSpPr>
          <p:nvPr/>
        </p:nvSpPr>
        <p:spPr bwMode="auto">
          <a:xfrm>
            <a:off x="4956174" y="2352675"/>
            <a:ext cx="1901825" cy="649288"/>
          </a:xfrm>
          <a:custGeom>
            <a:avLst/>
            <a:gdLst>
              <a:gd name="T0" fmla="*/ 1847850 w 271"/>
              <a:gd name="T1" fmla="*/ 476250 h 96"/>
              <a:gd name="T2" fmla="*/ 1738751 w 271"/>
              <a:gd name="T3" fmla="*/ 571500 h 96"/>
              <a:gd name="T4" fmla="*/ 109098 w 271"/>
              <a:gd name="T5" fmla="*/ 571500 h 96"/>
              <a:gd name="T6" fmla="*/ 0 w 271"/>
              <a:gd name="T7" fmla="*/ 476250 h 96"/>
              <a:gd name="T8" fmla="*/ 0 w 271"/>
              <a:gd name="T9" fmla="*/ 95250 h 96"/>
              <a:gd name="T10" fmla="*/ 109098 w 271"/>
              <a:gd name="T11" fmla="*/ 0 h 96"/>
              <a:gd name="T12" fmla="*/ 1738751 w 271"/>
              <a:gd name="T13" fmla="*/ 0 h 96"/>
              <a:gd name="T14" fmla="*/ 1847850 w 271"/>
              <a:gd name="T15" fmla="*/ 95250 h 96"/>
              <a:gd name="T16" fmla="*/ 1847850 w 271"/>
              <a:gd name="T17" fmla="*/ 47625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1"/>
              <a:gd name="T28" fmla="*/ 0 h 96"/>
              <a:gd name="T29" fmla="*/ 271 w 271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1" h="96">
                <a:moveTo>
                  <a:pt x="271" y="80"/>
                </a:moveTo>
                <a:cubicBezTo>
                  <a:pt x="271" y="89"/>
                  <a:pt x="264" y="96"/>
                  <a:pt x="255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4" y="0"/>
                  <a:pt x="271" y="8"/>
                  <a:pt x="271" y="16"/>
                </a:cubicBezTo>
                <a:lnTo>
                  <a:pt x="271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7" name="Rectangle 57"/>
          <p:cNvSpPr>
            <a:spLocks noChangeArrowheads="1"/>
          </p:cNvSpPr>
          <p:nvPr/>
        </p:nvSpPr>
        <p:spPr bwMode="auto">
          <a:xfrm>
            <a:off x="2057400" y="1676400"/>
            <a:ext cx="156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Producing the first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 2 units of Good X</a:t>
            </a:r>
            <a:endParaRPr lang="en-US" sz="1400" i="1" dirty="0">
              <a:latin typeface="Myriad Pro"/>
            </a:endParaRPr>
          </a:p>
        </p:txBody>
      </p:sp>
      <p:sp>
        <p:nvSpPr>
          <p:cNvPr id="604219" name="Line 59"/>
          <p:cNvSpPr>
            <a:spLocks noChangeShapeType="1"/>
          </p:cNvSpPr>
          <p:nvPr/>
        </p:nvSpPr>
        <p:spPr bwMode="auto">
          <a:xfrm>
            <a:off x="5638800" y="4114800"/>
            <a:ext cx="2555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20" name="Freeform 60"/>
          <p:cNvSpPr>
            <a:spLocks/>
          </p:cNvSpPr>
          <p:nvPr/>
        </p:nvSpPr>
        <p:spPr bwMode="auto">
          <a:xfrm>
            <a:off x="5791200" y="3810000"/>
            <a:ext cx="2093168" cy="533400"/>
          </a:xfrm>
          <a:custGeom>
            <a:avLst/>
            <a:gdLst>
              <a:gd name="T0" fmla="*/ 1905000 w 227"/>
              <a:gd name="T1" fmla="*/ 467242 h 129"/>
              <a:gd name="T2" fmla="*/ 1770727 w 227"/>
              <a:gd name="T3" fmla="*/ 533400 h 129"/>
              <a:gd name="T4" fmla="*/ 134273 w 227"/>
              <a:gd name="T5" fmla="*/ 533400 h 129"/>
              <a:gd name="T6" fmla="*/ 0 w 227"/>
              <a:gd name="T7" fmla="*/ 467242 h 129"/>
              <a:gd name="T8" fmla="*/ 0 w 227"/>
              <a:gd name="T9" fmla="*/ 66158 h 129"/>
              <a:gd name="T10" fmla="*/ 134273 w 227"/>
              <a:gd name="T11" fmla="*/ 0 h 129"/>
              <a:gd name="T12" fmla="*/ 1770727 w 227"/>
              <a:gd name="T13" fmla="*/ 0 h 129"/>
              <a:gd name="T14" fmla="*/ 1905000 w 227"/>
              <a:gd name="T15" fmla="*/ 66158 h 129"/>
              <a:gd name="T16" fmla="*/ 1905000 w 227"/>
              <a:gd name="T17" fmla="*/ 467242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"/>
              <a:gd name="T28" fmla="*/ 0 h 129"/>
              <a:gd name="T29" fmla="*/ 227 w 227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" h="129">
                <a:moveTo>
                  <a:pt x="227" y="113"/>
                </a:moveTo>
                <a:cubicBezTo>
                  <a:pt x="227" y="122"/>
                  <a:pt x="220" y="129"/>
                  <a:pt x="211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7" y="129"/>
                  <a:pt x="0" y="122"/>
                  <a:pt x="0" y="1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7" y="8"/>
                  <a:pt x="227" y="16"/>
                </a:cubicBezTo>
                <a:lnTo>
                  <a:pt x="227" y="113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22" name="Rectangle 62"/>
          <p:cNvSpPr>
            <a:spLocks noChangeArrowheads="1"/>
          </p:cNvSpPr>
          <p:nvPr/>
        </p:nvSpPr>
        <p:spPr bwMode="auto">
          <a:xfrm>
            <a:off x="5867400" y="3810000"/>
            <a:ext cx="18819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…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requires </a:t>
            </a:r>
            <a:r>
              <a:rPr lang="en-US" sz="1400" i="1" dirty="0">
                <a:solidFill>
                  <a:srgbClr val="000000"/>
                </a:solidFill>
                <a:latin typeface="Myriad Pro"/>
              </a:rPr>
              <a:t>giving up 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25 more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units of Good Y</a:t>
            </a:r>
            <a:endParaRPr lang="en-US" sz="1400" i="1" dirty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04226" name="Rectangle 66"/>
          <p:cNvSpPr>
            <a:spLocks noChangeArrowheads="1"/>
          </p:cNvSpPr>
          <p:nvPr/>
        </p:nvSpPr>
        <p:spPr bwMode="auto">
          <a:xfrm>
            <a:off x="4038600" y="1600200"/>
            <a:ext cx="17279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…requires giving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up only 5 units of Good Y</a:t>
            </a:r>
            <a:endParaRPr lang="en-US" sz="1400" i="1" dirty="0">
              <a:latin typeface="Myriad Pro"/>
            </a:endParaRPr>
          </a:p>
        </p:txBody>
      </p:sp>
      <p:sp>
        <p:nvSpPr>
          <p:cNvPr id="604228" name="Rectangle 68"/>
          <p:cNvSpPr>
            <a:spLocks noChangeArrowheads="1"/>
          </p:cNvSpPr>
          <p:nvPr/>
        </p:nvSpPr>
        <p:spPr bwMode="auto">
          <a:xfrm>
            <a:off x="4984585" y="2438400"/>
            <a:ext cx="18402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But producing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2 </a:t>
            </a:r>
            <a:r>
              <a:rPr lang="en-US" sz="1400" i="1" dirty="0">
                <a:solidFill>
                  <a:srgbClr val="000000"/>
                </a:solidFill>
                <a:latin typeface="Myriad Pro"/>
              </a:rPr>
              <a:t>more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units of Good X</a:t>
            </a:r>
            <a:endParaRPr lang="en-US" sz="1400" i="1" dirty="0">
              <a:latin typeface="Myriad Pro"/>
            </a:endParaRPr>
          </a:p>
        </p:txBody>
      </p:sp>
      <p:sp>
        <p:nvSpPr>
          <p:cNvPr id="15413" name="Oval 70"/>
          <p:cNvSpPr>
            <a:spLocks noChangeArrowheads="1"/>
          </p:cNvSpPr>
          <p:nvPr/>
        </p:nvSpPr>
        <p:spPr bwMode="auto">
          <a:xfrm>
            <a:off x="18510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4" name="Oval 71"/>
          <p:cNvSpPr>
            <a:spLocks noChangeArrowheads="1"/>
          </p:cNvSpPr>
          <p:nvPr/>
        </p:nvSpPr>
        <p:spPr bwMode="auto">
          <a:xfrm>
            <a:off x="19637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5" name="Oval 72"/>
          <p:cNvSpPr>
            <a:spLocks noChangeArrowheads="1"/>
          </p:cNvSpPr>
          <p:nvPr/>
        </p:nvSpPr>
        <p:spPr bwMode="auto">
          <a:xfrm>
            <a:off x="20780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6" name="Oval 73"/>
          <p:cNvSpPr>
            <a:spLocks noChangeArrowheads="1"/>
          </p:cNvSpPr>
          <p:nvPr/>
        </p:nvSpPr>
        <p:spPr bwMode="auto">
          <a:xfrm>
            <a:off x="21939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7" name="Oval 74"/>
          <p:cNvSpPr>
            <a:spLocks noChangeArrowheads="1"/>
          </p:cNvSpPr>
          <p:nvPr/>
        </p:nvSpPr>
        <p:spPr bwMode="auto">
          <a:xfrm>
            <a:off x="23066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8" name="Oval 75"/>
          <p:cNvSpPr>
            <a:spLocks noChangeArrowheads="1"/>
          </p:cNvSpPr>
          <p:nvPr/>
        </p:nvSpPr>
        <p:spPr bwMode="auto">
          <a:xfrm>
            <a:off x="24257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9" name="Oval 76"/>
          <p:cNvSpPr>
            <a:spLocks noChangeArrowheads="1"/>
          </p:cNvSpPr>
          <p:nvPr/>
        </p:nvSpPr>
        <p:spPr bwMode="auto">
          <a:xfrm>
            <a:off x="25368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0" name="Oval 77"/>
          <p:cNvSpPr>
            <a:spLocks noChangeArrowheads="1"/>
          </p:cNvSpPr>
          <p:nvPr/>
        </p:nvSpPr>
        <p:spPr bwMode="auto">
          <a:xfrm>
            <a:off x="26495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1" name="Oval 78"/>
          <p:cNvSpPr>
            <a:spLocks noChangeArrowheads="1"/>
          </p:cNvSpPr>
          <p:nvPr/>
        </p:nvSpPr>
        <p:spPr bwMode="auto">
          <a:xfrm>
            <a:off x="27686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2" name="Oval 79"/>
          <p:cNvSpPr>
            <a:spLocks noChangeArrowheads="1"/>
          </p:cNvSpPr>
          <p:nvPr/>
        </p:nvSpPr>
        <p:spPr bwMode="auto">
          <a:xfrm>
            <a:off x="28797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3" name="Oval 80"/>
          <p:cNvSpPr>
            <a:spLocks noChangeArrowheads="1"/>
          </p:cNvSpPr>
          <p:nvPr/>
        </p:nvSpPr>
        <p:spPr bwMode="auto">
          <a:xfrm>
            <a:off x="2998788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4" name="Oval 81"/>
          <p:cNvSpPr>
            <a:spLocks noChangeArrowheads="1"/>
          </p:cNvSpPr>
          <p:nvPr/>
        </p:nvSpPr>
        <p:spPr bwMode="auto">
          <a:xfrm>
            <a:off x="31115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5" name="Oval 82"/>
          <p:cNvSpPr>
            <a:spLocks noChangeArrowheads="1"/>
          </p:cNvSpPr>
          <p:nvPr/>
        </p:nvSpPr>
        <p:spPr bwMode="auto">
          <a:xfrm>
            <a:off x="3222625" y="3136900"/>
            <a:ext cx="26988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6" name="Oval 83"/>
          <p:cNvSpPr>
            <a:spLocks noChangeArrowheads="1"/>
          </p:cNvSpPr>
          <p:nvPr/>
        </p:nvSpPr>
        <p:spPr bwMode="auto">
          <a:xfrm>
            <a:off x="334168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7" name="Oval 84"/>
          <p:cNvSpPr>
            <a:spLocks noChangeArrowheads="1"/>
          </p:cNvSpPr>
          <p:nvPr/>
        </p:nvSpPr>
        <p:spPr bwMode="auto">
          <a:xfrm>
            <a:off x="34544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8" name="Oval 85"/>
          <p:cNvSpPr>
            <a:spLocks noChangeArrowheads="1"/>
          </p:cNvSpPr>
          <p:nvPr/>
        </p:nvSpPr>
        <p:spPr bwMode="auto">
          <a:xfrm>
            <a:off x="3621088" y="54356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9" name="Oval 86"/>
          <p:cNvSpPr>
            <a:spLocks noChangeArrowheads="1"/>
          </p:cNvSpPr>
          <p:nvPr/>
        </p:nvSpPr>
        <p:spPr bwMode="auto">
          <a:xfrm>
            <a:off x="3621088" y="5318125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0" name="Oval 87"/>
          <p:cNvSpPr>
            <a:spLocks noChangeArrowheads="1"/>
          </p:cNvSpPr>
          <p:nvPr/>
        </p:nvSpPr>
        <p:spPr bwMode="auto">
          <a:xfrm>
            <a:off x="3621088" y="555783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1" name="Oval 88"/>
          <p:cNvSpPr>
            <a:spLocks noChangeArrowheads="1"/>
          </p:cNvSpPr>
          <p:nvPr/>
        </p:nvSpPr>
        <p:spPr bwMode="auto">
          <a:xfrm>
            <a:off x="3621088" y="5195888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2" name="Oval 89"/>
          <p:cNvSpPr>
            <a:spLocks noChangeArrowheads="1"/>
          </p:cNvSpPr>
          <p:nvPr/>
        </p:nvSpPr>
        <p:spPr bwMode="auto">
          <a:xfrm>
            <a:off x="3621088" y="507841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3" name="Oval 90"/>
          <p:cNvSpPr>
            <a:spLocks noChangeArrowheads="1"/>
          </p:cNvSpPr>
          <p:nvPr/>
        </p:nvSpPr>
        <p:spPr bwMode="auto">
          <a:xfrm>
            <a:off x="3621088" y="4956175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4" name="Oval 91"/>
          <p:cNvSpPr>
            <a:spLocks noChangeArrowheads="1"/>
          </p:cNvSpPr>
          <p:nvPr/>
        </p:nvSpPr>
        <p:spPr bwMode="auto">
          <a:xfrm>
            <a:off x="3621088" y="4838700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5" name="Oval 92"/>
          <p:cNvSpPr>
            <a:spLocks noChangeArrowheads="1"/>
          </p:cNvSpPr>
          <p:nvPr/>
        </p:nvSpPr>
        <p:spPr bwMode="auto">
          <a:xfrm>
            <a:off x="3621088" y="4716463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6" name="Oval 93"/>
          <p:cNvSpPr>
            <a:spLocks noChangeArrowheads="1"/>
          </p:cNvSpPr>
          <p:nvPr/>
        </p:nvSpPr>
        <p:spPr bwMode="auto">
          <a:xfrm>
            <a:off x="3621088" y="459898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7" name="Oval 94"/>
          <p:cNvSpPr>
            <a:spLocks noChangeArrowheads="1"/>
          </p:cNvSpPr>
          <p:nvPr/>
        </p:nvSpPr>
        <p:spPr bwMode="auto">
          <a:xfrm>
            <a:off x="3621088" y="447675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8" name="Oval 95"/>
          <p:cNvSpPr>
            <a:spLocks noChangeArrowheads="1"/>
          </p:cNvSpPr>
          <p:nvPr/>
        </p:nvSpPr>
        <p:spPr bwMode="auto">
          <a:xfrm>
            <a:off x="3621088" y="4364038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9" name="Oval 96"/>
          <p:cNvSpPr>
            <a:spLocks noChangeArrowheads="1"/>
          </p:cNvSpPr>
          <p:nvPr/>
        </p:nvSpPr>
        <p:spPr bwMode="auto">
          <a:xfrm>
            <a:off x="3621088" y="424656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0" name="Oval 97"/>
          <p:cNvSpPr>
            <a:spLocks noChangeArrowheads="1"/>
          </p:cNvSpPr>
          <p:nvPr/>
        </p:nvSpPr>
        <p:spPr bwMode="auto">
          <a:xfrm>
            <a:off x="3621088" y="4124325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1" name="Oval 98"/>
          <p:cNvSpPr>
            <a:spLocks noChangeArrowheads="1"/>
          </p:cNvSpPr>
          <p:nvPr/>
        </p:nvSpPr>
        <p:spPr bwMode="auto">
          <a:xfrm>
            <a:off x="3621088" y="4003675"/>
            <a:ext cx="25400" cy="269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2" name="Oval 99"/>
          <p:cNvSpPr>
            <a:spLocks noChangeArrowheads="1"/>
          </p:cNvSpPr>
          <p:nvPr/>
        </p:nvSpPr>
        <p:spPr bwMode="auto">
          <a:xfrm>
            <a:off x="3621088" y="388461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3" name="Oval 100"/>
          <p:cNvSpPr>
            <a:spLocks noChangeArrowheads="1"/>
          </p:cNvSpPr>
          <p:nvPr/>
        </p:nvSpPr>
        <p:spPr bwMode="auto">
          <a:xfrm>
            <a:off x="3621088" y="3763963"/>
            <a:ext cx="25400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4" name="Oval 101"/>
          <p:cNvSpPr>
            <a:spLocks noChangeArrowheads="1"/>
          </p:cNvSpPr>
          <p:nvPr/>
        </p:nvSpPr>
        <p:spPr bwMode="auto">
          <a:xfrm>
            <a:off x="3621088" y="3644900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5" name="Oval 102"/>
          <p:cNvSpPr>
            <a:spLocks noChangeArrowheads="1"/>
          </p:cNvSpPr>
          <p:nvPr/>
        </p:nvSpPr>
        <p:spPr bwMode="auto">
          <a:xfrm>
            <a:off x="3621088" y="3524250"/>
            <a:ext cx="25400" cy="269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6" name="Oval 103"/>
          <p:cNvSpPr>
            <a:spLocks noChangeArrowheads="1"/>
          </p:cNvSpPr>
          <p:nvPr/>
        </p:nvSpPr>
        <p:spPr bwMode="auto">
          <a:xfrm>
            <a:off x="3621088" y="340518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7" name="Oval 104"/>
          <p:cNvSpPr>
            <a:spLocks noChangeArrowheads="1"/>
          </p:cNvSpPr>
          <p:nvPr/>
        </p:nvSpPr>
        <p:spPr bwMode="auto">
          <a:xfrm>
            <a:off x="3621088" y="3284538"/>
            <a:ext cx="25400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8" name="Rectangle 105"/>
          <p:cNvSpPr>
            <a:spLocks noChangeArrowheads="1"/>
          </p:cNvSpPr>
          <p:nvPr/>
        </p:nvSpPr>
        <p:spPr bwMode="auto">
          <a:xfrm>
            <a:off x="827088" y="836613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15449" name="Rectangle 106"/>
          <p:cNvSpPr>
            <a:spLocks noChangeArrowheads="1"/>
          </p:cNvSpPr>
          <p:nvPr/>
        </p:nvSpPr>
        <p:spPr bwMode="auto">
          <a:xfrm>
            <a:off x="6858000" y="6172200"/>
            <a:ext cx="1628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X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1" grpId="0" animBg="1"/>
      <p:bldP spid="604202" grpId="0" animBg="1"/>
      <p:bldP spid="604203" grpId="0" animBg="1"/>
      <p:bldP spid="604204" grpId="0" animBg="1"/>
      <p:bldP spid="604205" grpId="0" animBg="1"/>
      <p:bldP spid="604206" grpId="0" animBg="1"/>
      <p:bldP spid="604207" grpId="0" animBg="1"/>
      <p:bldP spid="604208" grpId="0" animBg="1"/>
      <p:bldP spid="604210" grpId="0" animBg="1"/>
      <p:bldP spid="604211" grpId="0" animBg="1"/>
      <p:bldP spid="604213" grpId="0" animBg="1"/>
      <p:bldP spid="604214" grpId="0" animBg="1"/>
      <p:bldP spid="604215" grpId="0" animBg="1"/>
      <p:bldP spid="604216" grpId="0" animBg="1"/>
      <p:bldP spid="604217" grpId="0"/>
      <p:bldP spid="604219" grpId="0" animBg="1"/>
      <p:bldP spid="604220" grpId="0" animBg="1"/>
      <p:bldP spid="604222" grpId="0"/>
      <p:bldP spid="604226" grpId="0"/>
      <p:bldP spid="6042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ability of economy to produce goods and services</a:t>
            </a:r>
          </a:p>
          <a:p>
            <a:r>
              <a:rPr lang="en-US" dirty="0" smtClean="0"/>
              <a:t>Causes an outward shift in PPF</a:t>
            </a:r>
          </a:p>
          <a:p>
            <a:pPr lvl="1"/>
            <a:r>
              <a:rPr lang="en-US" dirty="0" smtClean="0"/>
              <a:t>Increases in factors of production</a:t>
            </a:r>
          </a:p>
          <a:p>
            <a:pPr lvl="2"/>
            <a:r>
              <a:rPr lang="en-US" dirty="0" smtClean="0"/>
              <a:t>Land, Labor, capital</a:t>
            </a:r>
          </a:p>
          <a:p>
            <a:pPr lvl="2"/>
            <a:r>
              <a:rPr lang="en-US" dirty="0" smtClean="0"/>
              <a:t>If not fully utilizing all factors of production, inside PPF</a:t>
            </a:r>
          </a:p>
          <a:p>
            <a:pPr lvl="1"/>
            <a:r>
              <a:rPr lang="en-US" dirty="0" smtClean="0"/>
              <a:t>Changes in technology</a:t>
            </a:r>
          </a:p>
          <a:p>
            <a:pPr lvl="2"/>
            <a:r>
              <a:rPr lang="en-US" dirty="0" smtClean="0"/>
              <a:t>Changes in how we transform inputs into outputs</a:t>
            </a:r>
          </a:p>
          <a:p>
            <a:pPr lvl="2"/>
            <a:r>
              <a:rPr lang="en-US" dirty="0" smtClean="0"/>
              <a:t>Allows to produce more with existing factors of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47" name="Freeform 35"/>
          <p:cNvSpPr>
            <a:spLocks/>
          </p:cNvSpPr>
          <p:nvPr/>
        </p:nvSpPr>
        <p:spPr bwMode="auto">
          <a:xfrm>
            <a:off x="1689493" y="2269046"/>
            <a:ext cx="4856163" cy="3746500"/>
          </a:xfrm>
          <a:custGeom>
            <a:avLst/>
            <a:gdLst>
              <a:gd name="T0" fmla="*/ 0 w 752"/>
              <a:gd name="T1" fmla="*/ 0 h 509"/>
              <a:gd name="T2" fmla="*/ 4856163 w 752"/>
              <a:gd name="T3" fmla="*/ 3746500 h 509"/>
              <a:gd name="T4" fmla="*/ 0 60000 65536"/>
              <a:gd name="T5" fmla="*/ 0 60000 65536"/>
              <a:gd name="T6" fmla="*/ 0 w 752"/>
              <a:gd name="T7" fmla="*/ 0 h 509"/>
              <a:gd name="T8" fmla="*/ 752 w 752"/>
              <a:gd name="T9" fmla="*/ 509 h 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2" h="509">
                <a:moveTo>
                  <a:pt x="0" y="0"/>
                </a:moveTo>
                <a:cubicBezTo>
                  <a:pt x="317" y="16"/>
                  <a:pt x="752" y="92"/>
                  <a:pt x="752" y="509"/>
                </a:cubicBezTo>
              </a:path>
            </a:pathLst>
          </a:custGeom>
          <a:noFill/>
          <a:ln w="28575" cap="flat">
            <a:solidFill>
              <a:srgbClr val="0076A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4286"/>
            <a:ext cx="8005762" cy="5556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Economic Growth</a:t>
            </a:r>
            <a:endParaRPr lang="en-US" sz="2800" b="0" dirty="0" smtClean="0"/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3640804" y="2840868"/>
            <a:ext cx="10953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704519" name="Line 7"/>
          <p:cNvSpPr>
            <a:spLocks noChangeShapeType="1"/>
          </p:cNvSpPr>
          <p:nvPr/>
        </p:nvSpPr>
        <p:spPr bwMode="auto">
          <a:xfrm>
            <a:off x="1684731" y="210235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0" name="Line 8"/>
          <p:cNvSpPr>
            <a:spLocks noChangeShapeType="1"/>
          </p:cNvSpPr>
          <p:nvPr/>
        </p:nvSpPr>
        <p:spPr bwMode="auto">
          <a:xfrm>
            <a:off x="1684731" y="321360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684731" y="3764471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2" name="Line 10"/>
          <p:cNvSpPr>
            <a:spLocks noChangeShapeType="1"/>
          </p:cNvSpPr>
          <p:nvPr/>
        </p:nvSpPr>
        <p:spPr bwMode="auto">
          <a:xfrm>
            <a:off x="1684731" y="4320096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1684731" y="487095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684731" y="542340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 flipV="1">
            <a:off x="26546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 flipV="1">
            <a:off x="362148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 flipV="1">
            <a:off x="411043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V="1">
            <a:off x="45977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 flipV="1">
            <a:off x="556458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 flipV="1">
            <a:off x="65408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1446606" y="6025071"/>
            <a:ext cx="904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704545" name="Rectangle 33"/>
          <p:cNvSpPr>
            <a:spLocks noChangeArrowheads="1"/>
          </p:cNvSpPr>
          <p:nvPr/>
        </p:nvSpPr>
        <p:spPr bwMode="auto">
          <a:xfrm>
            <a:off x="4167084" y="2335225"/>
            <a:ext cx="87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E</a:t>
            </a:r>
            <a:endParaRPr lang="en-US" sz="1400" dirty="0"/>
          </a:p>
        </p:txBody>
      </p:sp>
      <p:sp>
        <p:nvSpPr>
          <p:cNvPr id="704546" name="Freeform 34"/>
          <p:cNvSpPr>
            <a:spLocks/>
          </p:cNvSpPr>
          <p:nvPr/>
        </p:nvSpPr>
        <p:spPr bwMode="auto">
          <a:xfrm>
            <a:off x="1689493" y="2650046"/>
            <a:ext cx="3879850" cy="3325813"/>
          </a:xfrm>
          <a:custGeom>
            <a:avLst/>
            <a:gdLst>
              <a:gd name="T0" fmla="*/ 0 w 601"/>
              <a:gd name="T1" fmla="*/ 0 h 452"/>
              <a:gd name="T2" fmla="*/ 3879850 w 601"/>
              <a:gd name="T3" fmla="*/ 3325813 h 452"/>
              <a:gd name="T4" fmla="*/ 0 60000 65536"/>
              <a:gd name="T5" fmla="*/ 0 60000 65536"/>
              <a:gd name="T6" fmla="*/ 0 w 601"/>
              <a:gd name="T7" fmla="*/ 0 h 452"/>
              <a:gd name="T8" fmla="*/ 601 w 601"/>
              <a:gd name="T9" fmla="*/ 452 h 4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1" h="452">
                <a:moveTo>
                  <a:pt x="0" y="0"/>
                </a:moveTo>
                <a:cubicBezTo>
                  <a:pt x="211" y="49"/>
                  <a:pt x="601" y="90"/>
                  <a:pt x="601" y="452"/>
                </a:cubicBezTo>
              </a:path>
            </a:pathLst>
          </a:custGeom>
          <a:noFill/>
          <a:ln w="38100" cap="flat">
            <a:solidFill>
              <a:srgbClr val="00206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48" name="Freeform 36"/>
          <p:cNvSpPr>
            <a:spLocks/>
          </p:cNvSpPr>
          <p:nvPr/>
        </p:nvSpPr>
        <p:spPr bwMode="auto">
          <a:xfrm>
            <a:off x="1684731" y="1248284"/>
            <a:ext cx="5719762" cy="4732337"/>
          </a:xfrm>
          <a:custGeom>
            <a:avLst/>
            <a:gdLst>
              <a:gd name="T0" fmla="*/ 5719762 w 2093"/>
              <a:gd name="T1" fmla="*/ 4732337 h 1518"/>
              <a:gd name="T2" fmla="*/ 0 w 2093"/>
              <a:gd name="T3" fmla="*/ 4732337 h 1518"/>
              <a:gd name="T4" fmla="*/ 0 w 2093"/>
              <a:gd name="T5" fmla="*/ 0 h 1518"/>
              <a:gd name="T6" fmla="*/ 0 60000 65536"/>
              <a:gd name="T7" fmla="*/ 0 60000 65536"/>
              <a:gd name="T8" fmla="*/ 0 60000 65536"/>
              <a:gd name="T9" fmla="*/ 0 w 2093"/>
              <a:gd name="T10" fmla="*/ 0 h 1518"/>
              <a:gd name="T11" fmla="*/ 2093 w 2093"/>
              <a:gd name="T12" fmla="*/ 1518 h 1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" h="1518">
                <a:moveTo>
                  <a:pt x="2093" y="1518"/>
                </a:moveTo>
                <a:lnTo>
                  <a:pt x="0" y="1518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49" name="Oval 37"/>
          <p:cNvSpPr>
            <a:spLocks noChangeArrowheads="1"/>
          </p:cNvSpPr>
          <p:nvPr/>
        </p:nvSpPr>
        <p:spPr bwMode="auto">
          <a:xfrm>
            <a:off x="3556393" y="3140584"/>
            <a:ext cx="131763" cy="1476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0" name="Oval 38"/>
          <p:cNvSpPr>
            <a:spLocks noChangeArrowheads="1"/>
          </p:cNvSpPr>
          <p:nvPr/>
        </p:nvSpPr>
        <p:spPr bwMode="auto">
          <a:xfrm>
            <a:off x="4047323" y="2633092"/>
            <a:ext cx="128588" cy="1460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1" name="Rectangle 39"/>
          <p:cNvSpPr>
            <a:spLocks noChangeArrowheads="1"/>
          </p:cNvSpPr>
          <p:nvPr/>
        </p:nvSpPr>
        <p:spPr bwMode="auto">
          <a:xfrm>
            <a:off x="6636143" y="5320666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New</a:t>
            </a:r>
            <a:endParaRPr lang="en-US" sz="1400" i="1" dirty="0"/>
          </a:p>
        </p:txBody>
      </p:sp>
      <p:sp>
        <p:nvSpPr>
          <p:cNvPr id="704552" name="Rectangle 40"/>
          <p:cNvSpPr>
            <a:spLocks noChangeArrowheads="1"/>
          </p:cNvSpPr>
          <p:nvPr/>
        </p:nvSpPr>
        <p:spPr bwMode="auto">
          <a:xfrm>
            <a:off x="6636143" y="5617084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704553" name="Rectangle 41"/>
          <p:cNvSpPr>
            <a:spLocks noChangeArrowheads="1"/>
          </p:cNvSpPr>
          <p:nvPr/>
        </p:nvSpPr>
        <p:spPr bwMode="auto">
          <a:xfrm>
            <a:off x="5575693" y="5317046"/>
            <a:ext cx="617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Original</a:t>
            </a:r>
            <a:endParaRPr lang="en-US" sz="1400" i="1" dirty="0"/>
          </a:p>
        </p:txBody>
      </p:sp>
      <p:sp>
        <p:nvSpPr>
          <p:cNvPr id="704554" name="Rectangle 42"/>
          <p:cNvSpPr>
            <a:spLocks noChangeArrowheads="1"/>
          </p:cNvSpPr>
          <p:nvPr/>
        </p:nvSpPr>
        <p:spPr bwMode="auto">
          <a:xfrm>
            <a:off x="5661418" y="5631371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704555" name="Line 43"/>
          <p:cNvSpPr>
            <a:spLocks noChangeShapeType="1"/>
          </p:cNvSpPr>
          <p:nvPr/>
        </p:nvSpPr>
        <p:spPr bwMode="auto">
          <a:xfrm>
            <a:off x="5196281" y="4142296"/>
            <a:ext cx="420687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6" name="Freeform 44"/>
          <p:cNvSpPr>
            <a:spLocks/>
          </p:cNvSpPr>
          <p:nvPr/>
        </p:nvSpPr>
        <p:spPr bwMode="auto">
          <a:xfrm>
            <a:off x="5564581" y="4061334"/>
            <a:ext cx="227012" cy="152400"/>
          </a:xfrm>
          <a:custGeom>
            <a:avLst/>
            <a:gdLst>
              <a:gd name="T0" fmla="*/ 38916 w 35"/>
              <a:gd name="T1" fmla="*/ 79829 h 21"/>
              <a:gd name="T2" fmla="*/ 0 w 35"/>
              <a:gd name="T3" fmla="*/ 0 h 21"/>
              <a:gd name="T4" fmla="*/ 0 w 35"/>
              <a:gd name="T5" fmla="*/ 0 h 21"/>
              <a:gd name="T6" fmla="*/ 110263 w 35"/>
              <a:gd name="T7" fmla="*/ 50800 h 21"/>
              <a:gd name="T8" fmla="*/ 227012 w 35"/>
              <a:gd name="T9" fmla="*/ 79829 h 21"/>
              <a:gd name="T10" fmla="*/ 110263 w 35"/>
              <a:gd name="T11" fmla="*/ 108857 h 21"/>
              <a:gd name="T12" fmla="*/ 0 w 35"/>
              <a:gd name="T13" fmla="*/ 152400 h 21"/>
              <a:gd name="T14" fmla="*/ 0 w 35"/>
              <a:gd name="T15" fmla="*/ 152400 h 21"/>
              <a:gd name="T16" fmla="*/ 38916 w 35"/>
              <a:gd name="T17" fmla="*/ 79829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21"/>
              <a:gd name="T29" fmla="*/ 35 w 35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21">
                <a:moveTo>
                  <a:pt x="6" y="1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3" y="8"/>
                  <a:pt x="29" y="9"/>
                  <a:pt x="35" y="11"/>
                </a:cubicBezTo>
                <a:cubicBezTo>
                  <a:pt x="29" y="12"/>
                  <a:pt x="23" y="13"/>
                  <a:pt x="17" y="1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633" name="Rectangle 121"/>
          <p:cNvSpPr>
            <a:spLocks noChangeArrowheads="1"/>
          </p:cNvSpPr>
          <p:nvPr/>
        </p:nvSpPr>
        <p:spPr bwMode="auto">
          <a:xfrm>
            <a:off x="1373581" y="891096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704634" name="Rectangle 122"/>
          <p:cNvSpPr>
            <a:spLocks noChangeArrowheads="1"/>
          </p:cNvSpPr>
          <p:nvPr/>
        </p:nvSpPr>
        <p:spPr bwMode="auto">
          <a:xfrm>
            <a:off x="6918718" y="6220334"/>
            <a:ext cx="1628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X</a:t>
            </a:r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01685" y="3208214"/>
            <a:ext cx="1905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21862" y="3250185"/>
            <a:ext cx="0" cy="2762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6042" y="891096"/>
            <a:ext cx="3685356" cy="20553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CC"/>
                </a:solidFill>
                <a:latin typeface="Tahoma" pitchFamily="34" charset="0"/>
              </a:rPr>
              <a:t>Economic growth results in an </a:t>
            </a:r>
            <a:r>
              <a:rPr lang="en-US" sz="2400" i="1" dirty="0" smtClean="0">
                <a:solidFill>
                  <a:srgbClr val="0033CC"/>
                </a:solidFill>
                <a:latin typeface="Tahoma" pitchFamily="34" charset="0"/>
              </a:rPr>
              <a:t>outward shift </a:t>
            </a:r>
            <a:r>
              <a:rPr lang="en-US" sz="2400" dirty="0" smtClean="0">
                <a:solidFill>
                  <a:srgbClr val="0033CC"/>
                </a:solidFill>
                <a:latin typeface="Tahoma" pitchFamily="34" charset="0"/>
              </a:rPr>
              <a:t>of the PPF because production possibilities are expanded</a:t>
            </a:r>
            <a:r>
              <a:rPr lang="en-US" sz="2800" dirty="0" smtClean="0">
                <a:solidFill>
                  <a:srgbClr val="0033CC"/>
                </a:solidFill>
                <a:latin typeface="Tahoma" pitchFamily="34" charset="0"/>
              </a:rPr>
              <a:t>.</a:t>
            </a:r>
            <a:endParaRPr lang="en-US" sz="2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209916" y="891096"/>
            <a:ext cx="3685356" cy="20553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400" dirty="0" smtClean="0">
                <a:solidFill>
                  <a:srgbClr val="0033CC"/>
                </a:solidFill>
                <a:latin typeface="Tahoma" pitchFamily="34" charset="0"/>
              </a:rPr>
              <a:t>The economy can now produce more of everything.</a:t>
            </a:r>
            <a:endParaRPr lang="en-US" sz="2400" dirty="0">
              <a:solidFill>
                <a:srgbClr val="0033CC"/>
              </a:solidFill>
              <a:latin typeface="Tahoma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701685" y="2691966"/>
            <a:ext cx="240874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110381" y="2707196"/>
            <a:ext cx="0" cy="32510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47" grpId="0" animBg="1"/>
      <p:bldP spid="704518" grpId="0"/>
      <p:bldP spid="704545" grpId="0"/>
      <p:bldP spid="704549" grpId="0" animBg="1"/>
      <p:bldP spid="704550" grpId="0" animBg="1"/>
      <p:bldP spid="704551" grpId="0"/>
      <p:bldP spid="704552" grpId="0"/>
      <p:bldP spid="704555" grpId="0" animBg="1"/>
      <p:bldP spid="704556" grpId="0" animBg="1"/>
      <p:bldP spid="6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Specialization and the 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observe the people tend to specialize, particularly in large industrialized societies</a:t>
            </a:r>
          </a:p>
          <a:p>
            <a:pPr lvl="1"/>
            <a:r>
              <a:rPr lang="en-US" dirty="0" smtClean="0"/>
              <a:t>People tend to focus on a few things, not everything</a:t>
            </a:r>
          </a:p>
          <a:p>
            <a:pPr lvl="1"/>
            <a:r>
              <a:rPr lang="en-US" dirty="0" smtClean="0"/>
              <a:t>Specializing makes us better off</a:t>
            </a:r>
          </a:p>
          <a:p>
            <a:pPr lvl="1"/>
            <a:r>
              <a:rPr lang="en-US" dirty="0" smtClean="0"/>
              <a:t>Mutual Self Interest</a:t>
            </a:r>
          </a:p>
          <a:p>
            <a:r>
              <a:rPr lang="en-US" dirty="0" smtClean="0"/>
              <a:t>Concept of Comparative Advantage</a:t>
            </a:r>
          </a:p>
          <a:p>
            <a:pPr lvl="1"/>
            <a:r>
              <a:rPr lang="en-US" dirty="0" smtClean="0"/>
              <a:t>At the heart of why we choose to specialize and why this makes us better off is the concept of comparative advantage</a:t>
            </a:r>
          </a:p>
          <a:p>
            <a:pPr lvl="2"/>
            <a:r>
              <a:rPr lang="en-US" dirty="0" smtClean="0"/>
              <a:t>Some can produce things at a lower cost than others</a:t>
            </a:r>
          </a:p>
          <a:p>
            <a:pPr lvl="2"/>
            <a:r>
              <a:rPr lang="en-US" dirty="0" smtClean="0"/>
              <a:t>Allows for specialization and gains from trade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Highest valued, alternative use of resources</a:t>
            </a:r>
          </a:p>
          <a:p>
            <a:pPr lvl="1"/>
            <a:r>
              <a:rPr lang="en-US" dirty="0" smtClean="0"/>
              <a:t>What must be given up in order to consume or produce more of a good.</a:t>
            </a:r>
          </a:p>
          <a:p>
            <a:r>
              <a:rPr lang="en-US" dirty="0" smtClean="0"/>
              <a:t>Marginal Cost (MC)</a:t>
            </a:r>
          </a:p>
          <a:p>
            <a:pPr lvl="1"/>
            <a:r>
              <a:rPr lang="en-US" dirty="0" smtClean="0"/>
              <a:t>The (opportunity) cost of producing an additional (incremental) unit of a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Absolute Advantage</a:t>
            </a:r>
          </a:p>
          <a:p>
            <a:pPr lvl="1"/>
            <a:r>
              <a:rPr lang="en-US" dirty="0" smtClean="0"/>
              <a:t>When one producer can produce more of a good than another producer in a certain period of time</a:t>
            </a:r>
          </a:p>
          <a:p>
            <a:r>
              <a:rPr lang="en-US" dirty="0" smtClean="0"/>
              <a:t>Comparative Advantage</a:t>
            </a:r>
          </a:p>
          <a:p>
            <a:pPr lvl="1"/>
            <a:r>
              <a:rPr lang="en-US" dirty="0" smtClean="0"/>
              <a:t>When one producer can produce a good at a lower opportunity cost than another producer </a:t>
            </a:r>
          </a:p>
          <a:p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Concentrating one’s efforts in a specific activity or field</a:t>
            </a:r>
          </a:p>
          <a:p>
            <a:r>
              <a:rPr lang="en-US" dirty="0" smtClean="0"/>
              <a:t>Production Possibility Frontier (PPF)</a:t>
            </a:r>
          </a:p>
          <a:p>
            <a:pPr lvl="1"/>
            <a:r>
              <a:rPr lang="en-US" dirty="0" smtClean="0"/>
              <a:t>Represents the possible combinations of goods that an economy or individual can produce in a certain period of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person, Two good economy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specializing and engaging in trade can combine for more goods than was possible when acting alone</a:t>
            </a:r>
          </a:p>
          <a:p>
            <a:pPr lvl="1"/>
            <a:r>
              <a:rPr lang="en-US" dirty="0" smtClean="0"/>
              <a:t>Occurs even if one side </a:t>
            </a:r>
            <a:r>
              <a:rPr lang="en-US" dirty="0" smtClean="0"/>
              <a:t>has </a:t>
            </a:r>
            <a:r>
              <a:rPr lang="en-US" dirty="0" smtClean="0"/>
              <a:t>an absolute advantage in everything</a:t>
            </a:r>
          </a:p>
          <a:p>
            <a:pPr lvl="1"/>
            <a:r>
              <a:rPr lang="en-US" dirty="0" smtClean="0"/>
              <a:t>Key to specialization is each side producing according to their comparative advantage</a:t>
            </a:r>
          </a:p>
          <a:p>
            <a:pPr lvl="1"/>
            <a:r>
              <a:rPr lang="en-US" dirty="0" smtClean="0"/>
              <a:t>Not how much can produce that is important (absolute advantage), but opportunity cost of production (comparative advantage) that matters for benefits from exchange to exist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on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Requires sufficient ability to produce enough to meet demand</a:t>
            </a:r>
          </a:p>
          <a:p>
            <a:pPr lvl="1"/>
            <a:r>
              <a:rPr lang="en-US" dirty="0" smtClean="0"/>
              <a:t>Absolute production levels</a:t>
            </a:r>
          </a:p>
          <a:p>
            <a:pPr lvl="1"/>
            <a:r>
              <a:rPr lang="en-US" dirty="0" smtClean="0"/>
              <a:t>Eventually higher cost countries/individuals may have to make up short fall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Transportation costs must be low enough to make specialization worthwhile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Specialization limited by extent of the market</a:t>
            </a:r>
          </a:p>
          <a:p>
            <a:pPr lvl="1"/>
            <a:r>
              <a:rPr lang="en-US" dirty="0" smtClean="0"/>
              <a:t>Must be possible to exchange own production for that of another</a:t>
            </a:r>
          </a:p>
          <a:p>
            <a:pPr lvl="1"/>
            <a:r>
              <a:rPr lang="en-US" dirty="0" smtClean="0"/>
              <a:t>Large enough market to consume goods being produced</a:t>
            </a:r>
          </a:p>
          <a:p>
            <a:pPr lvl="1"/>
            <a:r>
              <a:rPr lang="en-US" dirty="0" smtClean="0"/>
              <a:t>More likely to occur as population grows</a:t>
            </a:r>
          </a:p>
          <a:p>
            <a:pPr lvl="1"/>
            <a:r>
              <a:rPr lang="en-US" dirty="0" smtClean="0"/>
              <a:t>Big Cities vs. Rural Areas</a:t>
            </a:r>
          </a:p>
          <a:p>
            <a:pPr lvl="2"/>
            <a:r>
              <a:rPr lang="en-US" dirty="0" smtClean="0"/>
              <a:t>Larger variety of goods and services become available</a:t>
            </a:r>
          </a:p>
          <a:p>
            <a:pPr lvl="2"/>
            <a:r>
              <a:rPr lang="en-US" dirty="0" smtClean="0"/>
              <a:t>Niche markets can be successful</a:t>
            </a:r>
          </a:p>
          <a:p>
            <a:pPr lvl="3"/>
            <a:r>
              <a:rPr lang="en-US" dirty="0" smtClean="0"/>
              <a:t>New York City – can “find anything”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Production Possibility Frontier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Graphically demonstrates all possible combinations of two goods that can be produced with a given amount of resources and technology</a:t>
            </a:r>
          </a:p>
          <a:p>
            <a:pPr lvl="1"/>
            <a:r>
              <a:rPr lang="en-US" dirty="0" smtClean="0"/>
              <a:t>Shows the maximum quantity of one good that can be produced for any given amount of production of the other good</a:t>
            </a:r>
          </a:p>
          <a:p>
            <a:r>
              <a:rPr lang="en-US" dirty="0" smtClean="0"/>
              <a:t>Movement along the PPF shows the trade-offs that exist in production. </a:t>
            </a:r>
          </a:p>
          <a:p>
            <a:pPr lvl="1"/>
            <a:r>
              <a:rPr lang="en-US" dirty="0" smtClean="0"/>
              <a:t>Diverting resources from production of one good to another.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Three Key Concepts Illustrated by PPF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Opportunity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Economic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4674</TotalTime>
  <Words>863</Words>
  <Application>Microsoft Office PowerPoint</Application>
  <PresentationFormat>On-screen Show (4:3)</PresentationFormat>
  <Paragraphs>142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Comparative Advantage</vt:lpstr>
      <vt:lpstr>Specialization and the Gains from Trade</vt:lpstr>
      <vt:lpstr>Review of Key Concepts</vt:lpstr>
      <vt:lpstr>New Concepts</vt:lpstr>
      <vt:lpstr>Simple Example</vt:lpstr>
      <vt:lpstr>Summary of Simple Model</vt:lpstr>
      <vt:lpstr>Limitations on Specialization</vt:lpstr>
      <vt:lpstr>The Production Possibility Frontier</vt:lpstr>
      <vt:lpstr>Three Key Concepts Illustrated by PPF</vt:lpstr>
      <vt:lpstr>Efficiency</vt:lpstr>
      <vt:lpstr>The Production Possibility Frontier: Efficient in Production</vt:lpstr>
      <vt:lpstr>Opportunity Cost</vt:lpstr>
      <vt:lpstr>Production Possibility Frontier: Constant Opportunity Cost</vt:lpstr>
      <vt:lpstr>Increasing Opportunity Cost</vt:lpstr>
      <vt:lpstr>Economic  Growth</vt:lpstr>
      <vt:lpstr>Economic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Caldwell, Ronald</cp:lastModifiedBy>
  <cp:revision>400</cp:revision>
  <cp:lastPrinted>2013-10-09T17:02:57Z</cp:lastPrinted>
  <dcterms:created xsi:type="dcterms:W3CDTF">2013-09-01T18:05:22Z</dcterms:created>
  <dcterms:modified xsi:type="dcterms:W3CDTF">2019-02-19T23:03:45Z</dcterms:modified>
</cp:coreProperties>
</file>