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85" r:id="rId4"/>
    <p:sldId id="281" r:id="rId5"/>
    <p:sldId id="283" r:id="rId6"/>
    <p:sldId id="266" r:id="rId7"/>
    <p:sldId id="257" r:id="rId8"/>
    <p:sldId id="259" r:id="rId9"/>
    <p:sldId id="261" r:id="rId10"/>
    <p:sldId id="264" r:id="rId11"/>
    <p:sldId id="267" r:id="rId12"/>
    <p:sldId id="286" r:id="rId13"/>
    <p:sldId id="269" r:id="rId14"/>
    <p:sldId id="270" r:id="rId15"/>
    <p:sldId id="271" r:id="rId16"/>
    <p:sldId id="272" r:id="rId17"/>
    <p:sldId id="273" r:id="rId18"/>
    <p:sldId id="274" r:id="rId19"/>
    <p:sldId id="287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3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2ADEA-F3F9-DF4E-A040-6AD57C5573A7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3AA33-5A96-E248-A9FF-C06C09CD04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7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E3EF5-0B50-4437-8EE4-555966468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7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4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0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61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37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87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D96C-11D0-A846-9336-90EFF628895E}" type="datetimeFigureOut">
              <a:rPr kumimoji="1" lang="zh-CN" altLang="en-US" smtClean="0"/>
              <a:t>2017/1/21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6338-F649-C94E-BAD8-8FEB84573F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wangyi.github.io/SWEN772/Schedu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wangyi.github.io/SWEN772/Syllabu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8400" y="1122363"/>
            <a:ext cx="9994900" cy="2387600"/>
          </a:xfrm>
        </p:spPr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SWEN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772-Software Quality Engineering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97214"/>
            <a:ext cx="9144000" cy="1160585"/>
          </a:xfrm>
        </p:spPr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Week 1-1: Course Overview 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Research Project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200" cy="4351338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 course will have a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final research project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 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 research project can be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anything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 related to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software quality engineering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,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for example: design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a novel tool,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developing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a new metric model, etc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r>
              <a:rPr lang="zh-CN" altLang="zh-CN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dirty="0" smtClean="0">
              <a:effectLst/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The project will allow group work, but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working in a group is optional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(i.e., you may choose to work alone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).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 </a:t>
            </a:r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1-page project proposal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should be submitted and presented.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n-US" altLang="zh-CN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You should also schedule a meeting with the instructor in </a:t>
            </a:r>
            <a:r>
              <a:rPr lang="en-US" altLang="zh-CN" b="1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Week 9</a:t>
            </a:r>
            <a:r>
              <a:rPr lang="zh-CN" altLang="en-US" b="1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or</a:t>
            </a:r>
            <a:r>
              <a:rPr lang="zh-CN" altLang="en-US" b="1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b="1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10 </a:t>
            </a:r>
            <a:r>
              <a:rPr lang="en-US" altLang="zh-CN" dirty="0" smtClean="0">
                <a:effectLst/>
                <a:latin typeface="Helvetica Light" charset="0"/>
                <a:ea typeface="Helvetica Light" charset="0"/>
                <a:cs typeface="Helvetica Light" charset="0"/>
              </a:rPr>
              <a:t>to discuss the progress.</a:t>
            </a:r>
          </a:p>
          <a:p>
            <a:pPr>
              <a:lnSpc>
                <a:spcPct val="110000"/>
              </a:lnSpc>
              <a:spcBef>
                <a:spcPts val="1600"/>
              </a:spcBef>
            </a:pP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Final Deliverables: </a:t>
            </a:r>
            <a:r>
              <a:rPr lang="en-US" altLang="zh-CN" b="1" dirty="0" err="1" smtClean="0">
                <a:latin typeface="Helvetica Light" charset="0"/>
                <a:ea typeface="Helvetica Light" charset="0"/>
                <a:cs typeface="Helvetica Light" charset="0"/>
              </a:rPr>
              <a:t>Presentation+Paper+Code</a:t>
            </a:r>
            <a:r>
              <a:rPr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 (If any)+Data (If any)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endParaRPr lang="en-US" altLang="zh-CN" dirty="0" smtClean="0">
              <a:effectLst/>
              <a:latin typeface="Helvetica Light" charset="0"/>
              <a:ea typeface="Helvetica Light" charset="0"/>
              <a:cs typeface="Helvetica Light" charset="0"/>
            </a:endParaRPr>
          </a:p>
          <a:p>
            <a:endParaRPr kumimoji="1"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kumimoji="1"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Paper Presentation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7590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 instructor will pick a set of recent published research papers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from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leading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conferences,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for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example: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ICSE, FSE, OOPSLA, ASE, ESEM,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ISSTA,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ISSRE, etc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kumimoji="1"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spcBef>
                <a:spcPts val="1600"/>
              </a:spcBef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Each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students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will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present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one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two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papers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during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class.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The presentation must contain a few slides (~2) show your 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(constructive) critics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towards the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paper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endParaRPr kumimoji="1"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5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0725"/>
            <a:ext cx="10515600" cy="1325563"/>
          </a:xfrm>
        </p:spPr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Attendance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kumimoji="1"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Come</a:t>
            </a:r>
            <a:r>
              <a:rPr kumimoji="1" lang="zh-CN" altLang="en-US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kumimoji="1" lang="zh-CN" altLang="en-US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class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!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You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are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allowed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skip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one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class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without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excuse,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but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will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be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penalized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for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&gt;=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2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unexcused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absences.</a:t>
            </a:r>
          </a:p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If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you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have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reasons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(e.g.,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intern/job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interview,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sick,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etc.)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for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not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attending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class,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check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with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instructor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before</a:t>
            </a:r>
            <a:r>
              <a:rPr kumimoji="1" lang="zh-CN" altLang="en-US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the</a:t>
            </a:r>
            <a:r>
              <a:rPr kumimoji="1" lang="zh-CN" altLang="en-US" b="1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b="1" dirty="0" smtClean="0">
                <a:latin typeface="Helvetica Light" charset="0"/>
                <a:ea typeface="Helvetica Light" charset="0"/>
                <a:cs typeface="Helvetica Light" charset="0"/>
              </a:rPr>
              <a:t>class.</a:t>
            </a:r>
          </a:p>
          <a:p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3300" y="294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80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6700" y="2070099"/>
            <a:ext cx="9144000" cy="1808163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Activities in a Quality Engineering System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6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524" y="386288"/>
            <a:ext cx="10623276" cy="1250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Implementing a Quality Improvement System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0029" y="1923543"/>
            <a:ext cx="18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Quality attribute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5814" y="3244335"/>
            <a:ext cx="232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Operational definition,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6110" y="4463534"/>
            <a:ext cx="17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0239" y="4463534"/>
            <a:ext cx="17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Data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5212" y="3244335"/>
            <a:ext cx="222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Data analysis and interpretation</a:t>
            </a: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 flipH="1">
            <a:off x="4930195" y="2482334"/>
            <a:ext cx="969230" cy="7620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918826" y="3890666"/>
            <a:ext cx="11369" cy="5728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811542" y="4648200"/>
            <a:ext cx="9786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8" idx="2"/>
          </p:cNvCxnSpPr>
          <p:nvPr/>
        </p:nvCxnSpPr>
        <p:spPr>
          <a:xfrm flipV="1">
            <a:off x="7689647" y="3890666"/>
            <a:ext cx="8952" cy="5728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H="1" flipV="1">
            <a:off x="6661413" y="2482335"/>
            <a:ext cx="1037186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61469" y="2644723"/>
            <a:ext cx="1776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Definition: Identify measurements for quality assessment and improvement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6438" y="2783222"/>
            <a:ext cx="1351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Execution: Measure, analyze, and improve quality</a:t>
            </a:r>
          </a:p>
        </p:txBody>
      </p:sp>
      <p:sp>
        <p:nvSpPr>
          <p:cNvPr id="16" name="Arc 15"/>
          <p:cNvSpPr/>
          <p:nvPr/>
        </p:nvSpPr>
        <p:spPr>
          <a:xfrm>
            <a:off x="5235134" y="2209800"/>
            <a:ext cx="3886200" cy="4648200"/>
          </a:xfrm>
          <a:prstGeom prst="arc">
            <a:avLst/>
          </a:prstGeom>
          <a:ln w="76200"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H="1">
            <a:off x="3450454" y="2209800"/>
            <a:ext cx="3886200" cy="4648200"/>
          </a:xfrm>
          <a:prstGeom prst="arc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7904163" y="3257083"/>
            <a:ext cx="666750" cy="25500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>
                <a:latin typeface="Helvetica Light" charset="0"/>
                <a:ea typeface="Helvetica Light" charset="0"/>
                <a:cs typeface="Helvetica Light" charset="0"/>
              </a:rPr>
              <a:t>No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51961"/>
            <a:ext cx="8728669" cy="1069706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Quality Engineering Process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800600" y="4876480"/>
            <a:ext cx="1524000" cy="8636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Quality Assessment &amp; Improvement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800600" y="3092719"/>
            <a:ext cx="1524000" cy="838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82296" rIns="82296" anchor="ctr"/>
          <a:lstStyle/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Quality</a:t>
            </a:r>
          </a:p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Assurance</a:t>
            </a:r>
          </a:p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Activities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438400" y="3092719"/>
            <a:ext cx="1524000" cy="838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82296" rIns="82296" anchor="ctr"/>
          <a:lstStyle/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Quality</a:t>
            </a:r>
          </a:p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Planning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 rot="2624180">
            <a:off x="8534400" y="3133725"/>
            <a:ext cx="609600" cy="6096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82296" rIns="82296" anchor="ctr"/>
          <a:lstStyle/>
          <a:p>
            <a:pPr algn="ctr"/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8836026" y="3825409"/>
            <a:ext cx="1425575" cy="581025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/>
            <a:r>
              <a:rPr lang="en-US" sz="1600">
                <a:latin typeface="Helvetica Light" charset="0"/>
                <a:ea typeface="Helvetica Light" charset="0"/>
                <a:cs typeface="Helvetica Light" charset="0"/>
              </a:rPr>
              <a:t>Quality goals satisfied?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5562600" y="385762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6324600" y="34385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3533775" y="2678114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V="1">
            <a:off x="7323139" y="2668589"/>
            <a:ext cx="7937" cy="46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>
            <a:off x="3535364" y="2687638"/>
            <a:ext cx="3813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1962151" y="341947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187701" y="5265738"/>
            <a:ext cx="1609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3170238" y="3930918"/>
            <a:ext cx="14288" cy="1334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H="1">
            <a:off x="7934325" y="34432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6334126" y="5265738"/>
            <a:ext cx="2505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8702737" y="3296771"/>
            <a:ext cx="281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none" lIns="82296" rIns="82296">
            <a:spAutoFit/>
          </a:bodyPr>
          <a:lstStyle/>
          <a:p>
            <a:pPr algn="ctr" defTabSz="841375"/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?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3005139" y="2276475"/>
            <a:ext cx="5824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8829675" y="2276476"/>
            <a:ext cx="0" cy="703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3024188" y="2266951"/>
            <a:ext cx="0" cy="739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3965575" y="3436938"/>
            <a:ext cx="831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865563" y="3528546"/>
            <a:ext cx="1033462" cy="55662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>
                <a:latin typeface="Helvetica Light" charset="0"/>
                <a:ea typeface="Helvetica Light" charset="0"/>
                <a:cs typeface="Helvetica Light" charset="0"/>
              </a:rPr>
              <a:t>Selected QA activities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2332022" y="5301169"/>
            <a:ext cx="1381125" cy="55662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 dirty="0">
                <a:latin typeface="Helvetica Light" charset="0"/>
                <a:ea typeface="Helvetica Light" charset="0"/>
                <a:cs typeface="Helvetica Light" charset="0"/>
              </a:rPr>
              <a:t>Selected measurements &amp; models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1735138" y="3221307"/>
            <a:ext cx="666750" cy="25500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>
                <a:latin typeface="Helvetica Light" charset="0"/>
                <a:ea typeface="Helvetica Light" charset="0"/>
                <a:cs typeface="Helvetica Light" charset="0"/>
              </a:rPr>
              <a:t>Entry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9277350" y="3427413"/>
            <a:ext cx="833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9867289" y="3535401"/>
            <a:ext cx="666750" cy="25500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 dirty="0">
                <a:latin typeface="Helvetica Light" charset="0"/>
                <a:ea typeface="Helvetica Light" charset="0"/>
                <a:cs typeface="Helvetica Light" charset="0"/>
              </a:rPr>
              <a:t>Exit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9240838" y="3201521"/>
            <a:ext cx="666750" cy="255006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>
                <a:latin typeface="Helvetica Light" charset="0"/>
                <a:ea typeface="Helvetica Light" charset="0"/>
                <a:cs typeface="Helvetica Light" charset="0"/>
              </a:rPr>
              <a:t>Yes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7092951" y="5325743"/>
            <a:ext cx="1381125" cy="55662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>
                <a:latin typeface="Helvetica Light" charset="0"/>
                <a:ea typeface="Helvetica Light" charset="0"/>
                <a:cs typeface="Helvetica Light" charset="0"/>
              </a:rPr>
              <a:t>Analysis &amp; modeling results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2265887" y="1886779"/>
            <a:ext cx="1033462" cy="55662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82296" rIns="82296">
            <a:spAutoFit/>
          </a:bodyPr>
          <a:lstStyle/>
          <a:p>
            <a:pPr algn="ctr" defTabSz="841375">
              <a:lnSpc>
                <a:spcPct val="70000"/>
              </a:lnSpc>
            </a:pPr>
            <a:r>
              <a:rPr lang="en-US" sz="1400" dirty="0">
                <a:latin typeface="Helvetica Light" charset="0"/>
                <a:ea typeface="Helvetica Light" charset="0"/>
                <a:cs typeface="Helvetica Light" charset="0"/>
              </a:rPr>
              <a:t>Defined quality goals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643689" y="3225333"/>
            <a:ext cx="1381125" cy="503238"/>
            <a:chOff x="3363" y="1572"/>
            <a:chExt cx="870" cy="317"/>
          </a:xfrm>
        </p:grpSpPr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3363" y="1616"/>
              <a:ext cx="870" cy="25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82296" rIns="82296">
              <a:spAutoFit/>
            </a:bodyPr>
            <a:lstStyle/>
            <a:p>
              <a:pPr algn="ctr" defTabSz="841375">
                <a:lnSpc>
                  <a:spcPct val="70000"/>
                </a:lnSpc>
              </a:pPr>
              <a:r>
                <a:rPr lang="en-US" sz="1400">
                  <a:latin typeface="Helvetica Light" charset="0"/>
                  <a:ea typeface="Helvetica Light" charset="0"/>
                  <a:cs typeface="Helvetica Light" charset="0"/>
                </a:rPr>
                <a:t>Feedback &amp; adjustments</a:t>
              </a:r>
            </a:p>
          </p:txBody>
        </p:sp>
        <p:sp>
          <p:nvSpPr>
            <p:cNvPr id="46122" name="Oval 42"/>
            <p:cNvSpPr>
              <a:spLocks noChangeArrowheads="1"/>
            </p:cNvSpPr>
            <p:nvPr/>
          </p:nvSpPr>
          <p:spPr bwMode="auto">
            <a:xfrm>
              <a:off x="3410" y="1572"/>
              <a:ext cx="760" cy="317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lIns="82296" rIns="82296" anchor="ctr"/>
            <a:lstStyle/>
            <a:p>
              <a:pPr algn="ctr"/>
              <a:endParaRPr lang="en-US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46124" name="Line 44"/>
          <p:cNvSpPr>
            <a:spLocks noChangeShapeType="1"/>
          </p:cNvSpPr>
          <p:nvPr/>
        </p:nvSpPr>
        <p:spPr bwMode="auto">
          <a:xfrm flipV="1">
            <a:off x="8840788" y="3903663"/>
            <a:ext cx="0" cy="135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7339013" y="3684588"/>
            <a:ext cx="0" cy="1306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 flipH="1">
            <a:off x="6324601" y="5000625"/>
            <a:ext cx="10064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82296" rIns="82296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Quality Planning Activities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Set quality goals by </a:t>
            </a:r>
            <a:r>
              <a:rPr lang="en-US" sz="2400" b="1" dirty="0">
                <a:latin typeface="Helvetica Light" charset="0"/>
                <a:ea typeface="Helvetica Light" charset="0"/>
                <a:cs typeface="Helvetica Light" charset="0"/>
              </a:rPr>
              <a:t>balancing customer expectations 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with </a:t>
            </a:r>
            <a:r>
              <a:rPr lang="en-US" sz="2400" b="1" dirty="0">
                <a:latin typeface="Helvetica Light" charset="0"/>
                <a:ea typeface="Helvetica Light" charset="0"/>
                <a:cs typeface="Helvetica Light" charset="0"/>
              </a:rPr>
              <a:t>project economics (cost, schedule, scope, risk)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Identify customer quality views and attributes</a:t>
            </a: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Including customer balance of their cost of quality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Select direct measures of the quality attributes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Set achievable and acceptable goal values of the quality measures</a:t>
            </a:r>
          </a:p>
          <a:p>
            <a:pPr>
              <a:spcBef>
                <a:spcPts val="1600"/>
              </a:spcBef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For the stated quality goals ...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Select specific QA activities to achieve quality goals</a:t>
            </a: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Balance the cost and benefit of the QA activities against the quality goals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Select direct and indirect product and process quality measurements and quality models for quality assessment and analysis</a:t>
            </a:r>
          </a:p>
        </p:txBody>
      </p:sp>
    </p:spTree>
    <p:extLst>
      <p:ext uri="{BB962C8B-B14F-4D97-AF65-F5344CB8AC3E}">
        <p14:creationId xmlns:p14="http://schemas.microsoft.com/office/powerpoint/2010/main" val="17124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85810" cy="1383036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Quality Assurance Activities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48161"/>
            <a:ext cx="11264900" cy="42970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Defect </a:t>
            </a:r>
            <a:r>
              <a:rPr lang="en-US" sz="2400" b="1" dirty="0">
                <a:latin typeface="Helvetica Light" charset="0"/>
                <a:ea typeface="Helvetica Light" charset="0"/>
                <a:cs typeface="Helvetica Light" charset="0"/>
              </a:rPr>
              <a:t>prevention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Remove (human) error sources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Block defects from being injected into software artifacts</a:t>
            </a:r>
          </a:p>
          <a:p>
            <a:pPr>
              <a:spcBef>
                <a:spcPts val="1600"/>
              </a:spcBef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Defect </a:t>
            </a:r>
            <a:r>
              <a:rPr lang="en-US" sz="2400" b="1" dirty="0">
                <a:latin typeface="Helvetica Light" charset="0"/>
                <a:ea typeface="Helvetica Light" charset="0"/>
                <a:cs typeface="Helvetica Light" charset="0"/>
              </a:rPr>
              <a:t>reduction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Detect </a:t>
            </a:r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defects</a:t>
            </a:r>
            <a:r>
              <a:rPr lang="en-US" altLang="zh-CN" sz="2000" dirty="0" smtClean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zh-CN" alt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1800" dirty="0" smtClean="0">
                <a:latin typeface="Helvetica Light" charset="0"/>
                <a:ea typeface="Helvetica Light" charset="0"/>
                <a:cs typeface="Helvetica Light" charset="0"/>
              </a:rPr>
              <a:t>Inspection</a:t>
            </a:r>
            <a:r>
              <a:rPr lang="zh-CN" altLang="en-US" sz="18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sz="1800" dirty="0" smtClean="0">
                <a:latin typeface="Helvetica Light" charset="0"/>
                <a:ea typeface="Helvetica Light" charset="0"/>
                <a:cs typeface="Helvetica Light" charset="0"/>
              </a:rPr>
              <a:t>&amp;</a:t>
            </a:r>
            <a:r>
              <a:rPr lang="zh-CN" altLang="en-US" sz="180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1800" dirty="0" smtClean="0">
                <a:latin typeface="Helvetica Light" charset="0"/>
                <a:ea typeface="Helvetica Light" charset="0"/>
                <a:cs typeface="Helvetica Light" charset="0"/>
              </a:rPr>
              <a:t>Testing</a:t>
            </a:r>
            <a:endParaRPr lang="en-US" sz="18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Remove defects</a:t>
            </a:r>
          </a:p>
          <a:p>
            <a:pPr lvl="2"/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“Debugging”—iterate on the software engineering activity</a:t>
            </a:r>
          </a:p>
          <a:p>
            <a:pPr lvl="3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Rework requirements, design, code, etc.</a:t>
            </a:r>
          </a:p>
          <a:p>
            <a:pPr>
              <a:spcBef>
                <a:spcPts val="1600"/>
              </a:spcBef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Defect </a:t>
            </a:r>
            <a:r>
              <a:rPr lang="en-US" sz="2400" b="1" dirty="0">
                <a:latin typeface="Helvetica Light" charset="0"/>
                <a:ea typeface="Helvetica Light" charset="0"/>
                <a:cs typeface="Helvetica Light" charset="0"/>
              </a:rPr>
              <a:t>containment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Fault tolerance</a:t>
            </a:r>
          </a:p>
          <a:p>
            <a:pPr lvl="1"/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Fault containment</a:t>
            </a:r>
          </a:p>
        </p:txBody>
      </p:sp>
    </p:spTree>
    <p:extLst>
      <p:ext uri="{BB962C8B-B14F-4D97-AF65-F5344CB8AC3E}">
        <p14:creationId xmlns:p14="http://schemas.microsoft.com/office/powerpoint/2010/main" val="49236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1" y="444485"/>
            <a:ext cx="11239500" cy="104141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Quality Assessment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&amp;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Improvement Activities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1" y="1485900"/>
            <a:ext cx="10811887" cy="4640264"/>
          </a:xfrm>
        </p:spPr>
        <p:txBody>
          <a:bodyPr/>
          <a:lstStyle/>
          <a:p>
            <a:pPr>
              <a:spcBef>
                <a:spcPts val="350"/>
              </a:spcBef>
            </a:pPr>
            <a:r>
              <a:rPr lang="en-US" sz="2000" b="1" dirty="0">
                <a:latin typeface="Helvetica Light" charset="0"/>
                <a:ea typeface="Helvetica Light" charset="0"/>
                <a:cs typeface="Helvetica Light" charset="0"/>
              </a:rPr>
              <a:t>Measurement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Defect and other product quality measurements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Process quality measurements</a:t>
            </a:r>
          </a:p>
          <a:p>
            <a:pPr>
              <a:spcBef>
                <a:spcPts val="350"/>
              </a:spcBef>
            </a:pP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Quality </a:t>
            </a:r>
            <a:r>
              <a:rPr lang="en-US" sz="2000" b="1" dirty="0">
                <a:latin typeface="Helvetica Light" charset="0"/>
                <a:ea typeface="Helvetica Light" charset="0"/>
                <a:cs typeface="Helvetica Light" charset="0"/>
              </a:rPr>
              <a:t>analysis and modeling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Analyze measurement data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Fit data to analytical models of quality</a:t>
            </a:r>
          </a:p>
          <a:p>
            <a:pPr lvl="2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Estimate current and future quality (quality trends)</a:t>
            </a:r>
          </a:p>
          <a:p>
            <a:pPr lvl="2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Identify problematic software components or process activities</a:t>
            </a:r>
          </a:p>
          <a:p>
            <a:pPr>
              <a:spcBef>
                <a:spcPts val="350"/>
              </a:spcBef>
            </a:pP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Feedback for immediate </a:t>
            </a:r>
            <a:r>
              <a:rPr lang="en-US" sz="2000" b="1" dirty="0">
                <a:latin typeface="Helvetica Light" charset="0"/>
                <a:ea typeface="Helvetica Light" charset="0"/>
                <a:cs typeface="Helvetica Light" charset="0"/>
              </a:rPr>
              <a:t>product and process </a:t>
            </a: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improvement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Identify problematic product components and process activities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Adjust quality goals, project plan, QA plan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Adjust quality models</a:t>
            </a:r>
          </a:p>
          <a:p>
            <a:pPr>
              <a:spcBef>
                <a:spcPts val="350"/>
              </a:spcBef>
            </a:pP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Feedback for </a:t>
            </a:r>
            <a:r>
              <a:rPr lang="en-US" sz="2000" b="1" dirty="0">
                <a:latin typeface="Helvetica Light" charset="0"/>
                <a:ea typeface="Helvetica Light" charset="0"/>
                <a:cs typeface="Helvetica Light" charset="0"/>
              </a:rPr>
              <a:t>organizational process </a:t>
            </a:r>
            <a:r>
              <a:rPr lang="en-US" sz="2000" dirty="0">
                <a:latin typeface="Helvetica Light" charset="0"/>
                <a:ea typeface="Helvetica Light" charset="0"/>
                <a:cs typeface="Helvetica Light" charset="0"/>
              </a:rPr>
              <a:t>improvement</a:t>
            </a:r>
          </a:p>
          <a:p>
            <a:pPr lvl="1">
              <a:spcBef>
                <a:spcPts val="350"/>
              </a:spcBef>
            </a:pP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Improve techniques for quality assurance, quality engineering, and overall software 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8512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Helvetica Light" charset="0"/>
                <a:ea typeface="Helvetica Light" charset="0"/>
                <a:cs typeface="Helvetica Light" charset="0"/>
              </a:rPr>
              <a:t>Disscussions</a:t>
            </a:r>
            <a:endParaRPr kumimoji="1" lang="zh-CN" altLang="en-US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899"/>
            <a:ext cx="10515600" cy="4056063"/>
          </a:xfrm>
        </p:spPr>
        <p:txBody>
          <a:bodyPr/>
          <a:lstStyle/>
          <a:p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“Systems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don’t produce quality, people do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.”</a:t>
            </a:r>
          </a:p>
          <a:p>
            <a:pPr lvl="1"/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Do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you agree?</a:t>
            </a:r>
          </a:p>
          <a:p>
            <a:pPr lvl="1"/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What </a:t>
            </a:r>
            <a:r>
              <a:rPr lang="en-US" altLang="zh-CN" dirty="0">
                <a:latin typeface="Helvetica Light" charset="0"/>
                <a:ea typeface="Helvetica Light" charset="0"/>
                <a:cs typeface="Helvetica Light" charset="0"/>
              </a:rPr>
              <a:t>does this say about the need for quality systems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?</a:t>
            </a:r>
          </a:p>
          <a:p>
            <a:pPr lvl="1"/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People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have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different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preferences,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do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you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think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it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is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necessary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balance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their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different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preferences?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endParaRPr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spcBef>
                <a:spcPts val="2200"/>
              </a:spcBef>
            </a:pP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Cost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of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Quality</a:t>
            </a:r>
          </a:p>
          <a:p>
            <a:pPr lvl="1"/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Give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few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examples</a:t>
            </a:r>
            <a:endParaRPr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endParaRPr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6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86" y="792408"/>
            <a:ext cx="9172414" cy="945446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Premise of a Quality Focus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2562" y="2768904"/>
            <a:ext cx="2504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Process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8976" y="2768904"/>
            <a:ext cx="2417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Product Quality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7838" y="2522683"/>
            <a:ext cx="33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Customer and Organization</a:t>
            </a:r>
          </a:p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Success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767411" y="3307513"/>
            <a:ext cx="55156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6736273" y="3307513"/>
            <a:ext cx="55156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3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Right-Size Your Process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A Quick Review from SE Process and Project Management </a:t>
            </a:r>
            <a:endParaRPr lang="en-US" dirty="0">
              <a:solidFill>
                <a:schemeClr val="tx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2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Processes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(Systematic) steps for accomplishing a task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“Structured” approach to getting things done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best process for a task is that which accomplishes the task most effectively, that is, optimizes across task objectives</a:t>
            </a:r>
          </a:p>
        </p:txBody>
      </p:sp>
    </p:spTree>
    <p:extLst>
      <p:ext uri="{BB962C8B-B14F-4D97-AF65-F5344CB8AC3E}">
        <p14:creationId xmlns:p14="http://schemas.microsoft.com/office/powerpoint/2010/main" val="103022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More Process vs. Best Process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Processes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maximize probability of successful task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accomplishment, that is,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prevent problems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“More process” (more formality and ceremony) improves probability of success, but often runs counter to other objectives (such as cost, flexibility)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“Best” process optimizes across task objectives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More process is not always good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Less process is not always good, either</a:t>
            </a:r>
          </a:p>
        </p:txBody>
      </p:sp>
    </p:spTree>
    <p:extLst>
      <p:ext uri="{BB962C8B-B14F-4D97-AF65-F5344CB8AC3E}">
        <p14:creationId xmlns:p14="http://schemas.microsoft.com/office/powerpoint/2010/main" val="204759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Process Design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Designing good processes requires: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Understanding the various task 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Understanding the impact of the steps involved (process design decisions) on all the different objectives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Creatively identifying different possible approaches (process designs) and picking the best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 typical engineering design problem!</a:t>
            </a:r>
          </a:p>
        </p:txBody>
      </p:sp>
    </p:spTree>
    <p:extLst>
      <p:ext uri="{BB962C8B-B14F-4D97-AF65-F5344CB8AC3E}">
        <p14:creationId xmlns:p14="http://schemas.microsoft.com/office/powerpoint/2010/main" val="171844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Limitations of Process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Processes are designed to 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prevent problems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Reduce product defects, reduce process variance, etc.</a:t>
            </a:r>
          </a:p>
          <a:p>
            <a:pPr>
              <a:spcBef>
                <a:spcPts val="1600"/>
              </a:spcBef>
            </a:pP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Process is not free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– there is a cost in time and effort, as well as in flexibility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Processes incorporate 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assumptions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about the nature of the task and about the objectives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But every situation is a little different</a:t>
            </a: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The more the difference, the less effective the process</a:t>
            </a:r>
          </a:p>
          <a:p>
            <a:pPr>
              <a:spcBef>
                <a:spcPts val="1600"/>
              </a:spcBef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Process </a:t>
            </a:r>
            <a:r>
              <a:rPr lang="en-US" b="1" dirty="0">
                <a:latin typeface="Helvetica Light" charset="0"/>
                <a:ea typeface="Helvetica Light" charset="0"/>
                <a:cs typeface="Helvetica Light" charset="0"/>
              </a:rPr>
              <a:t>customization (tailoring)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is not free!</a:t>
            </a:r>
          </a:p>
        </p:txBody>
      </p:sp>
    </p:spTree>
    <p:extLst>
      <p:ext uri="{BB962C8B-B14F-4D97-AF65-F5344CB8AC3E}">
        <p14:creationId xmlns:p14="http://schemas.microsoft.com/office/powerpoint/2010/main" val="192820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96" y="709306"/>
            <a:ext cx="8229600" cy="77972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Measure and Improve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7319" y="2520931"/>
            <a:ext cx="191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Process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4407" y="2520931"/>
            <a:ext cx="1844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Product Quality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3301" y="2265506"/>
            <a:ext cx="2797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Customer and Organization</a:t>
            </a:r>
          </a:p>
          <a:p>
            <a:pPr algn="ctr"/>
            <a:r>
              <a:rPr lang="en-US" sz="3200" dirty="0">
                <a:latin typeface="Helvetica Light" charset="0"/>
                <a:ea typeface="Helvetica Light" charset="0"/>
                <a:cs typeface="Helvetica Light" charset="0"/>
              </a:rPr>
              <a:t>Success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959119" y="3059540"/>
            <a:ext cx="995288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6799385" y="3050336"/>
            <a:ext cx="813916" cy="92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8652713" y="4180972"/>
            <a:ext cx="433137" cy="1203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011156" y="4421275"/>
            <a:ext cx="5888334" cy="15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 rot="5400000">
            <a:off x="5459329" y="4013756"/>
            <a:ext cx="833174" cy="1960"/>
          </a:xfrm>
          <a:prstGeom prst="straightConnector1">
            <a:avLst/>
          </a:prstGeom>
          <a:ln w="762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595549" y="4013756"/>
            <a:ext cx="833174" cy="1960"/>
          </a:xfrm>
          <a:prstGeom prst="straightConnector1">
            <a:avLst/>
          </a:prstGeom>
          <a:ln w="762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83661" y="4693372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Measure quality, analyze results, and identify improvements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127458" y="4000500"/>
            <a:ext cx="806116" cy="1588"/>
          </a:xfrm>
          <a:prstGeom prst="straightConnector1">
            <a:avLst/>
          </a:prstGeom>
          <a:ln w="762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7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Quality Engineering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Balance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cost of quality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with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cost of poor quality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in the context of business objectives</a:t>
            </a:r>
          </a:p>
          <a:p>
            <a:pPr>
              <a:spcBef>
                <a:spcPts val="1600"/>
              </a:spcBef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ultimate measure of quality is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customer satisfaction</a:t>
            </a:r>
          </a:p>
          <a:p>
            <a:pPr>
              <a:spcBef>
                <a:spcPts val="1600"/>
              </a:spcBef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Quality systems and frameworks (quality principles and practices)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guide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quality activities, but they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cannot guarantee quality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Only people can deliver excellence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1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6331"/>
            <a:ext cx="9992114" cy="104628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Scope of Software Quality Engineering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83348" y="4271741"/>
            <a:ext cx="1089627" cy="94817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82296" rIns="82296" anchor="ctr"/>
          <a:lstStyle/>
          <a:p>
            <a:pPr defTabSz="841375"/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Testing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42268" y="3538693"/>
            <a:ext cx="2430707" cy="168564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82296" rIns="82296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8861" y="2719993"/>
            <a:ext cx="3771786" cy="2528464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82296" rIns="82296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42270" y="3614893"/>
            <a:ext cx="212944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82296" rIns="82296">
            <a:spAutoFit/>
          </a:bodyPr>
          <a:lstStyle/>
          <a:p>
            <a:pPr defTabSz="841375"/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Quality Assurance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38945" y="3081493"/>
            <a:ext cx="334255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82296" rIns="82296">
            <a:spAutoFit/>
          </a:bodyPr>
          <a:lstStyle/>
          <a:p>
            <a:pPr defTabSz="841375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Software Quality Engineering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20407" y="4359585"/>
            <a:ext cx="395863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82296" rIns="82296">
            <a:spAutoFit/>
          </a:bodyPr>
          <a:lstStyle/>
          <a:p>
            <a:pPr defTabSz="841375"/>
            <a:r>
              <a:rPr lang="en-US" dirty="0">
                <a:solidFill>
                  <a:schemeClr val="tx2"/>
                </a:solidFill>
                <a:latin typeface="Helvetica Light" charset="0"/>
                <a:ea typeface="Helvetica Light" charset="0"/>
                <a:cs typeface="Helvetica Light" charset="0"/>
              </a:rPr>
              <a:t>Execute software, compare observed behavior to specs.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212735" y="3538693"/>
            <a:ext cx="4693779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82296" rIns="82296">
            <a:spAutoFit/>
          </a:bodyPr>
          <a:lstStyle/>
          <a:p>
            <a:pPr defTabSz="841375"/>
            <a:r>
              <a:rPr lang="en-US" dirty="0">
                <a:solidFill>
                  <a:schemeClr val="tx2"/>
                </a:solidFill>
                <a:latin typeface="Helvetica Light" charset="0"/>
                <a:ea typeface="Helvetica Light" charset="0"/>
                <a:cs typeface="Helvetica Light" charset="0"/>
              </a:rPr>
              <a:t>Inspection, formal methods, defect prevention, fault tolerance, etc.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50568" y="2712161"/>
            <a:ext cx="4693779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82296" rIns="82296">
            <a:spAutoFit/>
          </a:bodyPr>
          <a:lstStyle/>
          <a:p>
            <a:pPr defTabSz="841375"/>
            <a:r>
              <a:rPr lang="en-US" dirty="0">
                <a:solidFill>
                  <a:schemeClr val="tx2"/>
                </a:solidFill>
                <a:latin typeface="Helvetica Light" charset="0"/>
                <a:ea typeface="Helvetica Light" charset="0"/>
                <a:cs typeface="Helvetica Light" charset="0"/>
              </a:rPr>
              <a:t>Quality planning, process improvement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672974" y="2912731"/>
            <a:ext cx="547433" cy="16876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5680646" y="3919692"/>
            <a:ext cx="532089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672973" y="4472540"/>
            <a:ext cx="539761" cy="16530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lIns="82296" rIns="8229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1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 smtClean="0">
                <a:latin typeface="Helvetica Light" charset="0"/>
                <a:ea typeface="Helvetica Light" charset="0"/>
                <a:cs typeface="Helvetica Light" charset="0"/>
              </a:rPr>
              <a:t>Course Overview</a:t>
            </a:r>
            <a:endParaRPr kumimoji="1" lang="zh-CN" altLang="en-US" sz="48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9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Course Description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As the catalogue says, we will learn various metrics and how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</a:t>
            </a:r>
            <a:r>
              <a:rPr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apply them.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u="sng" dirty="0">
                <a:latin typeface="Helvetica Light" charset="0"/>
                <a:ea typeface="Helvetica Light" charset="0"/>
                <a:cs typeface="Helvetica Light" charset="0"/>
              </a:rPr>
              <a:t>In addition</a:t>
            </a:r>
            <a:r>
              <a:rPr lang="en-US" altLang="zh-CN" b="1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altLang="zh-CN" i="1" dirty="0">
                <a:latin typeface="Helvetica Light" charset="0"/>
                <a:ea typeface="Helvetica Light" charset="0"/>
                <a:cs typeface="Helvetica Light" charset="0"/>
              </a:rPr>
              <a:t>to the content specified in </a:t>
            </a:r>
            <a:r>
              <a:rPr lang="en-US" altLang="zh-CN" i="1" dirty="0" smtClean="0">
                <a:latin typeface="Helvetica Light" charset="0"/>
                <a:ea typeface="Helvetica Light" charset="0"/>
                <a:cs typeface="Helvetica Light" charset="0"/>
              </a:rPr>
              <a:t>the standard course description in the catalogue, </a:t>
            </a:r>
            <a:r>
              <a:rPr lang="en-US" altLang="zh-CN" i="1" dirty="0">
                <a:latin typeface="Helvetica Light" charset="0"/>
                <a:ea typeface="Helvetica Light" charset="0"/>
                <a:cs typeface="Helvetica Light" charset="0"/>
              </a:rPr>
              <a:t>we will also learn some basics related to </a:t>
            </a:r>
            <a:r>
              <a:rPr lang="en-US" altLang="zh-CN" b="1" i="1" dirty="0">
                <a:latin typeface="Helvetica Light" charset="0"/>
                <a:ea typeface="Helvetica Light" charset="0"/>
                <a:cs typeface="Helvetica Light" charset="0"/>
              </a:rPr>
              <a:t>software testing and analysis</a:t>
            </a:r>
            <a:r>
              <a:rPr lang="en-US" altLang="zh-CN" i="1" dirty="0">
                <a:latin typeface="Helvetica Light" charset="0"/>
                <a:ea typeface="Helvetica Light" charset="0"/>
                <a:cs typeface="Helvetica Light" charset="0"/>
              </a:rPr>
              <a:t>, which are important quality assurance techniques. The last part of the course will feature some </a:t>
            </a:r>
            <a:r>
              <a:rPr lang="en-US" altLang="zh-CN" b="1" i="1" dirty="0">
                <a:latin typeface="Helvetica Light" charset="0"/>
                <a:ea typeface="Helvetica Light" charset="0"/>
                <a:cs typeface="Helvetica Light" charset="0"/>
              </a:rPr>
              <a:t>recent trends </a:t>
            </a:r>
            <a:r>
              <a:rPr lang="en-US" altLang="zh-CN" i="1" dirty="0">
                <a:latin typeface="Helvetica Light" charset="0"/>
                <a:ea typeface="Helvetica Light" charset="0"/>
                <a:cs typeface="Helvetica Light" charset="0"/>
              </a:rPr>
              <a:t>in quality engineering, such as crowdsourcing, data science for quality engineering, and quality engineering for (Ultra) large Internet systems (e.g., Facebook).</a:t>
            </a:r>
            <a:endParaRPr lang="zh-CN" altLang="zh-CN" i="1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2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Topics Covered in this Course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So,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</a:rPr>
              <a:t>t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he course will have three components:</a:t>
            </a:r>
          </a:p>
          <a:p>
            <a:pPr marL="0" indent="0">
              <a:buNone/>
            </a:pPr>
            <a:endParaRPr kumimoji="1" lang="en-US" altLang="zh-CN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Metrics and Models</a:t>
            </a:r>
            <a:endParaRPr kumimoji="1"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Testing and Quality Assurance</a:t>
            </a:r>
            <a:endParaRPr kumimoji="1"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Recent Progress </a:t>
            </a:r>
          </a:p>
          <a:p>
            <a:endParaRPr kumimoji="1" lang="en-US" altLang="zh-CN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More detailed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topics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and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schedule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: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http://oliverwangyi.github.io/SWEN772/Schedule.html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Grading Policy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561983"/>
              </p:ext>
            </p:extLst>
          </p:nvPr>
        </p:nvGraphicFramePr>
        <p:xfrm>
          <a:off x="1320800" y="1690688"/>
          <a:ext cx="9207500" cy="3568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9715"/>
                <a:gridCol w="1257587"/>
                <a:gridCol w="4810198"/>
              </a:tblGrid>
              <a:tr h="352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Item</a:t>
                      </a:r>
                      <a:endParaRPr lang="zh-CN" sz="1600" b="1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Percentage</a:t>
                      </a:r>
                      <a:endParaRPr lang="zh-CN" sz="1600" b="1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Notes</a:t>
                      </a:r>
                      <a:endParaRPr lang="zh-CN" sz="1600" b="1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352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Midterm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15%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Open Book, you have a week to finish it.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352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Final Exam</a:t>
                      </a:r>
                      <a:endParaRPr lang="zh-CN" sz="1600" b="0" i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20%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Open Book, you have a week to finish it.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6016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Research Proposal + Presentation</a:t>
                      </a:r>
                      <a:endParaRPr lang="zh-CN" sz="1600" b="0" i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5%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See “Project” part for details.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6016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Research Final Report + Presentation</a:t>
                      </a:r>
                      <a:endParaRPr lang="zh-CN" sz="1600" b="0" i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35%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See “Project” part for details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6016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Paper Presentation</a:t>
                      </a:r>
                      <a:endParaRPr lang="zh-CN" sz="1600" b="0" i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15%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Students are required to present recent research papers appeared in leading conferences.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352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Class Participation</a:t>
                      </a:r>
                      <a:endParaRPr lang="zh-CN" sz="1600" b="0" i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10%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Attendance, Participating class discussion, etc.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  <a:tr h="352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&gt;= 2 Unexcused Absences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-2% per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effectLst/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Check with instructor before the class.</a:t>
                      </a:r>
                      <a:endParaRPr lang="zh-CN" sz="1600" b="0" i="0" dirty="0">
                        <a:solidFill>
                          <a:srgbClr val="000000"/>
                        </a:solidFill>
                        <a:effectLst/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20801" y="5532896"/>
            <a:ext cx="920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You can see what we are going to do in this  course. I will introduce the Research Project and Paper Presentation in next few slides.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Also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see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the</a:t>
            </a:r>
            <a:r>
              <a:rPr kumimoji="1" lang="zh-CN" alt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</a:rPr>
              <a:t>syllabus:</a:t>
            </a:r>
          </a:p>
          <a:p>
            <a:r>
              <a:rPr kumimoji="1" lang="en-US" altLang="zh-CN" dirty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http://</a:t>
            </a:r>
            <a:r>
              <a:rPr kumimoji="1" lang="en-US" altLang="zh-CN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oliverwangyi.github.io/SWEN772/Syllabus.html</a:t>
            </a:r>
            <a:endParaRPr kumimoji="1" lang="zh-CN" alt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1254</Words>
  <Application>Microsoft Macintosh PowerPoint</Application>
  <PresentationFormat>宽屏</PresentationFormat>
  <Paragraphs>195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DengXian</vt:lpstr>
      <vt:lpstr>DengXian Light</vt:lpstr>
      <vt:lpstr>Helvetica Light</vt:lpstr>
      <vt:lpstr>Wingdings</vt:lpstr>
      <vt:lpstr>Arial</vt:lpstr>
      <vt:lpstr>Office 主题</vt:lpstr>
      <vt:lpstr>SWEN 772-Software Quality Engineering</vt:lpstr>
      <vt:lpstr>Premise of a Quality Focus</vt:lpstr>
      <vt:lpstr>Measure and Improve</vt:lpstr>
      <vt:lpstr>Quality Engineering</vt:lpstr>
      <vt:lpstr>Scope of Software Quality Engineering</vt:lpstr>
      <vt:lpstr>Course Overview</vt:lpstr>
      <vt:lpstr>Course Description</vt:lpstr>
      <vt:lpstr>Topics Covered in this Course</vt:lpstr>
      <vt:lpstr>Grading Policy</vt:lpstr>
      <vt:lpstr>Research Project</vt:lpstr>
      <vt:lpstr>Paper Presentation</vt:lpstr>
      <vt:lpstr>Attendance</vt:lpstr>
      <vt:lpstr>Activities in a Quality Engineering System</vt:lpstr>
      <vt:lpstr>Implementing a Quality Improvement System</vt:lpstr>
      <vt:lpstr>Quality Engineering Process</vt:lpstr>
      <vt:lpstr>Quality Planning Activities</vt:lpstr>
      <vt:lpstr>Quality Assurance Activities</vt:lpstr>
      <vt:lpstr>Quality Assessment &amp; Improvement Activities</vt:lpstr>
      <vt:lpstr>Disscussions</vt:lpstr>
      <vt:lpstr>Right-Size Your Process</vt:lpstr>
      <vt:lpstr>Processes</vt:lpstr>
      <vt:lpstr>More Process vs. Best Process</vt:lpstr>
      <vt:lpstr>Process Design</vt:lpstr>
      <vt:lpstr>Limitations of Process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SWEN772-Software Quality Engineering</dc:title>
  <dc:creator>Wang, Yi</dc:creator>
  <cp:lastModifiedBy>Wang, Yi</cp:lastModifiedBy>
  <cp:revision>22</cp:revision>
  <dcterms:created xsi:type="dcterms:W3CDTF">2017-01-20T19:12:29Z</dcterms:created>
  <dcterms:modified xsi:type="dcterms:W3CDTF">2017-01-21T23:24:09Z</dcterms:modified>
</cp:coreProperties>
</file>