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80" r:id="rId3"/>
    <p:sldId id="281" r:id="rId4"/>
    <p:sldId id="259" r:id="rId5"/>
    <p:sldId id="260" r:id="rId6"/>
    <p:sldId id="261" r:id="rId7"/>
    <p:sldId id="262" r:id="rId8"/>
    <p:sldId id="263" r:id="rId9"/>
    <p:sldId id="264" r:id="rId10"/>
    <p:sldId id="265" r:id="rId11"/>
    <p:sldId id="266" r:id="rId12"/>
    <p:sldId id="267" r:id="rId13"/>
    <p:sldId id="282"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7"/>
  </p:normalViewPr>
  <p:slideViewPr>
    <p:cSldViewPr snapToGrid="0" snapToObjects="1">
      <p:cViewPr>
        <p:scale>
          <a:sx n="98" d="100"/>
          <a:sy n="98" d="100"/>
        </p:scale>
        <p:origin x="5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8B244-05CA-B14A-B1D9-C0E87E16BBDB}" type="datetimeFigureOut">
              <a:rPr kumimoji="1" lang="zh-CN" altLang="en-US" smtClean="0"/>
              <a:t>2017/1/21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F4BDC-F9DF-8A41-9097-9965D5298C51}" type="slidenum">
              <a:rPr kumimoji="1" lang="zh-CN" altLang="en-US" smtClean="0"/>
              <a:t>‹#›</a:t>
            </a:fld>
            <a:endParaRPr kumimoji="1" lang="zh-CN" altLang="en-US"/>
          </a:p>
        </p:txBody>
      </p:sp>
    </p:spTree>
    <p:extLst>
      <p:ext uri="{BB962C8B-B14F-4D97-AF65-F5344CB8AC3E}">
        <p14:creationId xmlns:p14="http://schemas.microsoft.com/office/powerpoint/2010/main" val="207677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82086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176062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63451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84972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62283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109977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53578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53393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162162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91157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A49A223-DB99-9D4F-AA09-0BB213BE55A1}" type="datetimeFigureOut">
              <a:rPr kumimoji="1" lang="zh-CN" altLang="en-US" smtClean="0"/>
              <a:t>2017/1/21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6116271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9A223-DB99-9D4F-AA09-0BB213BE55A1}" type="datetimeFigureOut">
              <a:rPr kumimoji="1" lang="zh-CN" altLang="en-US" smtClean="0"/>
              <a:t>2017/1/21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F8B98-F997-924D-93E6-E803CDE7DC78}" type="slidenum">
              <a:rPr kumimoji="1" lang="zh-CN" altLang="en-US" smtClean="0"/>
              <a:t>‹#›</a:t>
            </a:fld>
            <a:endParaRPr kumimoji="1" lang="zh-CN" altLang="en-US"/>
          </a:p>
        </p:txBody>
      </p:sp>
    </p:spTree>
    <p:extLst>
      <p:ext uri="{BB962C8B-B14F-4D97-AF65-F5344CB8AC3E}">
        <p14:creationId xmlns:p14="http://schemas.microsoft.com/office/powerpoint/2010/main" val="93394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www.fda.gov/smg/vol3/2000/SMG_202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latin typeface="Helvetica Light" charset="0"/>
                <a:ea typeface="Helvetica Light" charset="0"/>
                <a:cs typeface="Helvetica Light" charset="0"/>
              </a:rPr>
              <a:t>SWEN772-Software Quality Engineering</a:t>
            </a:r>
            <a:endParaRPr kumimoji="1" lang="zh-CN" altLang="en-US" dirty="0">
              <a:latin typeface="Helvetica Light" charset="0"/>
              <a:ea typeface="Helvetica Light" charset="0"/>
              <a:cs typeface="Helvetica Light" charset="0"/>
            </a:endParaRPr>
          </a:p>
        </p:txBody>
      </p:sp>
      <p:sp>
        <p:nvSpPr>
          <p:cNvPr id="3" name="副标题 2"/>
          <p:cNvSpPr>
            <a:spLocks noGrp="1"/>
          </p:cNvSpPr>
          <p:nvPr>
            <p:ph type="subTitle" idx="1"/>
          </p:nvPr>
        </p:nvSpPr>
        <p:spPr/>
        <p:txBody>
          <a:bodyPr/>
          <a:lstStyle/>
          <a:p>
            <a:r>
              <a:rPr kumimoji="1" lang="en-US" altLang="zh-CN" dirty="0" smtClean="0">
                <a:latin typeface="Helvetica Light" charset="0"/>
                <a:ea typeface="Helvetica Light" charset="0"/>
                <a:cs typeface="Helvetica Light" charset="0"/>
              </a:rPr>
              <a:t>Week 1-2: Quality</a:t>
            </a:r>
            <a:r>
              <a:rPr kumimoji="1" lang="zh-CN" altLang="en-US" dirty="0" smtClean="0">
                <a:latin typeface="Helvetica Light" charset="0"/>
                <a:ea typeface="Helvetica Light" charset="0"/>
                <a:cs typeface="Helvetica Light" charset="0"/>
              </a:rPr>
              <a:t> </a:t>
            </a:r>
            <a:r>
              <a:rPr kumimoji="1" lang="en-US" altLang="zh-CN" dirty="0" smtClean="0">
                <a:latin typeface="Helvetica Light" charset="0"/>
                <a:ea typeface="Helvetica Light" charset="0"/>
                <a:cs typeface="Helvetica Light" charset="0"/>
              </a:rPr>
              <a:t>Systems</a:t>
            </a:r>
            <a:r>
              <a:rPr kumimoji="1" lang="zh-CN" altLang="en-US" dirty="0" smtClean="0">
                <a:latin typeface="Helvetica Light" charset="0"/>
                <a:ea typeface="Helvetica Light" charset="0"/>
                <a:cs typeface="Helvetica Light" charset="0"/>
              </a:rPr>
              <a:t> </a:t>
            </a:r>
            <a:r>
              <a:rPr kumimoji="1" lang="en-US" altLang="zh-CN" dirty="0" smtClean="0">
                <a:latin typeface="Helvetica Light" charset="0"/>
                <a:ea typeface="Helvetica Light" charset="0"/>
                <a:cs typeface="Helvetica Light" charset="0"/>
              </a:rPr>
              <a:t>Frameworks</a:t>
            </a:r>
            <a:endParaRPr kumimoji="1" lang="zh-CN" altLang="en-US" dirty="0" smtClean="0">
              <a:latin typeface="Helvetica Light" charset="0"/>
              <a:ea typeface="Helvetica Light" charset="0"/>
              <a:cs typeface="Helvetica Light" charset="0"/>
            </a:endParaRPr>
          </a:p>
          <a:p>
            <a:endParaRPr kumimoji="1" lang="zh-CN" altLang="en-US" dirty="0">
              <a:latin typeface="Helvetica Light" charset="0"/>
              <a:ea typeface="Helvetica Light" charset="0"/>
              <a:cs typeface="Helvetica Light" charset="0"/>
            </a:endParaRPr>
          </a:p>
        </p:txBody>
      </p:sp>
    </p:spTree>
    <p:extLst>
      <p:ext uri="{BB962C8B-B14F-4D97-AF65-F5344CB8AC3E}">
        <p14:creationId xmlns:p14="http://schemas.microsoft.com/office/powerpoint/2010/main" val="201548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38199" y="152400"/>
            <a:ext cx="9172577" cy="1219200"/>
          </a:xfrm>
        </p:spPr>
        <p:txBody>
          <a:bodyPr/>
          <a:lstStyle/>
          <a:p>
            <a:pPr eaLnBrk="1" hangingPunct="1"/>
            <a:r>
              <a:rPr lang="en-US" smtClean="0">
                <a:latin typeface="Helvetica Light" charset="0"/>
                <a:ea typeface="Helvetica Light" charset="0"/>
                <a:cs typeface="Helvetica Light" charset="0"/>
              </a:rPr>
              <a:t>Some TQM Principles</a:t>
            </a:r>
          </a:p>
        </p:txBody>
      </p:sp>
      <p:sp>
        <p:nvSpPr>
          <p:cNvPr id="23555" name="Content Placeholder 2"/>
          <p:cNvSpPr>
            <a:spLocks noGrp="1"/>
          </p:cNvSpPr>
          <p:nvPr>
            <p:ph idx="1"/>
          </p:nvPr>
        </p:nvSpPr>
        <p:spPr>
          <a:xfrm>
            <a:off x="838199" y="1463040"/>
            <a:ext cx="9781903" cy="4493622"/>
          </a:xfrm>
        </p:spPr>
        <p:txBody>
          <a:bodyPr>
            <a:normAutofit fontScale="77500" lnSpcReduction="20000"/>
          </a:bodyPr>
          <a:lstStyle/>
          <a:p>
            <a:pPr eaLnBrk="1" hangingPunct="1"/>
            <a:r>
              <a:rPr lang="en-US" dirty="0" smtClean="0">
                <a:latin typeface="Helvetica Light" charset="0"/>
                <a:ea typeface="Helvetica Light" charset="0"/>
                <a:cs typeface="Helvetica Light" charset="0"/>
              </a:rPr>
              <a:t>Quality can and must be managed</a:t>
            </a:r>
          </a:p>
          <a:p>
            <a:pPr eaLnBrk="1" hangingPunct="1"/>
            <a:r>
              <a:rPr lang="en-US" dirty="0" smtClean="0">
                <a:latin typeface="Helvetica Light" charset="0"/>
                <a:ea typeface="Helvetica Light" charset="0"/>
                <a:cs typeface="Helvetica Light" charset="0"/>
              </a:rPr>
              <a:t>Customer focus; Everyone has a customer and is a supplier</a:t>
            </a:r>
          </a:p>
          <a:p>
            <a:pPr eaLnBrk="1" hangingPunct="1"/>
            <a:r>
              <a:rPr lang="en-US" dirty="0" smtClean="0">
                <a:latin typeface="Helvetica Light" charset="0"/>
                <a:ea typeface="Helvetica Light" charset="0"/>
                <a:cs typeface="Helvetica Light" charset="0"/>
              </a:rPr>
              <a:t>Processes, not people are the problem</a:t>
            </a:r>
          </a:p>
          <a:p>
            <a:pPr eaLnBrk="1" hangingPunct="1"/>
            <a:r>
              <a:rPr lang="en-US" dirty="0" smtClean="0">
                <a:latin typeface="Helvetica Light" charset="0"/>
                <a:ea typeface="Helvetica Light" charset="0"/>
                <a:cs typeface="Helvetica Light" charset="0"/>
              </a:rPr>
              <a:t>Every employee is responsible for quality</a:t>
            </a:r>
          </a:p>
          <a:p>
            <a:pPr eaLnBrk="1" hangingPunct="1"/>
            <a:r>
              <a:rPr lang="en-US" dirty="0" smtClean="0">
                <a:latin typeface="Helvetica Light" charset="0"/>
                <a:ea typeface="Helvetica Light" charset="0"/>
                <a:cs typeface="Helvetica Light" charset="0"/>
              </a:rPr>
              <a:t>Problems must be prevented, not just fixed</a:t>
            </a:r>
          </a:p>
          <a:p>
            <a:pPr eaLnBrk="1" hangingPunct="1"/>
            <a:r>
              <a:rPr lang="en-US" dirty="0" smtClean="0">
                <a:latin typeface="Helvetica Light" charset="0"/>
                <a:ea typeface="Helvetica Light" charset="0"/>
                <a:cs typeface="Helvetica Light" charset="0"/>
              </a:rPr>
              <a:t>Quality must be measured</a:t>
            </a:r>
          </a:p>
          <a:p>
            <a:pPr eaLnBrk="1" hangingPunct="1"/>
            <a:r>
              <a:rPr lang="en-US" dirty="0" smtClean="0">
                <a:latin typeface="Helvetica Light" charset="0"/>
                <a:ea typeface="Helvetica Light" charset="0"/>
                <a:cs typeface="Helvetica Light" charset="0"/>
              </a:rPr>
              <a:t>Quality improvements must be continuous</a:t>
            </a:r>
          </a:p>
          <a:p>
            <a:pPr eaLnBrk="1" hangingPunct="1"/>
            <a:r>
              <a:rPr lang="en-US" dirty="0" smtClean="0">
                <a:latin typeface="Helvetica Light" charset="0"/>
                <a:ea typeface="Helvetica Light" charset="0"/>
                <a:cs typeface="Helvetica Light" charset="0"/>
              </a:rPr>
              <a:t>The quality standard is defect free</a:t>
            </a:r>
          </a:p>
          <a:p>
            <a:pPr eaLnBrk="1" hangingPunct="1"/>
            <a:r>
              <a:rPr lang="en-US" dirty="0" smtClean="0">
                <a:latin typeface="Helvetica Light" charset="0"/>
                <a:ea typeface="Helvetica Light" charset="0"/>
                <a:cs typeface="Helvetica Light" charset="0"/>
              </a:rPr>
              <a:t>Goals are based on requirements, not negotiated</a:t>
            </a:r>
          </a:p>
          <a:p>
            <a:pPr eaLnBrk="1" hangingPunct="1"/>
            <a:r>
              <a:rPr lang="en-US" dirty="0" smtClean="0">
                <a:latin typeface="Helvetica Light" charset="0"/>
                <a:ea typeface="Helvetica Light" charset="0"/>
                <a:cs typeface="Helvetica Light" charset="0"/>
              </a:rPr>
              <a:t>Life cycle costs, not front end costs</a:t>
            </a:r>
          </a:p>
          <a:p>
            <a:pPr eaLnBrk="1" hangingPunct="1"/>
            <a:r>
              <a:rPr lang="en-US" dirty="0" smtClean="0">
                <a:latin typeface="Helvetica Light" charset="0"/>
                <a:ea typeface="Helvetica Light" charset="0"/>
                <a:cs typeface="Helvetica Light" charset="0"/>
              </a:rPr>
              <a:t>Management must be involved and lead</a:t>
            </a:r>
          </a:p>
          <a:p>
            <a:pPr eaLnBrk="1" hangingPunct="1"/>
            <a:r>
              <a:rPr lang="en-US" dirty="0" smtClean="0">
                <a:latin typeface="Helvetica Light" charset="0"/>
                <a:ea typeface="Helvetica Light" charset="0"/>
                <a:cs typeface="Helvetica Light" charset="0"/>
              </a:rPr>
              <a:t>Plan and organize for quality improvement</a:t>
            </a:r>
          </a:p>
        </p:txBody>
      </p:sp>
      <p:sp>
        <p:nvSpPr>
          <p:cNvPr id="23556" name="Slide Number Placeholder 3"/>
          <p:cNvSpPr>
            <a:spLocks noGrp="1"/>
          </p:cNvSpPr>
          <p:nvPr>
            <p:ph type="sldNum" sz="quarter" idx="10"/>
          </p:nvPr>
        </p:nvSpPr>
        <p:spPr>
          <a:noFill/>
        </p:spPr>
        <p:txBody>
          <a:bodyPr/>
          <a:lstStyle/>
          <a:p>
            <a:fld id="{B9031F65-CEE2-4F88-B260-9E32811E8F75}" type="slidenum">
              <a:rPr lang="en-US"/>
              <a:pPr/>
              <a:t>10</a:t>
            </a:fld>
            <a:endParaRPr lang="en-US"/>
          </a:p>
        </p:txBody>
      </p:sp>
    </p:spTree>
    <p:extLst>
      <p:ext uri="{BB962C8B-B14F-4D97-AF65-F5344CB8AC3E}">
        <p14:creationId xmlns:p14="http://schemas.microsoft.com/office/powerpoint/2010/main" val="196018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66651" y="297767"/>
            <a:ext cx="9044126" cy="1219700"/>
          </a:xfrm>
        </p:spPr>
        <p:txBody>
          <a:bodyPr>
            <a:normAutofit/>
          </a:bodyPr>
          <a:lstStyle/>
          <a:p>
            <a:r>
              <a:rPr lang="en-US" dirty="0" smtClean="0">
                <a:latin typeface="Helvetica Light" charset="0"/>
                <a:ea typeface="Helvetica Light" charset="0"/>
                <a:cs typeface="Helvetica Light" charset="0"/>
              </a:rPr>
              <a:t>Quality vs. Quality Frameworks</a:t>
            </a:r>
          </a:p>
        </p:txBody>
      </p:sp>
      <p:sp>
        <p:nvSpPr>
          <p:cNvPr id="24579" name="Rectangle 3"/>
          <p:cNvSpPr>
            <a:spLocks noGrp="1" noChangeArrowheads="1"/>
          </p:cNvSpPr>
          <p:nvPr>
            <p:ph type="body" idx="1"/>
          </p:nvPr>
        </p:nvSpPr>
        <p:spPr>
          <a:xfrm>
            <a:off x="966651" y="1517467"/>
            <a:ext cx="10332720" cy="4465321"/>
          </a:xfrm>
        </p:spPr>
        <p:txBody>
          <a:bodyPr>
            <a:normAutofit fontScale="92500"/>
          </a:bodyPr>
          <a:lstStyle/>
          <a:p>
            <a:pPr>
              <a:lnSpc>
                <a:spcPct val="100000"/>
              </a:lnSpc>
            </a:pPr>
            <a:r>
              <a:rPr lang="en-US" dirty="0" smtClean="0">
                <a:latin typeface="Helvetica Light" charset="0"/>
                <a:ea typeface="Helvetica Light" charset="0"/>
                <a:cs typeface="Helvetica Light" charset="0"/>
              </a:rPr>
              <a:t>A major point to note is that all these are about Quality Systems and </a:t>
            </a:r>
            <a:r>
              <a:rPr lang="en-US" b="1" dirty="0" smtClean="0">
                <a:latin typeface="Helvetica Light" charset="0"/>
                <a:ea typeface="Helvetica Light" charset="0"/>
                <a:cs typeface="Helvetica Light" charset="0"/>
              </a:rPr>
              <a:t>not directly </a:t>
            </a:r>
            <a:r>
              <a:rPr lang="en-US" dirty="0" smtClean="0">
                <a:latin typeface="Helvetica Light" charset="0"/>
                <a:ea typeface="Helvetica Light" charset="0"/>
                <a:cs typeface="Helvetica Light" charset="0"/>
              </a:rPr>
              <a:t>about the actual quality of the product</a:t>
            </a:r>
          </a:p>
          <a:p>
            <a:pPr lvl="1">
              <a:lnSpc>
                <a:spcPct val="100000"/>
              </a:lnSpc>
            </a:pPr>
            <a:r>
              <a:rPr lang="en-US" dirty="0" smtClean="0">
                <a:latin typeface="Helvetica Light" charset="0"/>
                <a:ea typeface="Helvetica Light" charset="0"/>
                <a:cs typeface="Helvetica Light" charset="0"/>
              </a:rPr>
              <a:t>The difference between excellence in quality control for an assembly line car and producing a handmade Rolls-Royce (work of art) is significantly different!</a:t>
            </a:r>
          </a:p>
          <a:p>
            <a:pPr>
              <a:lnSpc>
                <a:spcPct val="100000"/>
              </a:lnSpc>
              <a:spcBef>
                <a:spcPts val="1600"/>
              </a:spcBef>
            </a:pPr>
            <a:r>
              <a:rPr lang="en-US" dirty="0" smtClean="0">
                <a:latin typeface="Helvetica Light" charset="0"/>
                <a:ea typeface="Helvetica Light" charset="0"/>
                <a:cs typeface="Helvetica Light" charset="0"/>
              </a:rPr>
              <a:t>The principle is that an organization with </a:t>
            </a:r>
            <a:r>
              <a:rPr lang="en-US" b="1" dirty="0" smtClean="0">
                <a:latin typeface="Helvetica Light" charset="0"/>
                <a:ea typeface="Helvetica Light" charset="0"/>
                <a:cs typeface="Helvetica Light" charset="0"/>
              </a:rPr>
              <a:t>a culture of focusing on quality and on continuous improvement </a:t>
            </a:r>
            <a:r>
              <a:rPr lang="en-US" dirty="0" smtClean="0">
                <a:latin typeface="Helvetica Light" charset="0"/>
                <a:ea typeface="Helvetica Light" charset="0"/>
                <a:cs typeface="Helvetica Light" charset="0"/>
              </a:rPr>
              <a:t>will consistently produce good product output and achieve customer delight</a:t>
            </a:r>
          </a:p>
          <a:p>
            <a:pPr lvl="1">
              <a:lnSpc>
                <a:spcPct val="100000"/>
              </a:lnSpc>
            </a:pPr>
            <a:r>
              <a:rPr lang="en-US" dirty="0" smtClean="0">
                <a:latin typeface="Helvetica Light" charset="0"/>
                <a:ea typeface="Helvetica Light" charset="0"/>
                <a:cs typeface="Helvetica Light" charset="0"/>
              </a:rPr>
              <a:t>Remember also “continually optimize achievement of multiple objectives”</a:t>
            </a:r>
          </a:p>
          <a:p>
            <a:pPr lvl="1">
              <a:lnSpc>
                <a:spcPct val="100000"/>
              </a:lnSpc>
            </a:pPr>
            <a:r>
              <a:rPr lang="en-US" dirty="0" smtClean="0">
                <a:latin typeface="Helvetica Light" charset="0"/>
                <a:ea typeface="Helvetica Light" charset="0"/>
                <a:cs typeface="Helvetica Light" charset="0"/>
              </a:rPr>
              <a:t>The systems help find the optimal balance</a:t>
            </a:r>
          </a:p>
          <a:p>
            <a:pPr lvl="1"/>
            <a:endParaRPr lang="en-US" dirty="0" smtClean="0">
              <a:latin typeface="Helvetica Light" charset="0"/>
              <a:ea typeface="Helvetica Light" charset="0"/>
              <a:cs typeface="Helvetica Light" charset="0"/>
            </a:endParaRPr>
          </a:p>
        </p:txBody>
      </p:sp>
      <p:sp>
        <p:nvSpPr>
          <p:cNvPr id="24580" name="Slide Number Placeholder 3"/>
          <p:cNvSpPr>
            <a:spLocks noGrp="1"/>
          </p:cNvSpPr>
          <p:nvPr>
            <p:ph type="sldNum" sz="quarter" idx="10"/>
          </p:nvPr>
        </p:nvSpPr>
        <p:spPr>
          <a:noFill/>
        </p:spPr>
        <p:txBody>
          <a:bodyPr/>
          <a:lstStyle/>
          <a:p>
            <a:fld id="{6731B87D-7E94-4749-A58F-EFD0001F22E4}" type="slidenum">
              <a:rPr lang="en-US"/>
              <a:pPr/>
              <a:t>11</a:t>
            </a:fld>
            <a:endParaRPr lang="en-US"/>
          </a:p>
        </p:txBody>
      </p:sp>
    </p:spTree>
    <p:extLst>
      <p:ext uri="{BB962C8B-B14F-4D97-AF65-F5344CB8AC3E}">
        <p14:creationId xmlns:p14="http://schemas.microsoft.com/office/powerpoint/2010/main" val="25822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ctrTitle"/>
          </p:nvPr>
        </p:nvSpPr>
        <p:spPr>
          <a:xfrm>
            <a:off x="1563189" y="1684066"/>
            <a:ext cx="9144000" cy="2387600"/>
          </a:xfrm>
        </p:spPr>
        <p:txBody>
          <a:bodyPr>
            <a:normAutofit fontScale="90000"/>
          </a:bodyPr>
          <a:lstStyle/>
          <a:p>
            <a:r>
              <a:rPr lang="en-US" dirty="0" smtClean="0">
                <a:latin typeface="Helvetica Light" charset="0"/>
                <a:ea typeface="Helvetica Light" charset="0"/>
                <a:cs typeface="Helvetica Light" charset="0"/>
              </a:rPr>
              <a:t>Quality System Frameworks Identify Areas of Importance</a:t>
            </a:r>
          </a:p>
        </p:txBody>
      </p:sp>
      <p:sp>
        <p:nvSpPr>
          <p:cNvPr id="25604" name="Slide Number Placeholder 3"/>
          <p:cNvSpPr>
            <a:spLocks noGrp="1"/>
          </p:cNvSpPr>
          <p:nvPr>
            <p:ph type="sldNum" sz="quarter" idx="10"/>
          </p:nvPr>
        </p:nvSpPr>
        <p:spPr>
          <a:noFill/>
        </p:spPr>
        <p:txBody>
          <a:bodyPr/>
          <a:lstStyle/>
          <a:p>
            <a:fld id="{0C31385D-E0D4-470A-84DF-4CBC31BEAF44}" type="slidenum">
              <a:rPr lang="en-US"/>
              <a:pPr/>
              <a:t>12</a:t>
            </a:fld>
            <a:endParaRPr lang="en-US"/>
          </a:p>
        </p:txBody>
      </p:sp>
    </p:spTree>
    <p:extLst>
      <p:ext uri="{BB962C8B-B14F-4D97-AF65-F5344CB8AC3E}">
        <p14:creationId xmlns:p14="http://schemas.microsoft.com/office/powerpoint/2010/main" val="213775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4473" y="1163826"/>
            <a:ext cx="3932237" cy="1583819"/>
          </a:xfrm>
        </p:spPr>
        <p:txBody>
          <a:bodyPr>
            <a:noAutofit/>
          </a:bodyPr>
          <a:lstStyle/>
          <a:p>
            <a:r>
              <a:rPr lang="en-US" altLang="zh-CN" sz="4000" dirty="0" smtClean="0">
                <a:latin typeface="Helvetica Light" charset="0"/>
                <a:ea typeface="Helvetica Light" charset="0"/>
                <a:cs typeface="Helvetica Light" charset="0"/>
              </a:rPr>
              <a:t>Key Process Areas from SEI CMMI</a:t>
            </a:r>
            <a:endParaRPr kumimoji="1" lang="zh-CN" altLang="en-US" sz="4000" dirty="0">
              <a:latin typeface="Helvetica Light" charset="0"/>
              <a:ea typeface="Helvetica Light" charset="0"/>
              <a:cs typeface="Helvetica Light" charset="0"/>
            </a:endParaRPr>
          </a:p>
        </p:txBody>
      </p:sp>
      <p:sp>
        <p:nvSpPr>
          <p:cNvPr id="6" name="文本占位符 5"/>
          <p:cNvSpPr>
            <a:spLocks noGrp="1"/>
          </p:cNvSpPr>
          <p:nvPr>
            <p:ph type="body" sz="half" idx="2"/>
          </p:nvPr>
        </p:nvSpPr>
        <p:spPr>
          <a:xfrm>
            <a:off x="774474" y="3292612"/>
            <a:ext cx="3932237" cy="2756650"/>
          </a:xfrm>
        </p:spPr>
        <p:txBody>
          <a:bodyPr>
            <a:normAutofit/>
          </a:bodyPr>
          <a:lstStyle/>
          <a:p>
            <a:r>
              <a:rPr lang="en-US" altLang="zh-CN" sz="2800" dirty="0" smtClean="0">
                <a:latin typeface="Helvetica Light" charset="0"/>
                <a:ea typeface="Helvetica Light" charset="0"/>
                <a:cs typeface="Helvetica Light" charset="0"/>
              </a:rPr>
              <a:t>The SEI CMMI details the </a:t>
            </a:r>
            <a:r>
              <a:rPr lang="en-US" altLang="zh-CN" sz="2800" b="1" dirty="0" smtClean="0">
                <a:latin typeface="Helvetica Light" charset="0"/>
                <a:ea typeface="Helvetica Light" charset="0"/>
                <a:cs typeface="Helvetica Light" charset="0"/>
              </a:rPr>
              <a:t>expectations</a:t>
            </a:r>
            <a:r>
              <a:rPr lang="en-US" altLang="zh-CN" sz="2800" dirty="0" smtClean="0">
                <a:latin typeface="Helvetica Light" charset="0"/>
                <a:ea typeface="Helvetica Light" charset="0"/>
                <a:cs typeface="Helvetica Light" charset="0"/>
              </a:rPr>
              <a:t> of a software engineering process definition in each of these key areas</a:t>
            </a:r>
            <a:endParaRPr kumimoji="1" lang="zh-CN" altLang="en-US" sz="2800" dirty="0">
              <a:latin typeface="Helvetica Light" charset="0"/>
              <a:ea typeface="Helvetica Light" charset="0"/>
              <a:cs typeface="Helvetica Light" charset="0"/>
            </a:endParaRPr>
          </a:p>
        </p:txBody>
      </p:sp>
      <p:grpSp>
        <p:nvGrpSpPr>
          <p:cNvPr id="7" name="组 6"/>
          <p:cNvGrpSpPr/>
          <p:nvPr/>
        </p:nvGrpSpPr>
        <p:grpSpPr>
          <a:xfrm>
            <a:off x="5914843" y="655320"/>
            <a:ext cx="5572127" cy="4505431"/>
            <a:chOff x="2438400" y="838200"/>
            <a:chExt cx="5572127" cy="4505431"/>
          </a:xfrm>
        </p:grpSpPr>
        <p:sp>
          <p:nvSpPr>
            <p:cNvPr id="8" name="Rectangle 3"/>
            <p:cNvSpPr>
              <a:spLocks noChangeArrowheads="1"/>
            </p:cNvSpPr>
            <p:nvPr/>
          </p:nvSpPr>
          <p:spPr bwMode="auto">
            <a:xfrm>
              <a:off x="4176714" y="3989285"/>
              <a:ext cx="3597275" cy="1354346"/>
            </a:xfrm>
            <a:prstGeom prst="rect">
              <a:avLst/>
            </a:prstGeom>
            <a:noFill/>
            <a:ln w="12700">
              <a:noFill/>
              <a:miter lim="800000"/>
              <a:headEnd/>
              <a:tailEnd/>
            </a:ln>
          </p:spPr>
          <p:txBody>
            <a:bodyPr lIns="79375" tIns="39688" rIns="79375" bIns="39688">
              <a:spAutoFit/>
            </a:bodyPr>
            <a:lstStyle/>
            <a:p>
              <a:pPr defTabSz="790575"/>
              <a:r>
                <a:rPr lang="en-US" sz="1200" b="1" dirty="0"/>
                <a:t>Requirements Management</a:t>
              </a:r>
            </a:p>
            <a:p>
              <a:pPr defTabSz="790575"/>
              <a:r>
                <a:rPr lang="en-US" sz="1200" b="1" dirty="0"/>
                <a:t>Requirements Development</a:t>
              </a:r>
            </a:p>
            <a:p>
              <a:pPr defTabSz="790575"/>
              <a:r>
                <a:rPr lang="en-US" sz="1200" b="1" dirty="0"/>
                <a:t>Technical Solution</a:t>
              </a:r>
            </a:p>
            <a:p>
              <a:pPr defTabSz="790575"/>
              <a:r>
                <a:rPr lang="en-US" sz="1200" b="1" dirty="0"/>
                <a:t>Product Integration</a:t>
              </a:r>
            </a:p>
            <a:p>
              <a:pPr defTabSz="790575"/>
              <a:r>
                <a:rPr lang="en-US" sz="1200" b="1" dirty="0"/>
                <a:t>Verification</a:t>
              </a:r>
            </a:p>
            <a:p>
              <a:pPr defTabSz="790575"/>
              <a:r>
                <a:rPr lang="en-US" sz="1200" b="1" dirty="0"/>
                <a:t>Validation</a:t>
              </a:r>
            </a:p>
            <a:p>
              <a:pPr defTabSz="790575">
                <a:lnSpc>
                  <a:spcPct val="90000"/>
                </a:lnSpc>
              </a:pPr>
              <a:endParaRPr lang="en-US" sz="1200" b="1" dirty="0"/>
            </a:p>
          </p:txBody>
        </p:sp>
        <p:sp>
          <p:nvSpPr>
            <p:cNvPr id="9" name="Rectangle 5"/>
            <p:cNvSpPr>
              <a:spLocks noChangeArrowheads="1"/>
            </p:cNvSpPr>
            <p:nvPr/>
          </p:nvSpPr>
          <p:spPr bwMode="auto">
            <a:xfrm>
              <a:off x="2498725" y="3989285"/>
              <a:ext cx="1131720" cy="274050"/>
            </a:xfrm>
            <a:prstGeom prst="rect">
              <a:avLst/>
            </a:prstGeom>
            <a:noFill/>
            <a:ln w="12700">
              <a:noFill/>
              <a:miter lim="800000"/>
              <a:headEnd/>
              <a:tailEnd/>
            </a:ln>
          </p:spPr>
          <p:txBody>
            <a:bodyPr wrap="none" lIns="79375" tIns="39688" rIns="79375" bIns="39688">
              <a:spAutoFit/>
            </a:bodyPr>
            <a:lstStyle/>
            <a:p>
              <a:pPr defTabSz="790575">
                <a:lnSpc>
                  <a:spcPct val="90000"/>
                </a:lnSpc>
              </a:pPr>
              <a:r>
                <a:rPr lang="en-US" sz="1400" b="1" dirty="0"/>
                <a:t>Engineering</a:t>
              </a:r>
              <a:endParaRPr lang="en-US" sz="1300" b="1" dirty="0"/>
            </a:p>
          </p:txBody>
        </p:sp>
        <p:sp>
          <p:nvSpPr>
            <p:cNvPr id="10" name="Rectangle 6"/>
            <p:cNvSpPr>
              <a:spLocks noChangeArrowheads="1"/>
            </p:cNvSpPr>
            <p:nvPr/>
          </p:nvSpPr>
          <p:spPr bwMode="auto">
            <a:xfrm>
              <a:off x="2492376" y="1202533"/>
              <a:ext cx="1241425" cy="463550"/>
            </a:xfrm>
            <a:prstGeom prst="rect">
              <a:avLst/>
            </a:prstGeom>
            <a:noFill/>
            <a:ln w="12700">
              <a:noFill/>
              <a:miter lim="800000"/>
              <a:headEnd/>
              <a:tailEnd/>
            </a:ln>
          </p:spPr>
          <p:txBody>
            <a:bodyPr wrap="none" lIns="79375" tIns="39688" rIns="79375" bIns="39688">
              <a:spAutoFit/>
            </a:bodyPr>
            <a:lstStyle/>
            <a:p>
              <a:pPr defTabSz="790575">
                <a:lnSpc>
                  <a:spcPct val="90000"/>
                </a:lnSpc>
              </a:pPr>
              <a:r>
                <a:rPr lang="en-US" sz="1400" b="1"/>
                <a:t>Project</a:t>
              </a:r>
            </a:p>
            <a:p>
              <a:pPr defTabSz="790575">
                <a:lnSpc>
                  <a:spcPct val="90000"/>
                </a:lnSpc>
              </a:pPr>
              <a:r>
                <a:rPr lang="en-US" sz="1400" b="1" dirty="0"/>
                <a:t>Management</a:t>
              </a:r>
            </a:p>
          </p:txBody>
        </p:sp>
        <p:sp>
          <p:nvSpPr>
            <p:cNvPr id="11" name="Rectangle 9"/>
            <p:cNvSpPr>
              <a:spLocks noChangeArrowheads="1"/>
            </p:cNvSpPr>
            <p:nvPr/>
          </p:nvSpPr>
          <p:spPr bwMode="auto">
            <a:xfrm>
              <a:off x="4160839" y="1106489"/>
              <a:ext cx="3595688" cy="1557337"/>
            </a:xfrm>
            <a:prstGeom prst="rect">
              <a:avLst/>
            </a:prstGeom>
            <a:noFill/>
            <a:ln w="12700">
              <a:noFill/>
              <a:miter lim="800000"/>
              <a:headEnd/>
              <a:tailEnd/>
            </a:ln>
          </p:spPr>
          <p:txBody>
            <a:bodyPr wrap="square" lIns="79375" tIns="39688" rIns="79375" bIns="39688">
              <a:spAutoFit/>
            </a:bodyPr>
            <a:lstStyle/>
            <a:p>
              <a:pPr defTabSz="790575"/>
              <a:r>
                <a:rPr lang="en-US" sz="1200" b="1" dirty="0"/>
                <a:t>Project Planning</a:t>
              </a:r>
            </a:p>
            <a:p>
              <a:pPr defTabSz="790575"/>
              <a:r>
                <a:rPr lang="en-US" sz="1200" b="1" dirty="0"/>
                <a:t>Project Monitoring and Control</a:t>
              </a:r>
            </a:p>
            <a:p>
              <a:pPr defTabSz="790575"/>
              <a:r>
                <a:rPr lang="en-US" sz="1200" b="1" dirty="0"/>
                <a:t>Supplier Agreement Management</a:t>
              </a:r>
            </a:p>
            <a:p>
              <a:pPr defTabSz="790575"/>
              <a:r>
                <a:rPr lang="en-US" sz="1200" b="1" dirty="0"/>
                <a:t>Integrated Project Management</a:t>
              </a:r>
            </a:p>
            <a:p>
              <a:pPr defTabSz="790575"/>
              <a:r>
                <a:rPr lang="en-US" sz="1200" b="1" dirty="0"/>
                <a:t>Integrated Supplier Management</a:t>
              </a:r>
            </a:p>
            <a:p>
              <a:pPr defTabSz="790575"/>
              <a:r>
                <a:rPr lang="en-US" sz="1200" b="1" dirty="0"/>
                <a:t>Integrated Teaming</a:t>
              </a:r>
            </a:p>
            <a:p>
              <a:pPr defTabSz="790575"/>
              <a:r>
                <a:rPr lang="en-US" sz="1200" b="1" dirty="0"/>
                <a:t>Risk Management</a:t>
              </a:r>
              <a:br>
                <a:rPr lang="en-US" sz="1200" b="1" dirty="0"/>
              </a:br>
              <a:r>
                <a:rPr lang="en-US" sz="1200" b="1" dirty="0"/>
                <a:t>Quantitative Project Management</a:t>
              </a:r>
            </a:p>
          </p:txBody>
        </p:sp>
        <p:sp>
          <p:nvSpPr>
            <p:cNvPr id="12" name="Rectangle 16"/>
            <p:cNvSpPr>
              <a:spLocks noChangeArrowheads="1"/>
            </p:cNvSpPr>
            <p:nvPr/>
          </p:nvSpPr>
          <p:spPr bwMode="auto">
            <a:xfrm>
              <a:off x="4160839" y="2711347"/>
              <a:ext cx="3849688" cy="1187450"/>
            </a:xfrm>
            <a:prstGeom prst="rect">
              <a:avLst/>
            </a:prstGeom>
            <a:noFill/>
            <a:ln w="12700">
              <a:noFill/>
              <a:miter lim="800000"/>
              <a:headEnd/>
              <a:tailEnd/>
            </a:ln>
          </p:spPr>
          <p:txBody>
            <a:bodyPr wrap="square" lIns="79375" tIns="39688" rIns="79375" bIns="39688">
              <a:spAutoFit/>
            </a:bodyPr>
            <a:lstStyle/>
            <a:p>
              <a:pPr defTabSz="790575"/>
              <a:r>
                <a:rPr lang="en-US" sz="1200" b="1" dirty="0"/>
                <a:t>Configuration Management</a:t>
              </a:r>
            </a:p>
            <a:p>
              <a:pPr defTabSz="790575"/>
              <a:r>
                <a:rPr lang="en-US" sz="1200" b="1" dirty="0"/>
                <a:t>Process and Product Quality Assurance</a:t>
              </a:r>
            </a:p>
            <a:p>
              <a:pPr defTabSz="790575"/>
              <a:r>
                <a:rPr lang="en-US" sz="1200" b="1" dirty="0"/>
                <a:t>Measurement and Analysis</a:t>
              </a:r>
              <a:br>
                <a:rPr lang="en-US" sz="1200" b="1" dirty="0"/>
              </a:br>
              <a:r>
                <a:rPr lang="en-US" sz="1200" b="1" dirty="0"/>
                <a:t>Causal Analysis and Resolution</a:t>
              </a:r>
            </a:p>
            <a:p>
              <a:pPr defTabSz="790575"/>
              <a:r>
                <a:rPr lang="en-US" sz="1200" b="1" dirty="0"/>
                <a:t>Decision Analysis and Resolution</a:t>
              </a:r>
            </a:p>
            <a:p>
              <a:pPr defTabSz="790575"/>
              <a:r>
                <a:rPr lang="en-US" sz="1200" b="1" dirty="0"/>
                <a:t>Organizational Environment for Integration</a:t>
              </a:r>
            </a:p>
          </p:txBody>
        </p:sp>
        <p:sp>
          <p:nvSpPr>
            <p:cNvPr id="13" name="Rectangle 17"/>
            <p:cNvSpPr>
              <a:spLocks noChangeArrowheads="1"/>
            </p:cNvSpPr>
            <p:nvPr/>
          </p:nvSpPr>
          <p:spPr bwMode="auto">
            <a:xfrm>
              <a:off x="2454275" y="2659063"/>
              <a:ext cx="838200" cy="271462"/>
            </a:xfrm>
            <a:prstGeom prst="rect">
              <a:avLst/>
            </a:prstGeom>
            <a:noFill/>
            <a:ln w="12700">
              <a:noFill/>
              <a:miter lim="800000"/>
              <a:headEnd/>
              <a:tailEnd/>
            </a:ln>
          </p:spPr>
          <p:txBody>
            <a:bodyPr wrap="none" lIns="79375" tIns="39688" rIns="79375" bIns="39688">
              <a:spAutoFit/>
            </a:bodyPr>
            <a:lstStyle/>
            <a:p>
              <a:pPr defTabSz="790575">
                <a:lnSpc>
                  <a:spcPct val="90000"/>
                </a:lnSpc>
              </a:pPr>
              <a:r>
                <a:rPr lang="en-US" sz="1400" b="1"/>
                <a:t>Support</a:t>
              </a:r>
              <a:endParaRPr lang="en-US" sz="1300" b="1"/>
            </a:p>
          </p:txBody>
        </p:sp>
        <p:sp>
          <p:nvSpPr>
            <p:cNvPr id="14" name="Rectangle 19"/>
            <p:cNvSpPr>
              <a:spLocks noChangeArrowheads="1"/>
            </p:cNvSpPr>
            <p:nvPr/>
          </p:nvSpPr>
          <p:spPr bwMode="auto">
            <a:xfrm>
              <a:off x="2438400" y="838200"/>
              <a:ext cx="1384300" cy="306388"/>
            </a:xfrm>
            <a:prstGeom prst="rect">
              <a:avLst/>
            </a:prstGeom>
            <a:noFill/>
            <a:ln w="12700">
              <a:noFill/>
              <a:miter lim="800000"/>
              <a:headEnd/>
              <a:tailEnd/>
            </a:ln>
          </p:spPr>
          <p:txBody>
            <a:bodyPr lIns="79375" tIns="39688" rIns="79375" bIns="39688">
              <a:spAutoFit/>
            </a:bodyPr>
            <a:lstStyle/>
            <a:p>
              <a:pPr defTabSz="790575">
                <a:lnSpc>
                  <a:spcPct val="90000"/>
                </a:lnSpc>
              </a:pPr>
              <a:r>
                <a:rPr lang="en-US" sz="1600" b="1" dirty="0">
                  <a:solidFill>
                    <a:srgbClr val="7575D1"/>
                  </a:solidFill>
                </a:rPr>
                <a:t>Category</a:t>
              </a:r>
            </a:p>
          </p:txBody>
        </p:sp>
        <p:sp>
          <p:nvSpPr>
            <p:cNvPr id="15" name="Rectangle 21"/>
            <p:cNvSpPr>
              <a:spLocks noChangeArrowheads="1"/>
            </p:cNvSpPr>
            <p:nvPr/>
          </p:nvSpPr>
          <p:spPr bwMode="auto">
            <a:xfrm>
              <a:off x="4201479" y="850900"/>
              <a:ext cx="2504121" cy="306388"/>
            </a:xfrm>
            <a:prstGeom prst="rect">
              <a:avLst/>
            </a:prstGeom>
            <a:noFill/>
            <a:ln w="12700">
              <a:noFill/>
              <a:miter lim="800000"/>
              <a:headEnd/>
              <a:tailEnd/>
            </a:ln>
          </p:spPr>
          <p:txBody>
            <a:bodyPr wrap="square" lIns="79375" tIns="39688" rIns="79375" bIns="39688">
              <a:spAutoFit/>
            </a:bodyPr>
            <a:lstStyle/>
            <a:p>
              <a:pPr defTabSz="790575">
                <a:lnSpc>
                  <a:spcPct val="90000"/>
                </a:lnSpc>
              </a:pPr>
              <a:r>
                <a:rPr lang="en-US" sz="1600" b="1" dirty="0">
                  <a:solidFill>
                    <a:srgbClr val="7575D1"/>
                  </a:solidFill>
                </a:rPr>
                <a:t>Process Area</a:t>
              </a:r>
            </a:p>
          </p:txBody>
        </p:sp>
        <p:sp>
          <p:nvSpPr>
            <p:cNvPr id="16" name="Line 8"/>
            <p:cNvSpPr>
              <a:spLocks noChangeShapeType="1"/>
            </p:cNvSpPr>
            <p:nvPr/>
          </p:nvSpPr>
          <p:spPr bwMode="auto">
            <a:xfrm>
              <a:off x="2492376" y="2667000"/>
              <a:ext cx="4746625" cy="0"/>
            </a:xfrm>
            <a:prstGeom prst="line">
              <a:avLst/>
            </a:prstGeom>
            <a:noFill/>
            <a:ln w="25400">
              <a:solidFill>
                <a:srgbClr val="66CCFF"/>
              </a:solidFill>
              <a:round/>
              <a:headEnd/>
              <a:tailEnd/>
            </a:ln>
          </p:spPr>
          <p:txBody>
            <a:bodyPr wrap="none" anchor="ctr"/>
            <a:lstStyle/>
            <a:p>
              <a:endParaRPr lang="en-US"/>
            </a:p>
          </p:txBody>
        </p:sp>
        <p:sp>
          <p:nvSpPr>
            <p:cNvPr id="17" name="Line 8"/>
            <p:cNvSpPr>
              <a:spLocks noChangeShapeType="1"/>
            </p:cNvSpPr>
            <p:nvPr/>
          </p:nvSpPr>
          <p:spPr bwMode="auto">
            <a:xfrm>
              <a:off x="2492376" y="5195888"/>
              <a:ext cx="4746625" cy="0"/>
            </a:xfrm>
            <a:prstGeom prst="line">
              <a:avLst/>
            </a:prstGeom>
            <a:noFill/>
            <a:ln w="25400">
              <a:solidFill>
                <a:srgbClr val="66CCFF"/>
              </a:solidFill>
              <a:round/>
              <a:headEnd/>
              <a:tailEnd/>
            </a:ln>
          </p:spPr>
          <p:txBody>
            <a:bodyPr wrap="none" anchor="ctr"/>
            <a:lstStyle/>
            <a:p>
              <a:endParaRPr lang="en-US"/>
            </a:p>
          </p:txBody>
        </p:sp>
      </p:grpSp>
      <p:sp>
        <p:nvSpPr>
          <p:cNvPr id="18" name="Line 8"/>
          <p:cNvSpPr>
            <a:spLocks noChangeShapeType="1"/>
          </p:cNvSpPr>
          <p:nvPr/>
        </p:nvSpPr>
        <p:spPr bwMode="auto">
          <a:xfrm>
            <a:off x="5914843" y="3751978"/>
            <a:ext cx="4746625" cy="0"/>
          </a:xfrm>
          <a:prstGeom prst="line">
            <a:avLst/>
          </a:prstGeom>
          <a:noFill/>
          <a:ln w="25400">
            <a:solidFill>
              <a:srgbClr val="66CCFF"/>
            </a:solidFill>
            <a:round/>
            <a:headEnd/>
            <a:tailEnd/>
          </a:ln>
        </p:spPr>
        <p:txBody>
          <a:bodyPr wrap="none" anchor="ctr"/>
          <a:lstStyle/>
          <a:p>
            <a:endParaRPr lang="en-US"/>
          </a:p>
        </p:txBody>
      </p:sp>
      <p:sp>
        <p:nvSpPr>
          <p:cNvPr id="19" name="Rectangle 11"/>
          <p:cNvSpPr>
            <a:spLocks noChangeArrowheads="1"/>
          </p:cNvSpPr>
          <p:nvPr/>
        </p:nvSpPr>
        <p:spPr bwMode="auto">
          <a:xfrm>
            <a:off x="7637282" y="5045961"/>
            <a:ext cx="3887787" cy="1003301"/>
          </a:xfrm>
          <a:prstGeom prst="rect">
            <a:avLst/>
          </a:prstGeom>
          <a:noFill/>
          <a:ln w="12700">
            <a:noFill/>
            <a:miter lim="800000"/>
            <a:headEnd/>
            <a:tailEnd/>
          </a:ln>
        </p:spPr>
        <p:txBody>
          <a:bodyPr wrap="square" lIns="79375" tIns="39688" rIns="79375" bIns="39688">
            <a:spAutoFit/>
          </a:bodyPr>
          <a:lstStyle/>
          <a:p>
            <a:pPr defTabSz="790575"/>
            <a:r>
              <a:rPr lang="en-US" sz="1200" b="1" dirty="0"/>
              <a:t>Organizational Process Focus</a:t>
            </a:r>
          </a:p>
          <a:p>
            <a:pPr defTabSz="790575"/>
            <a:r>
              <a:rPr lang="en-US" sz="1200" b="1" dirty="0"/>
              <a:t>Organizational Process Definition</a:t>
            </a:r>
          </a:p>
          <a:p>
            <a:pPr defTabSz="790575"/>
            <a:r>
              <a:rPr lang="en-US" sz="1200" b="1" dirty="0"/>
              <a:t>Organizational Training</a:t>
            </a:r>
          </a:p>
          <a:p>
            <a:pPr defTabSz="790575"/>
            <a:r>
              <a:rPr lang="en-US" sz="1200" b="1" dirty="0"/>
              <a:t>Organizational Process Performance</a:t>
            </a:r>
          </a:p>
          <a:p>
            <a:pPr defTabSz="790575"/>
            <a:r>
              <a:rPr lang="en-US" sz="1200" b="1" dirty="0"/>
              <a:t>Organizational Innovation and Deployment</a:t>
            </a:r>
          </a:p>
        </p:txBody>
      </p:sp>
      <p:sp>
        <p:nvSpPr>
          <p:cNvPr id="20" name="Rectangle 12"/>
          <p:cNvSpPr>
            <a:spLocks noChangeArrowheads="1"/>
          </p:cNvSpPr>
          <p:nvPr/>
        </p:nvSpPr>
        <p:spPr bwMode="auto">
          <a:xfrm>
            <a:off x="5914843" y="5026911"/>
            <a:ext cx="1241425" cy="463550"/>
          </a:xfrm>
          <a:prstGeom prst="rect">
            <a:avLst/>
          </a:prstGeom>
          <a:noFill/>
          <a:ln w="12700">
            <a:noFill/>
            <a:miter lim="800000"/>
            <a:headEnd/>
            <a:tailEnd/>
          </a:ln>
        </p:spPr>
        <p:txBody>
          <a:bodyPr wrap="none" lIns="79375" tIns="39688" rIns="79375" bIns="39688">
            <a:spAutoFit/>
          </a:bodyPr>
          <a:lstStyle/>
          <a:p>
            <a:pPr defTabSz="790575">
              <a:lnSpc>
                <a:spcPct val="90000"/>
              </a:lnSpc>
            </a:pPr>
            <a:r>
              <a:rPr lang="en-US" sz="1400" b="1" dirty="0"/>
              <a:t>Process</a:t>
            </a:r>
          </a:p>
          <a:p>
            <a:pPr defTabSz="790575">
              <a:lnSpc>
                <a:spcPct val="90000"/>
              </a:lnSpc>
            </a:pPr>
            <a:r>
              <a:rPr lang="en-US" sz="1400" b="1" dirty="0"/>
              <a:t>Management</a:t>
            </a:r>
          </a:p>
        </p:txBody>
      </p:sp>
      <p:sp>
        <p:nvSpPr>
          <p:cNvPr id="21" name="Line 8"/>
          <p:cNvSpPr>
            <a:spLocks noChangeShapeType="1"/>
          </p:cNvSpPr>
          <p:nvPr/>
        </p:nvSpPr>
        <p:spPr bwMode="auto">
          <a:xfrm>
            <a:off x="5930718" y="961708"/>
            <a:ext cx="4746625" cy="0"/>
          </a:xfrm>
          <a:prstGeom prst="line">
            <a:avLst/>
          </a:prstGeom>
          <a:noFill/>
          <a:ln w="25400">
            <a:solidFill>
              <a:srgbClr val="66CCFF"/>
            </a:solidFill>
            <a:round/>
            <a:headEnd/>
            <a:tailEnd/>
          </a:ln>
        </p:spPr>
        <p:txBody>
          <a:bodyPr wrap="none" anchor="ctr"/>
          <a:lstStyle/>
          <a:p>
            <a:endParaRPr lang="en-US"/>
          </a:p>
        </p:txBody>
      </p:sp>
    </p:spTree>
    <p:extLst>
      <p:ext uri="{BB962C8B-B14F-4D97-AF65-F5344CB8AC3E}">
        <p14:creationId xmlns:p14="http://schemas.microsoft.com/office/powerpoint/2010/main" val="195660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70709" y="457199"/>
            <a:ext cx="3579222" cy="4493623"/>
          </a:xfrm>
        </p:spPr>
        <p:txBody>
          <a:bodyPr>
            <a:noAutofit/>
          </a:bodyPr>
          <a:lstStyle/>
          <a:p>
            <a:r>
              <a:rPr lang="en-US" sz="4000" dirty="0">
                <a:latin typeface="Helvetica Light" charset="0"/>
                <a:ea typeface="Helvetica Light" charset="0"/>
                <a:cs typeface="Helvetica Light" charset="0"/>
              </a:rPr>
              <a:t>Core </a:t>
            </a:r>
            <a:r>
              <a:rPr lang="en-US" sz="4000" dirty="0" smtClean="0">
                <a:latin typeface="Helvetica Light" charset="0"/>
                <a:ea typeface="Helvetica Light" charset="0"/>
                <a:cs typeface="Helvetica Light" charset="0"/>
              </a:rPr>
              <a:t>Values</a:t>
            </a:r>
            <a:r>
              <a:rPr lang="zh-CN" altLang="en-US" sz="4000" dirty="0" smtClean="0">
                <a:latin typeface="Helvetica Light" charset="0"/>
                <a:ea typeface="Helvetica Light" charset="0"/>
                <a:cs typeface="Helvetica Light" charset="0"/>
              </a:rPr>
              <a:t> </a:t>
            </a:r>
            <a:r>
              <a:rPr lang="en-US" altLang="zh-CN" sz="4000" dirty="0" smtClean="0">
                <a:latin typeface="Helvetica Light" charset="0"/>
                <a:ea typeface="Helvetica Light" charset="0"/>
                <a:cs typeface="Helvetica Light" charset="0"/>
              </a:rPr>
              <a:t>&amp;</a:t>
            </a:r>
            <a:r>
              <a:rPr lang="en-US" sz="4000" dirty="0" smtClean="0">
                <a:latin typeface="Helvetica Light" charset="0"/>
                <a:ea typeface="Helvetica Light" charset="0"/>
                <a:cs typeface="Helvetica Light" charset="0"/>
              </a:rPr>
              <a:t> Concepts </a:t>
            </a:r>
            <a:r>
              <a:rPr lang="en-US" sz="4000" dirty="0">
                <a:latin typeface="Helvetica Light" charset="0"/>
                <a:ea typeface="Helvetica Light" charset="0"/>
                <a:cs typeface="Helvetica Light" charset="0"/>
              </a:rPr>
              <a:t>of the Baldrige Criteria for Performance Excellence</a:t>
            </a:r>
          </a:p>
        </p:txBody>
      </p:sp>
      <p:sp>
        <p:nvSpPr>
          <p:cNvPr id="28675" name="Slide Number Placeholder 3"/>
          <p:cNvSpPr>
            <a:spLocks noGrp="1"/>
          </p:cNvSpPr>
          <p:nvPr>
            <p:ph type="sldNum" sz="quarter" idx="12"/>
          </p:nvPr>
        </p:nvSpPr>
        <p:spPr>
          <a:noFill/>
        </p:spPr>
        <p:txBody>
          <a:bodyPr/>
          <a:lstStyle/>
          <a:p>
            <a:fld id="{6E98C752-4CD1-4533-9440-3F7D439D04C5}" type="slidenum">
              <a:rPr lang="en-US"/>
              <a:pPr/>
              <a:t>14</a:t>
            </a:fld>
            <a:endParaRPr lang="en-US"/>
          </a:p>
        </p:txBody>
      </p:sp>
      <p:pic>
        <p:nvPicPr>
          <p:cNvPr id="28676" name="Picture 4"/>
          <p:cNvPicPr>
            <a:picLocks noChangeAspect="1"/>
          </p:cNvPicPr>
          <p:nvPr/>
        </p:nvPicPr>
        <p:blipFill>
          <a:blip r:embed="rId2"/>
          <a:srcRect/>
          <a:stretch>
            <a:fillRect/>
          </a:stretch>
        </p:blipFill>
        <p:spPr bwMode="auto">
          <a:xfrm>
            <a:off x="4158342" y="1037772"/>
            <a:ext cx="7564438" cy="4699000"/>
          </a:xfrm>
          <a:prstGeom prst="rect">
            <a:avLst/>
          </a:prstGeom>
          <a:noFill/>
          <a:ln w="9525">
            <a:noFill/>
            <a:miter lim="800000"/>
            <a:headEnd/>
            <a:tailEnd/>
          </a:ln>
        </p:spPr>
      </p:pic>
      <p:sp>
        <p:nvSpPr>
          <p:cNvPr id="28677" name="Rectangle 5"/>
          <p:cNvSpPr>
            <a:spLocks noChangeArrowheads="1"/>
          </p:cNvSpPr>
          <p:nvPr/>
        </p:nvSpPr>
        <p:spPr bwMode="auto">
          <a:xfrm>
            <a:off x="5167448" y="5909500"/>
            <a:ext cx="6886303" cy="307777"/>
          </a:xfrm>
          <a:prstGeom prst="rect">
            <a:avLst/>
          </a:prstGeom>
          <a:noFill/>
          <a:ln w="9525">
            <a:noFill/>
            <a:miter lim="800000"/>
            <a:headEnd/>
            <a:tailEnd/>
          </a:ln>
        </p:spPr>
        <p:txBody>
          <a:bodyPr wrap="square">
            <a:spAutoFit/>
          </a:bodyPr>
          <a:lstStyle/>
          <a:p>
            <a:r>
              <a:rPr lang="en-US" sz="1400"/>
              <a:t>http://</a:t>
            </a:r>
            <a:r>
              <a:rPr lang="en-US" sz="1400" dirty="0" err="1"/>
              <a:t>www.quality.nist.gov</a:t>
            </a:r>
            <a:r>
              <a:rPr lang="en-US" sz="1400" dirty="0"/>
              <a:t>/</a:t>
            </a:r>
            <a:r>
              <a:rPr lang="en-US" sz="1400" dirty="0" err="1"/>
              <a:t>PDF_files</a:t>
            </a:r>
            <a:r>
              <a:rPr lang="en-US" sz="1400" dirty="0"/>
              <a:t>/2009_2010_Business_Nonprofit_Criteria.pdf</a:t>
            </a:r>
          </a:p>
        </p:txBody>
      </p:sp>
    </p:spTree>
    <p:extLst>
      <p:ext uri="{BB962C8B-B14F-4D97-AF65-F5344CB8AC3E}">
        <p14:creationId xmlns:p14="http://schemas.microsoft.com/office/powerpoint/2010/main" val="61390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839788" y="1502229"/>
            <a:ext cx="3932237" cy="2116181"/>
          </a:xfrm>
        </p:spPr>
        <p:txBody>
          <a:bodyPr>
            <a:normAutofit/>
          </a:bodyPr>
          <a:lstStyle/>
          <a:p>
            <a:r>
              <a:rPr lang="en-US" sz="4000" dirty="0" smtClean="0">
                <a:latin typeface="Helvetica Light" charset="0"/>
                <a:ea typeface="Helvetica Light" charset="0"/>
                <a:cs typeface="Helvetica Light" charset="0"/>
              </a:rPr>
              <a:t>Categories for the Baldrige Criteria</a:t>
            </a:r>
          </a:p>
        </p:txBody>
      </p:sp>
      <p:sp>
        <p:nvSpPr>
          <p:cNvPr id="29699" name="Slide Number Placeholder 3"/>
          <p:cNvSpPr>
            <a:spLocks noGrp="1"/>
          </p:cNvSpPr>
          <p:nvPr>
            <p:ph type="sldNum" sz="quarter" idx="12"/>
          </p:nvPr>
        </p:nvSpPr>
        <p:spPr>
          <a:noFill/>
        </p:spPr>
        <p:txBody>
          <a:bodyPr/>
          <a:lstStyle/>
          <a:p>
            <a:fld id="{DAAD3564-8C9B-48BC-B268-4014CFCAB498}" type="slidenum">
              <a:rPr lang="en-US"/>
              <a:pPr/>
              <a:t>15</a:t>
            </a:fld>
            <a:endParaRPr lang="en-US"/>
          </a:p>
        </p:txBody>
      </p:sp>
      <p:pic>
        <p:nvPicPr>
          <p:cNvPr id="29700" name="Picture 4"/>
          <p:cNvPicPr>
            <a:picLocks noChangeAspect="1"/>
          </p:cNvPicPr>
          <p:nvPr/>
        </p:nvPicPr>
        <p:blipFill>
          <a:blip r:embed="rId2"/>
          <a:srcRect/>
          <a:stretch>
            <a:fillRect/>
          </a:stretch>
        </p:blipFill>
        <p:spPr bwMode="auto">
          <a:xfrm>
            <a:off x="4652963" y="492125"/>
            <a:ext cx="6700837" cy="4724400"/>
          </a:xfrm>
          <a:prstGeom prst="rect">
            <a:avLst/>
          </a:prstGeom>
          <a:noFill/>
          <a:ln w="9525">
            <a:noFill/>
            <a:miter lim="800000"/>
            <a:headEnd/>
            <a:tailEnd/>
          </a:ln>
        </p:spPr>
      </p:pic>
      <p:sp>
        <p:nvSpPr>
          <p:cNvPr id="29701" name="Rectangle 5"/>
          <p:cNvSpPr>
            <a:spLocks noChangeArrowheads="1"/>
          </p:cNvSpPr>
          <p:nvPr/>
        </p:nvSpPr>
        <p:spPr bwMode="auto">
          <a:xfrm>
            <a:off x="5183188" y="5572918"/>
            <a:ext cx="6248400" cy="277813"/>
          </a:xfrm>
          <a:prstGeom prst="rect">
            <a:avLst/>
          </a:prstGeom>
          <a:noFill/>
          <a:ln w="9525">
            <a:noFill/>
            <a:miter lim="800000"/>
            <a:headEnd/>
            <a:tailEnd/>
          </a:ln>
        </p:spPr>
        <p:txBody>
          <a:bodyPr>
            <a:spAutoFit/>
          </a:bodyPr>
          <a:lstStyle/>
          <a:p>
            <a:pPr algn="ctr"/>
            <a:r>
              <a:rPr lang="en-US" sz="1200" dirty="0"/>
              <a:t>http://</a:t>
            </a:r>
            <a:r>
              <a:rPr lang="en-US" sz="1200" dirty="0" err="1"/>
              <a:t>www.quality.nist.gov</a:t>
            </a:r>
            <a:r>
              <a:rPr lang="en-US" sz="1200" dirty="0"/>
              <a:t>/</a:t>
            </a:r>
            <a:r>
              <a:rPr lang="en-US" sz="1200" dirty="0" err="1"/>
              <a:t>PDF_files</a:t>
            </a:r>
            <a:r>
              <a:rPr lang="en-US" sz="1200" dirty="0"/>
              <a:t>/2009_2010_Business_Nonprofit_Criteria.pdf</a:t>
            </a:r>
          </a:p>
        </p:txBody>
      </p:sp>
    </p:spTree>
    <p:extLst>
      <p:ext uri="{BB962C8B-B14F-4D97-AF65-F5344CB8AC3E}">
        <p14:creationId xmlns:p14="http://schemas.microsoft.com/office/powerpoint/2010/main" val="135617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199" y="438512"/>
            <a:ext cx="9172577" cy="1199606"/>
          </a:xfrm>
        </p:spPr>
        <p:txBody>
          <a:bodyPr/>
          <a:lstStyle/>
          <a:p>
            <a:r>
              <a:rPr lang="en-US" dirty="0" smtClean="0">
                <a:latin typeface="Helvetica Light" charset="0"/>
                <a:ea typeface="Helvetica Light" charset="0"/>
                <a:cs typeface="Helvetica Light" charset="0"/>
              </a:rPr>
              <a:t>ISO 9000</a:t>
            </a:r>
          </a:p>
        </p:txBody>
      </p:sp>
      <p:sp>
        <p:nvSpPr>
          <p:cNvPr id="30723" name="Rectangle 3"/>
          <p:cNvSpPr>
            <a:spLocks noGrp="1" noChangeArrowheads="1"/>
          </p:cNvSpPr>
          <p:nvPr>
            <p:ph type="body" idx="1"/>
          </p:nvPr>
        </p:nvSpPr>
        <p:spPr>
          <a:xfrm>
            <a:off x="838199" y="1985554"/>
            <a:ext cx="10121537" cy="4023360"/>
          </a:xfrm>
        </p:spPr>
        <p:txBody>
          <a:bodyPr>
            <a:normAutofit fontScale="85000" lnSpcReduction="10000"/>
          </a:bodyPr>
          <a:lstStyle/>
          <a:p>
            <a:r>
              <a:rPr lang="en-US" dirty="0" smtClean="0">
                <a:latin typeface="Helvetica Light" charset="0"/>
                <a:ea typeface="Helvetica Light" charset="0"/>
                <a:cs typeface="Helvetica Light" charset="0"/>
              </a:rPr>
              <a:t>A standard for certifying that organizations follow </a:t>
            </a:r>
            <a:r>
              <a:rPr lang="en-US" b="1" dirty="0" smtClean="0">
                <a:latin typeface="Helvetica Light" charset="0"/>
                <a:ea typeface="Helvetica Light" charset="0"/>
                <a:cs typeface="Helvetica Light" charset="0"/>
              </a:rPr>
              <a:t>procedures for ensuring quality</a:t>
            </a:r>
          </a:p>
          <a:p>
            <a:pPr>
              <a:spcBef>
                <a:spcPts val="1800"/>
              </a:spcBef>
            </a:pPr>
            <a:r>
              <a:rPr lang="en-US" dirty="0" smtClean="0">
                <a:latin typeface="Helvetica Light" charset="0"/>
                <a:ea typeface="Helvetica Light" charset="0"/>
                <a:cs typeface="Helvetica Light" charset="0"/>
              </a:rPr>
              <a:t>Heavy focus on </a:t>
            </a:r>
            <a:r>
              <a:rPr lang="en-US" b="1" dirty="0" smtClean="0">
                <a:latin typeface="Helvetica Light" charset="0"/>
                <a:ea typeface="Helvetica Light" charset="0"/>
                <a:cs typeface="Helvetica Light" charset="0"/>
              </a:rPr>
              <a:t>processes and evidence of compliance (documentation)</a:t>
            </a:r>
          </a:p>
          <a:p>
            <a:pPr>
              <a:spcBef>
                <a:spcPts val="1800"/>
              </a:spcBef>
            </a:pPr>
            <a:r>
              <a:rPr lang="en-US" dirty="0" smtClean="0">
                <a:latin typeface="Helvetica Light" charset="0"/>
                <a:ea typeface="Helvetica Light" charset="0"/>
                <a:cs typeface="Helvetica Light" charset="0"/>
              </a:rPr>
              <a:t>Some focus on statistical techniques and processes for improvement</a:t>
            </a:r>
          </a:p>
          <a:p>
            <a:pPr>
              <a:spcBef>
                <a:spcPts val="1800"/>
              </a:spcBef>
            </a:pPr>
            <a:r>
              <a:rPr lang="en-US" dirty="0" smtClean="0">
                <a:latin typeface="Helvetica Light" charset="0"/>
                <a:ea typeface="Helvetica Light" charset="0"/>
                <a:cs typeface="Helvetica Light" charset="0"/>
              </a:rPr>
              <a:t>ISO 9000 focuses on </a:t>
            </a:r>
            <a:r>
              <a:rPr lang="en-US" b="1" dirty="0" smtClean="0">
                <a:latin typeface="Helvetica Light" charset="0"/>
                <a:ea typeface="Helvetica Light" charset="0"/>
                <a:cs typeface="Helvetica Light" charset="0"/>
              </a:rPr>
              <a:t>procedures for ensuring quality</a:t>
            </a:r>
            <a:r>
              <a:rPr lang="en-US" dirty="0" smtClean="0">
                <a:latin typeface="Helvetica Light" charset="0"/>
                <a:ea typeface="Helvetica Light" charset="0"/>
                <a:cs typeface="Helvetica Light" charset="0"/>
              </a:rPr>
              <a:t>:</a:t>
            </a:r>
          </a:p>
          <a:p>
            <a:pPr lvl="1"/>
            <a:r>
              <a:rPr lang="en-US" dirty="0" smtClean="0">
                <a:latin typeface="Helvetica Light" charset="0"/>
                <a:ea typeface="Helvetica Light" charset="0"/>
                <a:cs typeface="Helvetica Light" charset="0"/>
              </a:rPr>
              <a:t>“assure minimum standards of operation”</a:t>
            </a:r>
          </a:p>
          <a:p>
            <a:pPr lvl="1"/>
            <a:r>
              <a:rPr lang="en-US" dirty="0" smtClean="0">
                <a:latin typeface="Helvetica Light" charset="0"/>
                <a:ea typeface="Helvetica Light" charset="0"/>
                <a:cs typeface="Helvetica Light" charset="0"/>
              </a:rPr>
              <a:t>“existence of quality systems and commitment to them”</a:t>
            </a:r>
          </a:p>
          <a:p>
            <a:pPr>
              <a:spcBef>
                <a:spcPts val="1800"/>
              </a:spcBef>
            </a:pPr>
            <a:r>
              <a:rPr lang="en-US" b="1" dirty="0" smtClean="0">
                <a:latin typeface="Helvetica Light" charset="0"/>
                <a:ea typeface="Helvetica Light" charset="0"/>
                <a:cs typeface="Helvetica Light" charset="0"/>
              </a:rPr>
              <a:t>Complementary</a:t>
            </a:r>
            <a:r>
              <a:rPr lang="en-US" dirty="0" smtClean="0">
                <a:latin typeface="Helvetica Light" charset="0"/>
                <a:ea typeface="Helvetica Light" charset="0"/>
                <a:cs typeface="Helvetica Light" charset="0"/>
              </a:rPr>
              <a:t> to other quality management frameworks – limited value in itself</a:t>
            </a:r>
          </a:p>
        </p:txBody>
      </p:sp>
      <p:sp>
        <p:nvSpPr>
          <p:cNvPr id="30724" name="Slide Number Placeholder 3"/>
          <p:cNvSpPr>
            <a:spLocks noGrp="1"/>
          </p:cNvSpPr>
          <p:nvPr>
            <p:ph type="sldNum" sz="quarter" idx="10"/>
          </p:nvPr>
        </p:nvSpPr>
        <p:spPr>
          <a:noFill/>
        </p:spPr>
        <p:txBody>
          <a:bodyPr/>
          <a:lstStyle/>
          <a:p>
            <a:fld id="{5C252938-700A-4505-A047-D95807AC918C}" type="slidenum">
              <a:rPr lang="en-US"/>
              <a:pPr/>
              <a:t>16</a:t>
            </a:fld>
            <a:endParaRPr lang="en-US"/>
          </a:p>
        </p:txBody>
      </p:sp>
    </p:spTree>
    <p:extLst>
      <p:ext uri="{BB962C8B-B14F-4D97-AF65-F5344CB8AC3E}">
        <p14:creationId xmlns:p14="http://schemas.microsoft.com/office/powerpoint/2010/main" val="2072810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499019"/>
            <a:ext cx="9172576" cy="1245326"/>
          </a:xfrm>
        </p:spPr>
        <p:txBody>
          <a:bodyPr/>
          <a:lstStyle/>
          <a:p>
            <a:r>
              <a:rPr lang="en-US" smtClean="0">
                <a:latin typeface="Helvetica Light" charset="0"/>
                <a:ea typeface="Helvetica Light" charset="0"/>
                <a:cs typeface="Helvetica Light" charset="0"/>
              </a:rPr>
              <a:t>Value of the Frameworks</a:t>
            </a:r>
          </a:p>
        </p:txBody>
      </p:sp>
      <p:sp>
        <p:nvSpPr>
          <p:cNvPr id="31747" name="Rectangle 3"/>
          <p:cNvSpPr>
            <a:spLocks noGrp="1" noChangeArrowheads="1"/>
          </p:cNvSpPr>
          <p:nvPr>
            <p:ph type="body" idx="1"/>
          </p:nvPr>
        </p:nvSpPr>
        <p:spPr>
          <a:xfrm>
            <a:off x="838200" y="1807028"/>
            <a:ext cx="10565674" cy="4423955"/>
          </a:xfrm>
        </p:spPr>
        <p:txBody>
          <a:bodyPr>
            <a:normAutofit lnSpcReduction="10000"/>
          </a:bodyPr>
          <a:lstStyle/>
          <a:p>
            <a:pPr>
              <a:lnSpc>
                <a:spcPct val="100000"/>
              </a:lnSpc>
            </a:pPr>
            <a:r>
              <a:rPr lang="zh-CN" altLang="en-US" dirty="0" smtClean="0">
                <a:latin typeface="Helvetica Light" charset="0"/>
                <a:ea typeface="Helvetica Light" charset="0"/>
                <a:cs typeface="Helvetica Light" charset="0"/>
              </a:rPr>
              <a:t>“</a:t>
            </a:r>
            <a:r>
              <a:rPr lang="en-US" dirty="0" smtClean="0">
                <a:latin typeface="Helvetica Light" charset="0"/>
                <a:ea typeface="Helvetica Light" charset="0"/>
                <a:cs typeface="Helvetica Light" charset="0"/>
              </a:rPr>
              <a:t>Optimize </a:t>
            </a:r>
            <a:r>
              <a:rPr lang="en-US" dirty="0" smtClean="0">
                <a:latin typeface="Helvetica Light" charset="0"/>
                <a:ea typeface="Helvetica Light" charset="0"/>
                <a:cs typeface="Helvetica Light" charset="0"/>
              </a:rPr>
              <a:t>across all project and organizational </a:t>
            </a:r>
            <a:r>
              <a:rPr lang="en-US" dirty="0" smtClean="0">
                <a:latin typeface="Helvetica Light" charset="0"/>
                <a:ea typeface="Helvetica Light" charset="0"/>
                <a:cs typeface="Helvetica Light" charset="0"/>
              </a:rPr>
              <a:t>objectives</a:t>
            </a:r>
            <a:r>
              <a:rPr lang="zh-CN" altLang="en-US" dirty="0" smtClean="0">
                <a:latin typeface="Helvetica Light" charset="0"/>
                <a:ea typeface="Helvetica Light" charset="0"/>
                <a:cs typeface="Helvetica Light" charset="0"/>
              </a:rPr>
              <a:t>”</a:t>
            </a:r>
            <a:r>
              <a:rPr lang="en-US" dirty="0" smtClean="0">
                <a:latin typeface="Helvetica Light" charset="0"/>
                <a:ea typeface="Helvetica Light" charset="0"/>
                <a:cs typeface="Helvetica Light" charset="0"/>
              </a:rPr>
              <a:t> </a:t>
            </a:r>
            <a:r>
              <a:rPr lang="en-US" dirty="0" smtClean="0">
                <a:latin typeface="Helvetica Light" charset="0"/>
                <a:ea typeface="Helvetica Light" charset="0"/>
                <a:cs typeface="Helvetica Light" charset="0"/>
              </a:rPr>
              <a:t>is too open-ended</a:t>
            </a:r>
          </a:p>
          <a:p>
            <a:pPr lvl="1"/>
            <a:r>
              <a:rPr lang="en-US" dirty="0" smtClean="0">
                <a:latin typeface="Helvetica Light" charset="0"/>
                <a:ea typeface="Helvetica Light" charset="0"/>
                <a:cs typeface="Helvetica Light" charset="0"/>
              </a:rPr>
              <a:t>Frameworks provide models of what needs to be addressed</a:t>
            </a:r>
          </a:p>
          <a:p>
            <a:pPr>
              <a:spcBef>
                <a:spcPts val="1800"/>
              </a:spcBef>
            </a:pPr>
            <a:r>
              <a:rPr lang="en-US" dirty="0" smtClean="0">
                <a:latin typeface="Helvetica Light" charset="0"/>
                <a:ea typeface="Helvetica Light" charset="0"/>
                <a:cs typeface="Helvetica Light" charset="0"/>
              </a:rPr>
              <a:t>Primary value from these frameworks includes:</a:t>
            </a:r>
          </a:p>
          <a:p>
            <a:pPr lvl="1"/>
            <a:r>
              <a:rPr lang="en-US" dirty="0" smtClean="0">
                <a:latin typeface="Helvetica Light" charset="0"/>
                <a:ea typeface="Helvetica Light" charset="0"/>
                <a:cs typeface="Helvetica Light" charset="0"/>
              </a:rPr>
              <a:t>Defining the specific set of areas to address</a:t>
            </a:r>
          </a:p>
          <a:p>
            <a:pPr lvl="1"/>
            <a:r>
              <a:rPr lang="en-US" dirty="0" smtClean="0">
                <a:latin typeface="Helvetica Light" charset="0"/>
                <a:ea typeface="Helvetica Light" charset="0"/>
                <a:cs typeface="Helvetica Light" charset="0"/>
              </a:rPr>
              <a:t>Defining specific criteria for determining whether the areas are being addressed well</a:t>
            </a:r>
          </a:p>
          <a:p>
            <a:pPr lvl="1"/>
            <a:r>
              <a:rPr lang="en-US" dirty="0" smtClean="0">
                <a:latin typeface="Helvetica Light" charset="0"/>
                <a:ea typeface="Helvetica Light" charset="0"/>
                <a:cs typeface="Helvetica Light" charset="0"/>
              </a:rPr>
              <a:t>Providing basic structures to ensure continuing focus</a:t>
            </a:r>
          </a:p>
          <a:p>
            <a:pPr lvl="2"/>
            <a:r>
              <a:rPr lang="en-US" dirty="0" smtClean="0">
                <a:latin typeface="Helvetica Light" charset="0"/>
                <a:ea typeface="Helvetica Light" charset="0"/>
                <a:cs typeface="Helvetica Light" charset="0"/>
              </a:rPr>
              <a:t>Defining appropriate processes and metrics</a:t>
            </a:r>
          </a:p>
          <a:p>
            <a:pPr lvl="2"/>
            <a:r>
              <a:rPr lang="en-US" dirty="0" smtClean="0">
                <a:latin typeface="Helvetica Light" charset="0"/>
                <a:ea typeface="Helvetica Light" charset="0"/>
                <a:cs typeface="Helvetica Light" charset="0"/>
              </a:rPr>
              <a:t>Mechanisms for continuous improvement, so that processes keep improving and evolving as needs change</a:t>
            </a:r>
          </a:p>
          <a:p>
            <a:pPr lvl="2"/>
            <a:r>
              <a:rPr lang="en-US" dirty="0" smtClean="0">
                <a:latin typeface="Helvetica Light" charset="0"/>
                <a:ea typeface="Helvetica Light" charset="0"/>
                <a:cs typeface="Helvetica Light" charset="0"/>
              </a:rPr>
              <a:t>Assessment mechanisms, to check that all this is happening</a:t>
            </a:r>
          </a:p>
        </p:txBody>
      </p:sp>
      <p:sp>
        <p:nvSpPr>
          <p:cNvPr id="31748" name="Slide Number Placeholder 3"/>
          <p:cNvSpPr>
            <a:spLocks noGrp="1"/>
          </p:cNvSpPr>
          <p:nvPr>
            <p:ph type="sldNum" sz="quarter" idx="10"/>
          </p:nvPr>
        </p:nvSpPr>
        <p:spPr>
          <a:noFill/>
        </p:spPr>
        <p:txBody>
          <a:bodyPr/>
          <a:lstStyle/>
          <a:p>
            <a:fld id="{EF8C382B-05DB-4EE5-AAB0-6F0E387F5F78}" type="slidenum">
              <a:rPr lang="en-US"/>
              <a:pPr/>
              <a:t>17</a:t>
            </a:fld>
            <a:endParaRPr lang="en-US"/>
          </a:p>
        </p:txBody>
      </p:sp>
    </p:spTree>
    <p:extLst>
      <p:ext uri="{BB962C8B-B14F-4D97-AF65-F5344CB8AC3E}">
        <p14:creationId xmlns:p14="http://schemas.microsoft.com/office/powerpoint/2010/main" val="124095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319088"/>
            <a:ext cx="7724775" cy="846137"/>
          </a:xfrm>
        </p:spPr>
        <p:txBody>
          <a:bodyPr/>
          <a:lstStyle/>
          <a:p>
            <a:r>
              <a:rPr lang="en-US" smtClean="0">
                <a:latin typeface="Helvetica Light" charset="0"/>
                <a:ea typeface="Helvetica Light" charset="0"/>
                <a:cs typeface="Helvetica Light" charset="0"/>
              </a:rPr>
              <a:t>Which Framework to Use?</a:t>
            </a:r>
          </a:p>
        </p:txBody>
      </p:sp>
      <p:sp>
        <p:nvSpPr>
          <p:cNvPr id="32771" name="Rectangle 3"/>
          <p:cNvSpPr>
            <a:spLocks noGrp="1" noChangeArrowheads="1"/>
          </p:cNvSpPr>
          <p:nvPr>
            <p:ph type="body" idx="1"/>
          </p:nvPr>
        </p:nvSpPr>
        <p:spPr>
          <a:xfrm>
            <a:off x="838199" y="1371600"/>
            <a:ext cx="10421983" cy="4572000"/>
          </a:xfrm>
        </p:spPr>
        <p:txBody>
          <a:bodyPr>
            <a:noAutofit/>
          </a:bodyPr>
          <a:lstStyle/>
          <a:p>
            <a:r>
              <a:rPr lang="en-US" sz="2400" b="1" dirty="0">
                <a:latin typeface="Helvetica Light" charset="0"/>
                <a:ea typeface="Helvetica Light" charset="0"/>
                <a:cs typeface="Helvetica Light" charset="0"/>
              </a:rPr>
              <a:t>Different frameworks address different needs</a:t>
            </a:r>
          </a:p>
          <a:p>
            <a:pPr lvl="1"/>
            <a:r>
              <a:rPr lang="en-US" dirty="0">
                <a:latin typeface="Helvetica Light" charset="0"/>
                <a:ea typeface="Helvetica Light" charset="0"/>
                <a:cs typeface="Helvetica Light" charset="0"/>
              </a:rPr>
              <a:t>Also, there are many other frameworks, and many additions/variations to each</a:t>
            </a:r>
          </a:p>
          <a:p>
            <a:pPr>
              <a:spcBef>
                <a:spcPts val="1600"/>
              </a:spcBef>
            </a:pPr>
            <a:r>
              <a:rPr lang="en-US" sz="2400" dirty="0">
                <a:latin typeface="Helvetica Light" charset="0"/>
                <a:ea typeface="Helvetica Light" charset="0"/>
                <a:cs typeface="Helvetica Light" charset="0"/>
              </a:rPr>
              <a:t>Organizations design their own quality management approaches (or it just evolves without design!), possibly using one or more frameworks as a starting point</a:t>
            </a:r>
          </a:p>
          <a:p>
            <a:pPr lvl="1"/>
            <a:r>
              <a:rPr lang="en-US" dirty="0">
                <a:latin typeface="Helvetica Light" charset="0"/>
                <a:ea typeface="Helvetica Light" charset="0"/>
                <a:cs typeface="Helvetica Light" charset="0"/>
              </a:rPr>
              <a:t>Frameworks only supply goals, and suggest some ways to achieve goals</a:t>
            </a:r>
          </a:p>
          <a:p>
            <a:pPr lvl="1"/>
            <a:r>
              <a:rPr lang="en-US" dirty="0">
                <a:latin typeface="Helvetica Light" charset="0"/>
                <a:ea typeface="Helvetica Light" charset="0"/>
                <a:cs typeface="Helvetica Light" charset="0"/>
              </a:rPr>
              <a:t>Each organization needs to adapt the framework(s) to their needs, and decide how to achieve their specific goals</a:t>
            </a:r>
          </a:p>
          <a:p>
            <a:pPr>
              <a:spcBef>
                <a:spcPts val="1600"/>
              </a:spcBef>
            </a:pPr>
            <a:r>
              <a:rPr lang="en-US" sz="2400" dirty="0">
                <a:latin typeface="Helvetica Light" charset="0"/>
                <a:ea typeface="Helvetica Light" charset="0"/>
                <a:cs typeface="Helvetica Light" charset="0"/>
              </a:rPr>
              <a:t>If used well, any of the frameworks are helpful</a:t>
            </a:r>
          </a:p>
          <a:p>
            <a:pPr>
              <a:spcBef>
                <a:spcPts val="1600"/>
              </a:spcBef>
            </a:pPr>
            <a:r>
              <a:rPr lang="en-US" sz="2400" b="1" dirty="0">
                <a:latin typeface="Helvetica Light" charset="0"/>
                <a:ea typeface="Helvetica Light" charset="0"/>
                <a:cs typeface="Helvetica Light" charset="0"/>
              </a:rPr>
              <a:t>If used poorly, none of them will help  (In fact, they will hurt!)</a:t>
            </a:r>
          </a:p>
        </p:txBody>
      </p:sp>
      <p:sp>
        <p:nvSpPr>
          <p:cNvPr id="32772" name="Slide Number Placeholder 3"/>
          <p:cNvSpPr>
            <a:spLocks noGrp="1"/>
          </p:cNvSpPr>
          <p:nvPr>
            <p:ph type="sldNum" sz="quarter" idx="10"/>
          </p:nvPr>
        </p:nvSpPr>
        <p:spPr>
          <a:noFill/>
        </p:spPr>
        <p:txBody>
          <a:bodyPr/>
          <a:lstStyle/>
          <a:p>
            <a:fld id="{7536564E-63AA-4311-BBF2-B46AEA868AC3}" type="slidenum">
              <a:rPr lang="en-US"/>
              <a:pPr/>
              <a:t>18</a:t>
            </a:fld>
            <a:endParaRPr lang="en-US"/>
          </a:p>
        </p:txBody>
      </p:sp>
    </p:spTree>
    <p:extLst>
      <p:ext uri="{BB962C8B-B14F-4D97-AF65-F5344CB8AC3E}">
        <p14:creationId xmlns:p14="http://schemas.microsoft.com/office/powerpoint/2010/main" val="40007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47073" y="457199"/>
            <a:ext cx="10371106" cy="924243"/>
          </a:xfrm>
        </p:spPr>
        <p:txBody>
          <a:bodyPr/>
          <a:lstStyle/>
          <a:p>
            <a:r>
              <a:rPr lang="en-US" dirty="0" smtClean="0">
                <a:latin typeface="Helvetica Light" charset="0"/>
                <a:ea typeface="Helvetica Light" charset="0"/>
                <a:cs typeface="Helvetica Light" charset="0"/>
              </a:rPr>
              <a:t>Why This “Big Picture” Now?</a:t>
            </a:r>
          </a:p>
        </p:txBody>
      </p:sp>
      <p:sp>
        <p:nvSpPr>
          <p:cNvPr id="33795" name="Rectangle 3"/>
          <p:cNvSpPr>
            <a:spLocks noGrp="1" noChangeArrowheads="1"/>
          </p:cNvSpPr>
          <p:nvPr>
            <p:ph type="body" idx="1"/>
          </p:nvPr>
        </p:nvSpPr>
        <p:spPr>
          <a:xfrm>
            <a:off x="838200" y="1524000"/>
            <a:ext cx="10435046" cy="4537166"/>
          </a:xfrm>
        </p:spPr>
        <p:txBody>
          <a:bodyPr>
            <a:normAutofit fontScale="92500"/>
          </a:bodyPr>
          <a:lstStyle/>
          <a:p>
            <a:r>
              <a:rPr lang="en-US" dirty="0" smtClean="0">
                <a:latin typeface="Helvetica Light" charset="0"/>
                <a:ea typeface="Helvetica Light" charset="0"/>
                <a:cs typeface="Helvetica Light" charset="0"/>
              </a:rPr>
              <a:t>Understanding the big picture helps, before we start to focus on specific quality metrics and practices</a:t>
            </a:r>
          </a:p>
          <a:p>
            <a:pPr>
              <a:lnSpc>
                <a:spcPct val="100000"/>
              </a:lnSpc>
              <a:spcBef>
                <a:spcPts val="1600"/>
              </a:spcBef>
            </a:pPr>
            <a:r>
              <a:rPr lang="en-US" dirty="0" smtClean="0">
                <a:latin typeface="Helvetica Light" charset="0"/>
                <a:ea typeface="Helvetica Light" charset="0"/>
                <a:cs typeface="Helvetica Light" charset="0"/>
              </a:rPr>
              <a:t>Understanding the philosophy and limitations helps you to get a more balanced picture of the quality area</a:t>
            </a:r>
          </a:p>
          <a:p>
            <a:pPr>
              <a:lnSpc>
                <a:spcPct val="100000"/>
              </a:lnSpc>
              <a:spcBef>
                <a:spcPts val="1600"/>
              </a:spcBef>
            </a:pPr>
            <a:r>
              <a:rPr lang="en-US" dirty="0" smtClean="0">
                <a:latin typeface="Helvetica Light" charset="0"/>
                <a:ea typeface="Helvetica Light" charset="0"/>
                <a:cs typeface="Helvetica Light" charset="0"/>
              </a:rPr>
              <a:t>General knowledge</a:t>
            </a:r>
          </a:p>
          <a:p>
            <a:pPr lvl="1"/>
            <a:r>
              <a:rPr lang="en-US" dirty="0" smtClean="0">
                <a:latin typeface="Helvetica Light" charset="0"/>
                <a:ea typeface="Helvetica Light" charset="0"/>
                <a:cs typeface="Helvetica Light" charset="0"/>
              </a:rPr>
              <a:t>As a software engineer, people will expect you to know about these models</a:t>
            </a:r>
          </a:p>
          <a:p>
            <a:pPr lvl="1">
              <a:lnSpc>
                <a:spcPct val="100000"/>
              </a:lnSpc>
            </a:pPr>
            <a:r>
              <a:rPr lang="en-US" dirty="0" smtClean="0">
                <a:latin typeface="Helvetica Light" charset="0"/>
                <a:ea typeface="Helvetica Light" charset="0"/>
                <a:cs typeface="Helvetica Light" charset="0"/>
              </a:rPr>
              <a:t>As a software quality engineer or software process engineer, these models provide a wealth of wisdom</a:t>
            </a:r>
          </a:p>
          <a:p>
            <a:pPr>
              <a:spcBef>
                <a:spcPts val="1600"/>
              </a:spcBef>
            </a:pPr>
            <a:r>
              <a:rPr lang="en-US" dirty="0" smtClean="0">
                <a:latin typeface="Helvetica Light" charset="0"/>
                <a:ea typeface="Helvetica Light" charset="0"/>
                <a:cs typeface="Helvetica Light" charset="0"/>
              </a:rPr>
              <a:t>Quality and Software process improvement pay for themselves (see next slide)</a:t>
            </a:r>
          </a:p>
        </p:txBody>
      </p:sp>
      <p:sp>
        <p:nvSpPr>
          <p:cNvPr id="33796" name="Slide Number Placeholder 3"/>
          <p:cNvSpPr>
            <a:spLocks noGrp="1"/>
          </p:cNvSpPr>
          <p:nvPr>
            <p:ph type="sldNum" sz="quarter" idx="10"/>
          </p:nvPr>
        </p:nvSpPr>
        <p:spPr>
          <a:noFill/>
        </p:spPr>
        <p:txBody>
          <a:bodyPr/>
          <a:lstStyle/>
          <a:p>
            <a:fld id="{0CA924BD-EC13-4FE1-BCCD-1409390D0C8D}" type="slidenum">
              <a:rPr lang="en-US"/>
              <a:pPr/>
              <a:t>19</a:t>
            </a:fld>
            <a:endParaRPr lang="en-US"/>
          </a:p>
        </p:txBody>
      </p:sp>
    </p:spTree>
    <p:extLst>
      <p:ext uri="{BB962C8B-B14F-4D97-AF65-F5344CB8AC3E}">
        <p14:creationId xmlns:p14="http://schemas.microsoft.com/office/powerpoint/2010/main" val="32736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Helvetica Light" charset="0"/>
                <a:ea typeface="Helvetica Light" charset="0"/>
                <a:cs typeface="Helvetica Light" charset="0"/>
              </a:rPr>
              <a:t>What is a Quality System Framework?</a:t>
            </a:r>
            <a:endParaRPr kumimoji="1" lang="zh-CN" altLang="en-US" dirty="0">
              <a:latin typeface="Helvetica Light" charset="0"/>
              <a:ea typeface="Helvetica Light" charset="0"/>
              <a:cs typeface="Helvetica Light" charset="0"/>
            </a:endParaRPr>
          </a:p>
        </p:txBody>
      </p:sp>
      <p:sp>
        <p:nvSpPr>
          <p:cNvPr id="3" name="内容占位符 2"/>
          <p:cNvSpPr>
            <a:spLocks noGrp="1"/>
          </p:cNvSpPr>
          <p:nvPr>
            <p:ph idx="1"/>
          </p:nvPr>
        </p:nvSpPr>
        <p:spPr/>
        <p:txBody>
          <a:bodyPr/>
          <a:lstStyle/>
          <a:p>
            <a:pPr marL="300600">
              <a:spcBef>
                <a:spcPts val="2200"/>
              </a:spcBef>
            </a:pPr>
            <a:r>
              <a:rPr lang="en-US" altLang="zh-CN" dirty="0" smtClean="0">
                <a:latin typeface="Helvetica Light" charset="0"/>
                <a:ea typeface="Helvetica Light" charset="0"/>
                <a:cs typeface="Helvetica Light" charset="0"/>
              </a:rPr>
              <a:t>A quality system framework is </a:t>
            </a:r>
            <a:r>
              <a:rPr lang="en-US" altLang="zh-CN" b="1" dirty="0" smtClean="0">
                <a:latin typeface="Helvetica Light" charset="0"/>
                <a:ea typeface="Helvetica Light" charset="0"/>
                <a:cs typeface="Helvetica Light" charset="0"/>
              </a:rPr>
              <a:t>a coherent set of objectives, policies, and practices</a:t>
            </a:r>
            <a:r>
              <a:rPr lang="en-US" altLang="zh-CN" dirty="0" smtClean="0">
                <a:latin typeface="Helvetica Light" charset="0"/>
                <a:ea typeface="Helvetica Light" charset="0"/>
                <a:cs typeface="Helvetica Light" charset="0"/>
              </a:rPr>
              <a:t> for managing quality in an organization</a:t>
            </a:r>
          </a:p>
          <a:p>
            <a:pPr marL="300600">
              <a:spcBef>
                <a:spcPts val="2200"/>
              </a:spcBef>
            </a:pPr>
            <a:r>
              <a:rPr lang="en-US" altLang="zh-CN" dirty="0" smtClean="0">
                <a:latin typeface="Helvetica Light" charset="0"/>
                <a:ea typeface="Helvetica Light" charset="0"/>
                <a:cs typeface="Helvetica Light" charset="0"/>
              </a:rPr>
              <a:t>As a framework, it provides the essential elements of a quality system</a:t>
            </a:r>
          </a:p>
          <a:p>
            <a:pPr lvl="1"/>
            <a:r>
              <a:rPr lang="en-US" altLang="zh-CN" dirty="0" smtClean="0">
                <a:latin typeface="Helvetica Light" charset="0"/>
                <a:ea typeface="Helvetica Light" charset="0"/>
                <a:cs typeface="Helvetica Light" charset="0"/>
              </a:rPr>
              <a:t>The elements are expected to be tailored and expanded for a given organization and situation</a:t>
            </a:r>
          </a:p>
          <a:p>
            <a:pPr lvl="1"/>
            <a:r>
              <a:rPr lang="en-US" altLang="zh-CN" dirty="0" smtClean="0">
                <a:latin typeface="Helvetica Light" charset="0"/>
                <a:ea typeface="Helvetica Light" charset="0"/>
                <a:cs typeface="Helvetica Light" charset="0"/>
              </a:rPr>
              <a:t>The framework emphasizes what needs to be done and why, without prescribing how</a:t>
            </a:r>
          </a:p>
        </p:txBody>
      </p:sp>
    </p:spTree>
    <p:extLst>
      <p:ext uri="{BB962C8B-B14F-4D97-AF65-F5344CB8AC3E}">
        <p14:creationId xmlns:p14="http://schemas.microsoft.com/office/powerpoint/2010/main" val="2029662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933993" y="610240"/>
            <a:ext cx="10783390" cy="1218560"/>
          </a:xfrm>
        </p:spPr>
        <p:txBody>
          <a:bodyPr>
            <a:noAutofit/>
          </a:bodyPr>
          <a:lstStyle/>
          <a:p>
            <a:pPr eaLnBrk="1" hangingPunct="1"/>
            <a:r>
              <a:rPr lang="en-US">
                <a:latin typeface="Helvetica Light" charset="0"/>
                <a:ea typeface="Helvetica Light" charset="0"/>
                <a:cs typeface="Helvetica Light" charset="0"/>
              </a:rPr>
              <a:t>Results from CMMI Improvements in 2005</a:t>
            </a:r>
          </a:p>
        </p:txBody>
      </p:sp>
      <p:sp>
        <p:nvSpPr>
          <p:cNvPr id="34819" name="Slide Number Placeholder 3"/>
          <p:cNvSpPr>
            <a:spLocks noGrp="1"/>
          </p:cNvSpPr>
          <p:nvPr>
            <p:ph type="sldNum" sz="quarter" idx="10"/>
          </p:nvPr>
        </p:nvSpPr>
        <p:spPr>
          <a:noFill/>
        </p:spPr>
        <p:txBody>
          <a:bodyPr/>
          <a:lstStyle/>
          <a:p>
            <a:fld id="{238CBF1B-A5A7-44CE-B73B-9A0A5644B127}" type="slidenum">
              <a:rPr lang="en-US"/>
              <a:pPr/>
              <a:t>20</a:t>
            </a:fld>
            <a:endParaRPr 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971" y="1942737"/>
            <a:ext cx="8639629" cy="3504185"/>
          </a:xfrm>
          <a:prstGeom prst="rect">
            <a:avLst/>
          </a:prstGeom>
        </p:spPr>
      </p:pic>
    </p:spTree>
    <p:extLst>
      <p:ext uri="{BB962C8B-B14F-4D97-AF65-F5344CB8AC3E}">
        <p14:creationId xmlns:p14="http://schemas.microsoft.com/office/powerpoint/2010/main" val="108702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05153" y="698385"/>
            <a:ext cx="9952983" cy="1031173"/>
          </a:xfrm>
        </p:spPr>
        <p:txBody>
          <a:bodyPr>
            <a:normAutofit/>
          </a:bodyPr>
          <a:lstStyle/>
          <a:p>
            <a:r>
              <a:rPr lang="en-US" smtClean="0">
                <a:latin typeface="Helvetica Light" charset="0"/>
                <a:ea typeface="Helvetica Light" charset="0"/>
                <a:cs typeface="Helvetica Light" charset="0"/>
              </a:rPr>
              <a:t>Frameworks as Knowledge Bases</a:t>
            </a:r>
          </a:p>
        </p:txBody>
      </p:sp>
      <p:sp>
        <p:nvSpPr>
          <p:cNvPr id="35843" name="Rectangle 3"/>
          <p:cNvSpPr>
            <a:spLocks noGrp="1" noChangeArrowheads="1"/>
          </p:cNvSpPr>
          <p:nvPr>
            <p:ph type="body" idx="1"/>
          </p:nvPr>
        </p:nvSpPr>
        <p:spPr>
          <a:xfrm>
            <a:off x="905153" y="1972491"/>
            <a:ext cx="10642413" cy="4318544"/>
          </a:xfrm>
        </p:spPr>
        <p:txBody>
          <a:bodyPr>
            <a:normAutofit lnSpcReduction="10000"/>
          </a:bodyPr>
          <a:lstStyle/>
          <a:p>
            <a:r>
              <a:rPr lang="en-US" dirty="0">
                <a:latin typeface="Helvetica Light" charset="0"/>
                <a:ea typeface="Helvetica Light" charset="0"/>
                <a:cs typeface="Helvetica Light" charset="0"/>
              </a:rPr>
              <a:t>The quality system frameworks are </a:t>
            </a:r>
            <a:r>
              <a:rPr lang="en-US" b="1" dirty="0">
                <a:latin typeface="Helvetica Light" charset="0"/>
                <a:ea typeface="Helvetica Light" charset="0"/>
                <a:cs typeface="Helvetica Light" charset="0"/>
              </a:rPr>
              <a:t>a knowledge base to guide your quality system</a:t>
            </a:r>
            <a:r>
              <a:rPr lang="en-US" dirty="0">
                <a:latin typeface="Helvetica Light" charset="0"/>
                <a:ea typeface="Helvetica Light" charset="0"/>
                <a:cs typeface="Helvetica Light" charset="0"/>
              </a:rPr>
              <a:t>:</a:t>
            </a:r>
          </a:p>
          <a:p>
            <a:pPr lvl="1"/>
            <a:r>
              <a:rPr lang="en-US" sz="2000" dirty="0">
                <a:latin typeface="Helvetica Light" charset="0"/>
                <a:ea typeface="Helvetica Light" charset="0"/>
                <a:cs typeface="Helvetica Light" charset="0"/>
              </a:rPr>
              <a:t>What areas do we need to address if we want projects to be successful?</a:t>
            </a:r>
          </a:p>
          <a:p>
            <a:pPr lvl="1">
              <a:lnSpc>
                <a:spcPct val="100000"/>
              </a:lnSpc>
            </a:pPr>
            <a:r>
              <a:rPr lang="en-US" sz="2000" dirty="0">
                <a:latin typeface="Helvetica Light" charset="0"/>
                <a:ea typeface="Helvetica Light" charset="0"/>
                <a:cs typeface="Helvetica Light" charset="0"/>
              </a:rPr>
              <a:t>How do we keep everyone aware of good ways to accomplish tasks?</a:t>
            </a:r>
          </a:p>
          <a:p>
            <a:pPr lvl="1"/>
            <a:r>
              <a:rPr lang="en-US" sz="2000" dirty="0">
                <a:latin typeface="Helvetica Light" charset="0"/>
                <a:ea typeface="Helvetica Light" charset="0"/>
                <a:cs typeface="Helvetica Light" charset="0"/>
              </a:rPr>
              <a:t>What are common sources of problems?  </a:t>
            </a:r>
          </a:p>
          <a:p>
            <a:pPr lvl="1"/>
            <a:r>
              <a:rPr lang="en-US" sz="2000" dirty="0">
                <a:latin typeface="Helvetica Light" charset="0"/>
                <a:ea typeface="Helvetica Light" charset="0"/>
                <a:cs typeface="Helvetica Light" charset="0"/>
              </a:rPr>
              <a:t>What structures can we put in place to reduce the chance that problems will occur?</a:t>
            </a:r>
          </a:p>
          <a:p>
            <a:pPr lvl="1"/>
            <a:r>
              <a:rPr lang="en-US" sz="2000" dirty="0">
                <a:latin typeface="Helvetica Light" charset="0"/>
                <a:ea typeface="Helvetica Light" charset="0"/>
                <a:cs typeface="Helvetica Light" charset="0"/>
              </a:rPr>
              <a:t>What structures do we need to ensure that the organization will keep trying to improve its processes and practices?</a:t>
            </a:r>
          </a:p>
          <a:p>
            <a:pPr lvl="1"/>
            <a:r>
              <a:rPr lang="en-US" sz="2000" dirty="0">
                <a:latin typeface="Helvetica Light" charset="0"/>
                <a:ea typeface="Helvetica Light" charset="0"/>
                <a:cs typeface="Helvetica Light" charset="0"/>
              </a:rPr>
              <a:t>How do we ensure that good processes lead to good results?</a:t>
            </a:r>
          </a:p>
          <a:p>
            <a:pPr lvl="1"/>
            <a:r>
              <a:rPr lang="en-US" sz="2000" dirty="0">
                <a:latin typeface="Helvetica Light" charset="0"/>
                <a:ea typeface="Helvetica Light" charset="0"/>
                <a:cs typeface="Helvetica Light" charset="0"/>
              </a:rPr>
              <a:t>How we can we figure out when things aren’t working and how to fix them? </a:t>
            </a:r>
          </a:p>
          <a:p>
            <a:pPr>
              <a:spcBef>
                <a:spcPts val="1600"/>
              </a:spcBef>
            </a:pPr>
            <a:r>
              <a:rPr lang="en-US" dirty="0">
                <a:latin typeface="Helvetica Light" charset="0"/>
                <a:ea typeface="Helvetica Light" charset="0"/>
                <a:cs typeface="Helvetica Light" charset="0"/>
              </a:rPr>
              <a:t>An organization’s quality management system is its own knowledge base of the best answers to these questions!</a:t>
            </a:r>
          </a:p>
        </p:txBody>
      </p:sp>
      <p:sp>
        <p:nvSpPr>
          <p:cNvPr id="35844" name="Slide Number Placeholder 3"/>
          <p:cNvSpPr>
            <a:spLocks noGrp="1"/>
          </p:cNvSpPr>
          <p:nvPr>
            <p:ph type="sldNum" sz="quarter" idx="10"/>
          </p:nvPr>
        </p:nvSpPr>
        <p:spPr>
          <a:xfrm>
            <a:off x="905153" y="6291035"/>
            <a:ext cx="2743200" cy="365125"/>
          </a:xfrm>
          <a:noFill/>
        </p:spPr>
        <p:txBody>
          <a:bodyPr/>
          <a:lstStyle/>
          <a:p>
            <a:fld id="{8126680E-FD1A-483C-A237-556CA4FD9DF9}" type="slidenum">
              <a:rPr lang="en-US"/>
              <a:pPr/>
              <a:t>21</a:t>
            </a:fld>
            <a:endParaRPr lang="en-US"/>
          </a:p>
        </p:txBody>
      </p:sp>
    </p:spTree>
    <p:extLst>
      <p:ext uri="{BB962C8B-B14F-4D97-AF65-F5344CB8AC3E}">
        <p14:creationId xmlns:p14="http://schemas.microsoft.com/office/powerpoint/2010/main" val="1601279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539431"/>
            <a:ext cx="10017034" cy="962797"/>
          </a:xfrm>
        </p:spPr>
        <p:txBody>
          <a:bodyPr>
            <a:normAutofit fontScale="90000"/>
          </a:bodyPr>
          <a:lstStyle/>
          <a:p>
            <a:r>
              <a:rPr lang="en-US" smtClean="0">
                <a:latin typeface="Helvetica Light" charset="0"/>
                <a:ea typeface="Helvetica Light" charset="0"/>
                <a:cs typeface="Helvetica Light" charset="0"/>
              </a:rPr>
              <a:t>Capability and Compliance Assessments</a:t>
            </a:r>
          </a:p>
        </p:txBody>
      </p:sp>
      <p:sp>
        <p:nvSpPr>
          <p:cNvPr id="36867" name="Rectangle 3"/>
          <p:cNvSpPr>
            <a:spLocks noGrp="1" noChangeArrowheads="1"/>
          </p:cNvSpPr>
          <p:nvPr>
            <p:ph type="body" idx="1"/>
          </p:nvPr>
        </p:nvSpPr>
        <p:spPr>
          <a:xfrm>
            <a:off x="838199" y="1889760"/>
            <a:ext cx="10864189" cy="4583024"/>
          </a:xfrm>
        </p:spPr>
        <p:txBody>
          <a:bodyPr>
            <a:normAutofit/>
          </a:bodyPr>
          <a:lstStyle/>
          <a:p>
            <a:pPr>
              <a:spcBef>
                <a:spcPct val="0"/>
              </a:spcBef>
            </a:pPr>
            <a:r>
              <a:rPr lang="en-US" dirty="0">
                <a:latin typeface="Helvetica Light" charset="0"/>
                <a:ea typeface="Helvetica Light" charset="0"/>
                <a:cs typeface="Helvetica Light" charset="0"/>
              </a:rPr>
              <a:t>Assessments are </a:t>
            </a:r>
            <a:r>
              <a:rPr lang="en-US" b="1" dirty="0">
                <a:latin typeface="Helvetica Light" charset="0"/>
                <a:ea typeface="Helvetica Light" charset="0"/>
                <a:cs typeface="Helvetica Light" charset="0"/>
              </a:rPr>
              <a:t>massive exercises</a:t>
            </a:r>
          </a:p>
          <a:p>
            <a:pPr lvl="1">
              <a:spcBef>
                <a:spcPct val="0"/>
              </a:spcBef>
            </a:pPr>
            <a:r>
              <a:rPr lang="en-US" sz="2000" dirty="0">
                <a:latin typeface="Helvetica Light" charset="0"/>
                <a:ea typeface="Helvetica Light" charset="0"/>
                <a:cs typeface="Helvetica Light" charset="0"/>
              </a:rPr>
              <a:t>Value: Feedback on what’s working, opportunities for improvement</a:t>
            </a:r>
          </a:p>
          <a:p>
            <a:pPr lvl="1">
              <a:spcBef>
                <a:spcPct val="0"/>
              </a:spcBef>
            </a:pPr>
            <a:r>
              <a:rPr lang="en-US" sz="2000" dirty="0">
                <a:latin typeface="Helvetica Light" charset="0"/>
                <a:ea typeface="Helvetica Light" charset="0"/>
                <a:cs typeface="Helvetica Light" charset="0"/>
              </a:rPr>
              <a:t>Cross-fertilization of ideas</a:t>
            </a:r>
          </a:p>
          <a:p>
            <a:pPr>
              <a:spcBef>
                <a:spcPts val="1800"/>
              </a:spcBef>
            </a:pPr>
            <a:r>
              <a:rPr lang="en-US" b="1" dirty="0">
                <a:latin typeface="Helvetica Light" charset="0"/>
                <a:ea typeface="Helvetica Light" charset="0"/>
                <a:cs typeface="Helvetica Light" charset="0"/>
              </a:rPr>
              <a:t>Problems</a:t>
            </a:r>
          </a:p>
          <a:p>
            <a:pPr lvl="1">
              <a:spcBef>
                <a:spcPct val="0"/>
              </a:spcBef>
            </a:pPr>
            <a:r>
              <a:rPr lang="en-US" sz="2000" dirty="0">
                <a:latin typeface="Helvetica Light" charset="0"/>
                <a:ea typeface="Helvetica Light" charset="0"/>
                <a:cs typeface="Helvetica Light" charset="0"/>
              </a:rPr>
              <a:t>Easy to “create evidence for the assessment”</a:t>
            </a:r>
          </a:p>
          <a:p>
            <a:pPr lvl="1">
              <a:spcBef>
                <a:spcPct val="0"/>
              </a:spcBef>
            </a:pPr>
            <a:r>
              <a:rPr lang="en-US" sz="2000" dirty="0">
                <a:latin typeface="Helvetica Light" charset="0"/>
                <a:ea typeface="Helvetica Light" charset="0"/>
                <a:cs typeface="Helvetica Light" charset="0"/>
              </a:rPr>
              <a:t>Passing means at best that systems are in place, not that results are superior</a:t>
            </a:r>
          </a:p>
          <a:p>
            <a:pPr lvl="1">
              <a:spcBef>
                <a:spcPct val="0"/>
              </a:spcBef>
            </a:pPr>
            <a:r>
              <a:rPr lang="en-US" sz="2000" dirty="0">
                <a:latin typeface="Helvetica Light" charset="0"/>
                <a:ea typeface="Helvetica Light" charset="0"/>
                <a:cs typeface="Helvetica Light" charset="0"/>
              </a:rPr>
              <a:t>Assessments easily become exercises in PR (public relations)</a:t>
            </a:r>
          </a:p>
          <a:p>
            <a:pPr lvl="1">
              <a:spcBef>
                <a:spcPct val="0"/>
              </a:spcBef>
            </a:pPr>
            <a:r>
              <a:rPr lang="en-US" sz="2000" dirty="0">
                <a:latin typeface="Helvetica Light" charset="0"/>
                <a:ea typeface="Helvetica Light" charset="0"/>
                <a:cs typeface="Helvetica Light" charset="0"/>
              </a:rPr>
              <a:t>Over-focus on “avoiding mistakes” can take energy away from excellence</a:t>
            </a:r>
          </a:p>
          <a:p>
            <a:pPr>
              <a:spcBef>
                <a:spcPts val="1800"/>
              </a:spcBef>
            </a:pPr>
            <a:r>
              <a:rPr lang="en-US" dirty="0">
                <a:latin typeface="Helvetica Light" charset="0"/>
                <a:ea typeface="Helvetica Light" charset="0"/>
                <a:cs typeface="Helvetica Light" charset="0"/>
              </a:rPr>
              <a:t>It would be </a:t>
            </a:r>
            <a:r>
              <a:rPr lang="en-US" b="1" dirty="0">
                <a:latin typeface="Helvetica Light" charset="0"/>
                <a:ea typeface="Helvetica Light" charset="0"/>
                <a:cs typeface="Helvetica Light" charset="0"/>
              </a:rPr>
              <a:t>a mistake to read too much </a:t>
            </a:r>
            <a:r>
              <a:rPr lang="en-US" dirty="0">
                <a:latin typeface="Helvetica Light" charset="0"/>
                <a:ea typeface="Helvetica Light" charset="0"/>
                <a:cs typeface="Helvetica Light" charset="0"/>
              </a:rPr>
              <a:t>into the results</a:t>
            </a:r>
          </a:p>
          <a:p>
            <a:pPr lvl="1">
              <a:spcBef>
                <a:spcPct val="0"/>
              </a:spcBef>
            </a:pPr>
            <a:r>
              <a:rPr lang="en-US" sz="2000" dirty="0">
                <a:latin typeface="Helvetica Light" charset="0"/>
                <a:ea typeface="Helvetica Light" charset="0"/>
                <a:cs typeface="Helvetica Light" charset="0"/>
              </a:rPr>
              <a:t>Being assessed at high maturity levels or receiving a quality award does NOT guarantee that the organization will be more successful or produce better products</a:t>
            </a:r>
          </a:p>
          <a:p>
            <a:pPr lvl="2">
              <a:spcBef>
                <a:spcPct val="0"/>
              </a:spcBef>
            </a:pPr>
            <a:r>
              <a:rPr lang="en-US" dirty="0" smtClean="0">
                <a:latin typeface="Helvetica Light" charset="0"/>
                <a:ea typeface="Helvetica Light" charset="0"/>
                <a:cs typeface="Helvetica Light" charset="0"/>
              </a:rPr>
              <a:t>It just means that they have structures in place to keep trying to do better</a:t>
            </a:r>
          </a:p>
        </p:txBody>
      </p:sp>
      <p:sp>
        <p:nvSpPr>
          <p:cNvPr id="36868" name="Slide Number Placeholder 3"/>
          <p:cNvSpPr>
            <a:spLocks noGrp="1"/>
          </p:cNvSpPr>
          <p:nvPr>
            <p:ph type="sldNum" sz="quarter" idx="10"/>
          </p:nvPr>
        </p:nvSpPr>
        <p:spPr>
          <a:noFill/>
        </p:spPr>
        <p:txBody>
          <a:bodyPr/>
          <a:lstStyle/>
          <a:p>
            <a:fld id="{E4E0F4D9-375E-4876-9546-70BAEE99EBC2}" type="slidenum">
              <a:rPr lang="en-US"/>
              <a:pPr/>
              <a:t>22</a:t>
            </a:fld>
            <a:endParaRPr lang="en-US"/>
          </a:p>
        </p:txBody>
      </p:sp>
    </p:spTree>
    <p:extLst>
      <p:ext uri="{BB962C8B-B14F-4D97-AF65-F5344CB8AC3E}">
        <p14:creationId xmlns:p14="http://schemas.microsoft.com/office/powerpoint/2010/main" val="44329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373061"/>
            <a:ext cx="10526486" cy="1142229"/>
          </a:xfrm>
        </p:spPr>
        <p:txBody>
          <a:bodyPr>
            <a:noAutofit/>
          </a:bodyPr>
          <a:lstStyle/>
          <a:p>
            <a:r>
              <a:rPr lang="en-US" sz="4000" dirty="0">
                <a:latin typeface="Helvetica Light" charset="0"/>
                <a:ea typeface="Helvetica Light" charset="0"/>
                <a:cs typeface="Helvetica Light" charset="0"/>
              </a:rPr>
              <a:t>Some Thoughts About Quality Frameworks</a:t>
            </a:r>
          </a:p>
        </p:txBody>
      </p:sp>
      <p:sp>
        <p:nvSpPr>
          <p:cNvPr id="37891" name="Rectangle 3"/>
          <p:cNvSpPr>
            <a:spLocks noGrp="1" noChangeArrowheads="1"/>
          </p:cNvSpPr>
          <p:nvPr>
            <p:ph type="body" idx="1"/>
          </p:nvPr>
        </p:nvSpPr>
        <p:spPr>
          <a:xfrm>
            <a:off x="838200" y="1702525"/>
            <a:ext cx="10617927" cy="4241076"/>
          </a:xfrm>
        </p:spPr>
        <p:txBody>
          <a:bodyPr>
            <a:normAutofit fontScale="92500"/>
          </a:bodyPr>
          <a:lstStyle/>
          <a:p>
            <a:pPr>
              <a:lnSpc>
                <a:spcPct val="100000"/>
              </a:lnSpc>
              <a:spcBef>
                <a:spcPts val="1800"/>
              </a:spcBef>
            </a:pPr>
            <a:r>
              <a:rPr lang="en-US" b="1" dirty="0" smtClean="0">
                <a:latin typeface="Helvetica Light" charset="0"/>
                <a:ea typeface="Helvetica Light" charset="0"/>
                <a:cs typeface="Helvetica Light" charset="0"/>
              </a:rPr>
              <a:t>Culture</a:t>
            </a:r>
            <a:r>
              <a:rPr lang="en-US" dirty="0" smtClean="0">
                <a:latin typeface="Helvetica Light" charset="0"/>
                <a:ea typeface="Helvetica Light" charset="0"/>
                <a:cs typeface="Helvetica Light" charset="0"/>
              </a:rPr>
              <a:t> is always the best approach</a:t>
            </a:r>
          </a:p>
          <a:p>
            <a:pPr>
              <a:lnSpc>
                <a:spcPct val="100000"/>
              </a:lnSpc>
              <a:spcBef>
                <a:spcPts val="1800"/>
              </a:spcBef>
            </a:pPr>
            <a:r>
              <a:rPr lang="en-US" dirty="0" smtClean="0">
                <a:latin typeface="Helvetica Light" charset="0"/>
                <a:ea typeface="Helvetica Light" charset="0"/>
                <a:cs typeface="Helvetica Light" charset="0"/>
              </a:rPr>
              <a:t>Systems have their </a:t>
            </a:r>
            <a:r>
              <a:rPr lang="en-US" b="1" dirty="0" smtClean="0">
                <a:latin typeface="Helvetica Light" charset="0"/>
                <a:ea typeface="Helvetica Light" charset="0"/>
                <a:cs typeface="Helvetica Light" charset="0"/>
              </a:rPr>
              <a:t>place and value</a:t>
            </a:r>
          </a:p>
          <a:p>
            <a:pPr>
              <a:lnSpc>
                <a:spcPct val="100000"/>
              </a:lnSpc>
              <a:spcBef>
                <a:spcPts val="1800"/>
              </a:spcBef>
            </a:pPr>
            <a:r>
              <a:rPr lang="en-US" dirty="0" smtClean="0">
                <a:latin typeface="Helvetica Light" charset="0"/>
                <a:ea typeface="Helvetica Light" charset="0"/>
                <a:cs typeface="Helvetica Light" charset="0"/>
              </a:rPr>
              <a:t>“</a:t>
            </a:r>
            <a:r>
              <a:rPr lang="en-US" b="1" dirty="0" smtClean="0">
                <a:latin typeface="Helvetica Light" charset="0"/>
                <a:ea typeface="Helvetica Light" charset="0"/>
                <a:cs typeface="Helvetica Light" charset="0"/>
              </a:rPr>
              <a:t>Less is more</a:t>
            </a:r>
            <a:r>
              <a:rPr lang="en-US" dirty="0" smtClean="0">
                <a:latin typeface="Helvetica Light" charset="0"/>
                <a:ea typeface="Helvetica Light" charset="0"/>
                <a:cs typeface="Helvetica Light" charset="0"/>
              </a:rPr>
              <a:t>”</a:t>
            </a:r>
          </a:p>
          <a:p>
            <a:pPr lvl="1">
              <a:lnSpc>
                <a:spcPct val="100000"/>
              </a:lnSpc>
              <a:spcBef>
                <a:spcPct val="0"/>
              </a:spcBef>
            </a:pPr>
            <a:r>
              <a:rPr lang="en-US" dirty="0" smtClean="0">
                <a:latin typeface="Helvetica Light" charset="0"/>
                <a:ea typeface="Helvetica Light" charset="0"/>
                <a:cs typeface="Helvetica Light" charset="0"/>
              </a:rPr>
              <a:t>Small organizations may not need very much formal quality management</a:t>
            </a:r>
          </a:p>
          <a:p>
            <a:pPr lvl="1">
              <a:lnSpc>
                <a:spcPct val="100000"/>
              </a:lnSpc>
              <a:spcBef>
                <a:spcPct val="0"/>
              </a:spcBef>
            </a:pPr>
            <a:r>
              <a:rPr lang="en-US" dirty="0" smtClean="0">
                <a:latin typeface="Helvetica Light" charset="0"/>
                <a:ea typeface="Helvetica Light" charset="0"/>
                <a:cs typeface="Helvetica Light" charset="0"/>
              </a:rPr>
              <a:t>Know the theory. </a:t>
            </a:r>
            <a:r>
              <a:rPr lang="en-US" dirty="0" smtClean="0">
                <a:latin typeface="Helvetica Light" charset="0"/>
                <a:ea typeface="Helvetica Light" charset="0"/>
                <a:cs typeface="Helvetica Light" charset="0"/>
              </a:rPr>
              <a:t>As </a:t>
            </a:r>
            <a:r>
              <a:rPr lang="en-US" dirty="0" smtClean="0">
                <a:latin typeface="Helvetica Light" charset="0"/>
                <a:ea typeface="Helvetica Light" charset="0"/>
                <a:cs typeface="Helvetica Light" charset="0"/>
              </a:rPr>
              <a:t>problems are perceived, incrementally put in only what is obviously useful</a:t>
            </a:r>
          </a:p>
          <a:p>
            <a:pPr lvl="1">
              <a:lnSpc>
                <a:spcPct val="100000"/>
              </a:lnSpc>
              <a:spcBef>
                <a:spcPct val="0"/>
              </a:spcBef>
            </a:pPr>
            <a:r>
              <a:rPr lang="en-US" dirty="0" smtClean="0">
                <a:latin typeface="Helvetica Light" charset="0"/>
                <a:ea typeface="Helvetica Light" charset="0"/>
                <a:cs typeface="Helvetica Light" charset="0"/>
              </a:rPr>
              <a:t>When designing a quality system, think carefully about what the needs of the organization are and what is appropriate</a:t>
            </a:r>
          </a:p>
          <a:p>
            <a:pPr lvl="1">
              <a:lnSpc>
                <a:spcPct val="100000"/>
              </a:lnSpc>
              <a:spcBef>
                <a:spcPct val="0"/>
              </a:spcBef>
            </a:pPr>
            <a:r>
              <a:rPr lang="en-US" dirty="0" smtClean="0">
                <a:latin typeface="Helvetica Light" charset="0"/>
                <a:ea typeface="Helvetica Light" charset="0"/>
                <a:cs typeface="Helvetica Light" charset="0"/>
              </a:rPr>
              <a:t>Processes tend to grow with time, so quality people should spend as much energy “deleting” unnecessary process as adding process</a:t>
            </a:r>
          </a:p>
          <a:p>
            <a:pPr lvl="1">
              <a:spcBef>
                <a:spcPct val="0"/>
              </a:spcBef>
            </a:pPr>
            <a:endParaRPr lang="en-US" dirty="0" smtClean="0">
              <a:latin typeface="Helvetica Light" charset="0"/>
              <a:ea typeface="Helvetica Light" charset="0"/>
              <a:cs typeface="Helvetica Light" charset="0"/>
            </a:endParaRPr>
          </a:p>
        </p:txBody>
      </p:sp>
      <p:sp>
        <p:nvSpPr>
          <p:cNvPr id="37892" name="Slide Number Placeholder 3"/>
          <p:cNvSpPr>
            <a:spLocks noGrp="1"/>
          </p:cNvSpPr>
          <p:nvPr>
            <p:ph type="sldNum" sz="quarter" idx="10"/>
          </p:nvPr>
        </p:nvSpPr>
        <p:spPr>
          <a:noFill/>
        </p:spPr>
        <p:txBody>
          <a:bodyPr/>
          <a:lstStyle/>
          <a:p>
            <a:fld id="{73902D1B-8855-43D3-8E54-F9CC4C547EDD}" type="slidenum">
              <a:rPr lang="en-US"/>
              <a:pPr/>
              <a:t>23</a:t>
            </a:fld>
            <a:endParaRPr lang="en-US"/>
          </a:p>
        </p:txBody>
      </p:sp>
    </p:spTree>
    <p:extLst>
      <p:ext uri="{BB962C8B-B14F-4D97-AF65-F5344CB8AC3E}">
        <p14:creationId xmlns:p14="http://schemas.microsoft.com/office/powerpoint/2010/main" val="765653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05ED6E1F-2C3C-48D6-8500-AAD896D9E6D1}" type="slidenum">
              <a:rPr lang="en-US"/>
              <a:pPr/>
              <a:t>24</a:t>
            </a:fld>
            <a:endParaRPr lang="en-US"/>
          </a:p>
        </p:txBody>
      </p:sp>
      <p:sp>
        <p:nvSpPr>
          <p:cNvPr id="38915" name="Rectangle 2"/>
          <p:cNvSpPr>
            <a:spLocks noGrp="1" noChangeArrowheads="1"/>
          </p:cNvSpPr>
          <p:nvPr>
            <p:ph type="title"/>
          </p:nvPr>
        </p:nvSpPr>
        <p:spPr>
          <a:xfrm>
            <a:off x="838200" y="365125"/>
            <a:ext cx="10515600" cy="1325563"/>
          </a:xfrm>
        </p:spPr>
        <p:txBody>
          <a:bodyPr/>
          <a:lstStyle/>
          <a:p>
            <a:pPr eaLnBrk="1" hangingPunct="1"/>
            <a:r>
              <a:rPr lang="en-US" dirty="0" smtClean="0">
                <a:latin typeface="Helvetica Light" charset="0"/>
                <a:ea typeface="Helvetica Light" charset="0"/>
                <a:cs typeface="Helvetica Light" charset="0"/>
              </a:rPr>
              <a:t>Conclusion</a:t>
            </a:r>
          </a:p>
        </p:txBody>
      </p:sp>
      <p:sp>
        <p:nvSpPr>
          <p:cNvPr id="38916" name="Rectangle 3"/>
          <p:cNvSpPr>
            <a:spLocks noGrp="1" noChangeArrowheads="1"/>
          </p:cNvSpPr>
          <p:nvPr>
            <p:ph type="body" idx="1"/>
          </p:nvPr>
        </p:nvSpPr>
        <p:spPr>
          <a:xfrm>
            <a:off x="838200" y="1828800"/>
            <a:ext cx="10515600" cy="4114800"/>
          </a:xfrm>
        </p:spPr>
        <p:txBody>
          <a:bodyPr>
            <a:normAutofit/>
          </a:bodyPr>
          <a:lstStyle/>
          <a:p>
            <a:pPr eaLnBrk="1" hangingPunct="1"/>
            <a:r>
              <a:rPr lang="en-US" dirty="0" smtClean="0">
                <a:latin typeface="Helvetica Light" charset="0"/>
                <a:ea typeface="Helvetica Light" charset="0"/>
                <a:cs typeface="Helvetica Light" charset="0"/>
              </a:rPr>
              <a:t>There are</a:t>
            </a:r>
            <a:r>
              <a:rPr lang="en-US" b="1" dirty="0" smtClean="0">
                <a:latin typeface="Helvetica Light" charset="0"/>
                <a:ea typeface="Helvetica Light" charset="0"/>
                <a:cs typeface="Helvetica Light" charset="0"/>
              </a:rPr>
              <a:t> many </a:t>
            </a:r>
            <a:r>
              <a:rPr lang="en-US" dirty="0" smtClean="0">
                <a:latin typeface="Helvetica Light" charset="0"/>
                <a:ea typeface="Helvetica Light" charset="0"/>
                <a:cs typeface="Helvetica Light" charset="0"/>
              </a:rPr>
              <a:t>quality systems frameworks, appropriate to </a:t>
            </a:r>
            <a:r>
              <a:rPr lang="en-US" b="1" dirty="0" smtClean="0">
                <a:latin typeface="Helvetica Light" charset="0"/>
                <a:ea typeface="Helvetica Light" charset="0"/>
                <a:cs typeface="Helvetica Light" charset="0"/>
              </a:rPr>
              <a:t>different needs</a:t>
            </a:r>
          </a:p>
          <a:p>
            <a:pPr eaLnBrk="1" hangingPunct="1">
              <a:spcBef>
                <a:spcPts val="1600"/>
              </a:spcBef>
            </a:pPr>
            <a:r>
              <a:rPr lang="en-US" dirty="0" smtClean="0">
                <a:latin typeface="Helvetica Light" charset="0"/>
                <a:ea typeface="Helvetica Light" charset="0"/>
                <a:cs typeface="Helvetica Light" charset="0"/>
              </a:rPr>
              <a:t>The quality system frameworks provide </a:t>
            </a:r>
            <a:r>
              <a:rPr lang="en-US" b="1" dirty="0" smtClean="0">
                <a:latin typeface="Helvetica Light" charset="0"/>
                <a:ea typeface="Helvetica Light" charset="0"/>
                <a:cs typeface="Helvetica Light" charset="0"/>
              </a:rPr>
              <a:t>a good starting point </a:t>
            </a:r>
            <a:r>
              <a:rPr lang="en-US" dirty="0" smtClean="0">
                <a:latin typeface="Helvetica Light" charset="0"/>
                <a:ea typeface="Helvetica Light" charset="0"/>
                <a:cs typeface="Helvetica Light" charset="0"/>
              </a:rPr>
              <a:t>for creating quality systems for your organization</a:t>
            </a:r>
          </a:p>
          <a:p>
            <a:pPr lvl="1" eaLnBrk="1" hangingPunct="1"/>
            <a:r>
              <a:rPr lang="en-US" dirty="0" smtClean="0">
                <a:latin typeface="Helvetica Light" charset="0"/>
                <a:ea typeface="Helvetica Light" charset="0"/>
                <a:cs typeface="Helvetica Light" charset="0"/>
              </a:rPr>
              <a:t>Understand the underlying quality system philosophy and supporting activities and incorporate them throughout the organization</a:t>
            </a:r>
          </a:p>
          <a:p>
            <a:pPr eaLnBrk="1" hangingPunct="1">
              <a:spcBef>
                <a:spcPts val="1600"/>
              </a:spcBef>
            </a:pPr>
            <a:r>
              <a:rPr lang="en-US" dirty="0" smtClean="0">
                <a:latin typeface="Helvetica Light" charset="0"/>
                <a:ea typeface="Helvetica Light" charset="0"/>
                <a:cs typeface="Helvetica Light" charset="0"/>
              </a:rPr>
              <a:t>Most organizations use </a:t>
            </a:r>
            <a:r>
              <a:rPr lang="en-US" b="1" dirty="0" smtClean="0">
                <a:latin typeface="Helvetica Light" charset="0"/>
                <a:ea typeface="Helvetica Light" charset="0"/>
                <a:cs typeface="Helvetica Light" charset="0"/>
              </a:rPr>
              <a:t>a combination of quality systems</a:t>
            </a:r>
          </a:p>
          <a:p>
            <a:pPr lvl="1" eaLnBrk="1" hangingPunct="1"/>
            <a:r>
              <a:rPr lang="en-US" dirty="0" smtClean="0">
                <a:latin typeface="Helvetica Light" charset="0"/>
                <a:ea typeface="Helvetica Light" charset="0"/>
                <a:cs typeface="Helvetica Light" charset="0"/>
              </a:rPr>
              <a:t>Assemble a quality system from the principles and practices that are most appropriate to your situation</a:t>
            </a:r>
          </a:p>
          <a:p>
            <a:pPr eaLnBrk="1" hangingPunct="1"/>
            <a:endParaRPr lang="en-US" dirty="0" smtClean="0">
              <a:latin typeface="Helvetica Light" charset="0"/>
              <a:ea typeface="Helvetica Light" charset="0"/>
              <a:cs typeface="Helvetica Light" charset="0"/>
            </a:endParaRPr>
          </a:p>
        </p:txBody>
      </p:sp>
    </p:spTree>
    <p:extLst>
      <p:ext uri="{BB962C8B-B14F-4D97-AF65-F5344CB8AC3E}">
        <p14:creationId xmlns:p14="http://schemas.microsoft.com/office/powerpoint/2010/main" val="619773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Helvetica Light" charset="0"/>
                <a:ea typeface="Helvetica Light" charset="0"/>
                <a:cs typeface="Helvetica Light" charset="0"/>
              </a:rPr>
              <a:t>Discussions</a:t>
            </a:r>
            <a:endParaRPr kumimoji="1" lang="zh-CN" altLang="en-US" dirty="0">
              <a:latin typeface="Helvetica Light" charset="0"/>
              <a:ea typeface="Helvetica Light" charset="0"/>
              <a:cs typeface="Helvetica Light" charset="0"/>
            </a:endParaRPr>
          </a:p>
        </p:txBody>
      </p:sp>
      <p:sp>
        <p:nvSpPr>
          <p:cNvPr id="3" name="内容占位符 2"/>
          <p:cNvSpPr>
            <a:spLocks noGrp="1"/>
          </p:cNvSpPr>
          <p:nvPr>
            <p:ph idx="1"/>
          </p:nvPr>
        </p:nvSpPr>
        <p:spPr>
          <a:xfrm>
            <a:off x="838200" y="1690688"/>
            <a:ext cx="10515600" cy="4486275"/>
          </a:xfrm>
        </p:spPr>
        <p:txBody>
          <a:bodyPr>
            <a:normAutofit fontScale="85000" lnSpcReduction="20000"/>
          </a:bodyPr>
          <a:lstStyle/>
          <a:p>
            <a:pPr>
              <a:lnSpc>
                <a:spcPct val="110000"/>
              </a:lnSpc>
            </a:pPr>
            <a:r>
              <a:rPr lang="en-US" altLang="zh-CN" dirty="0" smtClean="0">
                <a:latin typeface="Helvetica Light" charset="0"/>
                <a:ea typeface="Helvetica Light" charset="0"/>
                <a:cs typeface="Helvetica Light" charset="0"/>
              </a:rPr>
              <a:t>“Systems </a:t>
            </a:r>
            <a:r>
              <a:rPr lang="en-US" altLang="zh-CN" dirty="0">
                <a:latin typeface="Helvetica Light" charset="0"/>
                <a:ea typeface="Helvetica Light" charset="0"/>
                <a:cs typeface="Helvetica Light" charset="0"/>
              </a:rPr>
              <a:t>don’t produce quality, </a:t>
            </a:r>
            <a:r>
              <a:rPr lang="en-US" altLang="zh-CN" b="1" dirty="0">
                <a:latin typeface="Helvetica Light" charset="0"/>
                <a:ea typeface="Helvetica Light" charset="0"/>
                <a:cs typeface="Helvetica Light" charset="0"/>
              </a:rPr>
              <a:t>people do</a:t>
            </a:r>
            <a:r>
              <a:rPr lang="en-US" altLang="zh-CN" dirty="0" smtClean="0">
                <a:latin typeface="Helvetica Light" charset="0"/>
                <a:ea typeface="Helvetica Light" charset="0"/>
                <a:cs typeface="Helvetica Light" charset="0"/>
              </a:rPr>
              <a:t>.”</a:t>
            </a:r>
          </a:p>
          <a:p>
            <a:pPr lvl="1">
              <a:lnSpc>
                <a:spcPct val="110000"/>
              </a:lnSpc>
            </a:pPr>
            <a:r>
              <a:rPr kumimoji="1" lang="en-US" altLang="zh-CN" dirty="0" smtClean="0">
                <a:latin typeface="Helvetica Light" charset="0"/>
                <a:ea typeface="Helvetica Light" charset="0"/>
                <a:cs typeface="Helvetica Light" charset="0"/>
              </a:rPr>
              <a:t>Do</a:t>
            </a:r>
            <a:r>
              <a:rPr kumimoji="1" lang="zh-CN" altLang="en-US" dirty="0" smtClean="0">
                <a:latin typeface="Helvetica Light" charset="0"/>
                <a:ea typeface="Helvetica Light" charset="0"/>
                <a:cs typeface="Helvetica Light" charset="0"/>
              </a:rPr>
              <a:t> </a:t>
            </a:r>
            <a:r>
              <a:rPr kumimoji="1" lang="en-US" altLang="zh-CN" dirty="0" smtClean="0">
                <a:latin typeface="Helvetica Light" charset="0"/>
                <a:ea typeface="Helvetica Light" charset="0"/>
                <a:cs typeface="Helvetica Light" charset="0"/>
              </a:rPr>
              <a:t>you</a:t>
            </a:r>
            <a:r>
              <a:rPr kumimoji="1" lang="zh-CN" altLang="en-US" dirty="0" smtClean="0">
                <a:latin typeface="Helvetica Light" charset="0"/>
                <a:ea typeface="Helvetica Light" charset="0"/>
                <a:cs typeface="Helvetica Light" charset="0"/>
              </a:rPr>
              <a:t> </a:t>
            </a:r>
            <a:r>
              <a:rPr kumimoji="1" lang="en-US" altLang="zh-CN" dirty="0" smtClean="0">
                <a:latin typeface="Helvetica Light" charset="0"/>
                <a:ea typeface="Helvetica Light" charset="0"/>
                <a:cs typeface="Helvetica Light" charset="0"/>
              </a:rPr>
              <a:t>agree</a:t>
            </a:r>
            <a:r>
              <a:rPr kumimoji="1" lang="zh-CN" altLang="en-US" dirty="0" smtClean="0">
                <a:latin typeface="Helvetica Light" charset="0"/>
                <a:ea typeface="Helvetica Light" charset="0"/>
                <a:cs typeface="Helvetica Light" charset="0"/>
              </a:rPr>
              <a:t> </a:t>
            </a:r>
            <a:r>
              <a:rPr kumimoji="1" lang="en-US" altLang="zh-CN" dirty="0" smtClean="0">
                <a:latin typeface="Helvetica Light" charset="0"/>
                <a:ea typeface="Helvetica Light" charset="0"/>
                <a:cs typeface="Helvetica Light" charset="0"/>
              </a:rPr>
              <a:t>with</a:t>
            </a:r>
            <a:r>
              <a:rPr kumimoji="1" lang="zh-CN" altLang="en-US" dirty="0" smtClean="0">
                <a:latin typeface="Helvetica Light" charset="0"/>
                <a:ea typeface="Helvetica Light" charset="0"/>
                <a:cs typeface="Helvetica Light" charset="0"/>
              </a:rPr>
              <a:t> </a:t>
            </a:r>
            <a:r>
              <a:rPr kumimoji="1" lang="en-US" altLang="zh-CN" dirty="0" smtClean="0">
                <a:latin typeface="Helvetica Light" charset="0"/>
                <a:ea typeface="Helvetica Light" charset="0"/>
                <a:cs typeface="Helvetica Light" charset="0"/>
              </a:rPr>
              <a:t>this?</a:t>
            </a:r>
            <a:r>
              <a:rPr kumimoji="1" lang="zh-CN" altLang="en-US" dirty="0" smtClean="0">
                <a:latin typeface="Helvetica Light" charset="0"/>
                <a:ea typeface="Helvetica Light" charset="0"/>
                <a:cs typeface="Helvetica Light" charset="0"/>
              </a:rPr>
              <a:t> </a:t>
            </a:r>
            <a:r>
              <a:rPr kumimoji="1" lang="en-US" altLang="zh-CN" dirty="0" smtClean="0">
                <a:latin typeface="Helvetica Light" charset="0"/>
                <a:ea typeface="Helvetica Light" charset="0"/>
                <a:cs typeface="Helvetica Light" charset="0"/>
              </a:rPr>
              <a:t>Why?</a:t>
            </a:r>
            <a:endParaRPr kumimoji="1" lang="en-US" altLang="zh-CN" dirty="0">
              <a:latin typeface="Helvetica Light" charset="0"/>
              <a:ea typeface="Helvetica Light" charset="0"/>
              <a:cs typeface="Helvetica Light" charset="0"/>
            </a:endParaRPr>
          </a:p>
          <a:p>
            <a:pPr>
              <a:lnSpc>
                <a:spcPct val="110000"/>
              </a:lnSpc>
              <a:spcBef>
                <a:spcPts val="1600"/>
              </a:spcBef>
            </a:pPr>
            <a:r>
              <a:rPr lang="en-US" altLang="zh-CN" dirty="0" smtClean="0">
                <a:latin typeface="Helvetica Light" charset="0"/>
                <a:ea typeface="Helvetica Light" charset="0"/>
                <a:cs typeface="Helvetica Light" charset="0"/>
              </a:rPr>
              <a:t>What </a:t>
            </a:r>
            <a:r>
              <a:rPr lang="en-US" altLang="zh-CN" dirty="0">
                <a:latin typeface="Helvetica Light" charset="0"/>
                <a:ea typeface="Helvetica Light" charset="0"/>
                <a:cs typeface="Helvetica Light" charset="0"/>
              </a:rPr>
              <a:t>are the </a:t>
            </a:r>
            <a:r>
              <a:rPr lang="en-US" altLang="zh-CN" b="1" dirty="0">
                <a:latin typeface="Helvetica Light" charset="0"/>
                <a:ea typeface="Helvetica Light" charset="0"/>
                <a:cs typeface="Helvetica Light" charset="0"/>
              </a:rPr>
              <a:t>advantages &amp; disadvantages </a:t>
            </a:r>
            <a:r>
              <a:rPr lang="en-US" altLang="zh-CN" dirty="0">
                <a:latin typeface="Helvetica Light" charset="0"/>
                <a:ea typeface="Helvetica Light" charset="0"/>
                <a:cs typeface="Helvetica Light" charset="0"/>
              </a:rPr>
              <a:t>of a quality system that is heavily procedures and documentation-oriented</a:t>
            </a:r>
            <a:r>
              <a:rPr lang="en-US" altLang="zh-CN" dirty="0" smtClean="0">
                <a:latin typeface="Helvetica Light" charset="0"/>
                <a:ea typeface="Helvetica Light" charset="0"/>
                <a:cs typeface="Helvetica Light" charset="0"/>
              </a:rPr>
              <a:t>?</a:t>
            </a:r>
          </a:p>
          <a:p>
            <a:pPr>
              <a:lnSpc>
                <a:spcPct val="110000"/>
              </a:lnSpc>
              <a:spcBef>
                <a:spcPts val="1600"/>
              </a:spcBef>
            </a:pPr>
            <a:r>
              <a:rPr lang="en-US" altLang="zh-CN" dirty="0">
                <a:latin typeface="Helvetica Light" charset="0"/>
                <a:ea typeface="Helvetica Light" charset="0"/>
                <a:cs typeface="Helvetica Light" charset="0"/>
              </a:rPr>
              <a:t>The </a:t>
            </a:r>
            <a:r>
              <a:rPr lang="en-US" altLang="zh-CN" b="1" dirty="0">
                <a:latin typeface="Helvetica Light" charset="0"/>
                <a:ea typeface="Helvetica Light" charset="0"/>
                <a:cs typeface="Helvetica Light" charset="0"/>
              </a:rPr>
              <a:t>culture approach </a:t>
            </a:r>
            <a:r>
              <a:rPr lang="en-US" altLang="zh-CN" dirty="0">
                <a:latin typeface="Helvetica Light" charset="0"/>
                <a:ea typeface="Helvetica Light" charset="0"/>
                <a:cs typeface="Helvetica Light" charset="0"/>
              </a:rPr>
              <a:t>to quality is not really about “compliance” at all. It is about building an environment where focusing on project and organizational objectives is part of what it means to “get work done” and to “deliver</a:t>
            </a:r>
            <a:r>
              <a:rPr lang="en-US" altLang="zh-CN" dirty="0" smtClean="0">
                <a:latin typeface="Helvetica Light" charset="0"/>
                <a:ea typeface="Helvetica Light" charset="0"/>
                <a:cs typeface="Helvetica Light" charset="0"/>
              </a:rPr>
              <a:t>”.</a:t>
            </a:r>
          </a:p>
          <a:p>
            <a:pPr lvl="1">
              <a:lnSpc>
                <a:spcPct val="110000"/>
              </a:lnSpc>
            </a:pPr>
            <a:r>
              <a:rPr lang="en-US" altLang="zh-CN" dirty="0">
                <a:latin typeface="Helvetica Light" charset="0"/>
                <a:ea typeface="Helvetica Light" charset="0"/>
                <a:cs typeface="Helvetica Light" charset="0"/>
              </a:rPr>
              <a:t> </a:t>
            </a:r>
            <a:r>
              <a:rPr lang="en-US" altLang="zh-CN" dirty="0" smtClean="0">
                <a:latin typeface="Helvetica Light" charset="0"/>
                <a:ea typeface="Helvetica Light" charset="0"/>
                <a:cs typeface="Helvetica Light" charset="0"/>
              </a:rPr>
              <a:t>Is </a:t>
            </a:r>
            <a:r>
              <a:rPr lang="en-US" altLang="zh-CN" dirty="0">
                <a:latin typeface="Helvetica Light" charset="0"/>
                <a:ea typeface="Helvetica Light" charset="0"/>
                <a:cs typeface="Helvetica Light" charset="0"/>
              </a:rPr>
              <a:t>such an approach good? </a:t>
            </a:r>
          </a:p>
          <a:p>
            <a:pPr lvl="1">
              <a:lnSpc>
                <a:spcPct val="110000"/>
              </a:lnSpc>
            </a:pPr>
            <a:r>
              <a:rPr lang="en-US" altLang="zh-CN" dirty="0">
                <a:latin typeface="Helvetica Light" charset="0"/>
                <a:ea typeface="Helvetica Light" charset="0"/>
                <a:cs typeface="Helvetica Light" charset="0"/>
              </a:rPr>
              <a:t> Is it workable?</a:t>
            </a:r>
          </a:p>
          <a:p>
            <a:pPr lvl="1">
              <a:lnSpc>
                <a:spcPct val="110000"/>
              </a:lnSpc>
            </a:pPr>
            <a:r>
              <a:rPr lang="en-US" altLang="zh-CN" dirty="0">
                <a:latin typeface="Helvetica Light" charset="0"/>
                <a:ea typeface="Helvetica Light" charset="0"/>
                <a:cs typeface="Helvetica Light" charset="0"/>
              </a:rPr>
              <a:t> What are the barriers?</a:t>
            </a:r>
          </a:p>
          <a:p>
            <a:endParaRPr kumimoji="1" lang="zh-CN" altLang="en-US" dirty="0">
              <a:latin typeface="Helvetica Light" charset="0"/>
              <a:ea typeface="Helvetica Light" charset="0"/>
              <a:cs typeface="Helvetica Light" charset="0"/>
            </a:endParaRPr>
          </a:p>
        </p:txBody>
      </p:sp>
    </p:spTree>
    <p:extLst>
      <p:ext uri="{BB962C8B-B14F-4D97-AF65-F5344CB8AC3E}">
        <p14:creationId xmlns:p14="http://schemas.microsoft.com/office/powerpoint/2010/main" val="34471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199"/>
            <a:ext cx="3932237" cy="1951149"/>
          </a:xfrm>
        </p:spPr>
        <p:txBody>
          <a:bodyPr>
            <a:normAutofit/>
          </a:bodyPr>
          <a:lstStyle/>
          <a:p>
            <a:r>
              <a:rPr lang="en-US" altLang="zh-CN" sz="4000" dirty="0" smtClean="0">
                <a:latin typeface="Helvetica Light" charset="0"/>
                <a:ea typeface="Helvetica Light" charset="0"/>
                <a:cs typeface="Helvetica Light" charset="0"/>
              </a:rPr>
              <a:t>What is a Quality System Framework?</a:t>
            </a:r>
            <a:endParaRPr kumimoji="1" lang="zh-CN" altLang="en-US" sz="4000" dirty="0">
              <a:latin typeface="Helvetica Light" charset="0"/>
              <a:ea typeface="Helvetica Light" charset="0"/>
              <a:cs typeface="Helvetica Light" charset="0"/>
            </a:endParaRPr>
          </a:p>
        </p:txBody>
      </p:sp>
      <p:sp>
        <p:nvSpPr>
          <p:cNvPr id="4" name="内容占位符 3"/>
          <p:cNvSpPr>
            <a:spLocks noGrp="1"/>
          </p:cNvSpPr>
          <p:nvPr>
            <p:ph idx="1"/>
          </p:nvPr>
        </p:nvSpPr>
        <p:spPr/>
        <p:txBody>
          <a:bodyPr/>
          <a:lstStyle/>
          <a:p>
            <a:pPr marL="0" indent="0">
              <a:buNone/>
            </a:pPr>
            <a:r>
              <a:rPr lang="en-US" altLang="zh-CN" dirty="0" smtClean="0">
                <a:latin typeface="Helvetica Light" charset="0"/>
                <a:ea typeface="Helvetica Light" charset="0"/>
                <a:cs typeface="Helvetica Light" charset="0"/>
              </a:rPr>
              <a:t>A Quality System is a set of </a:t>
            </a:r>
            <a:r>
              <a:rPr lang="en-US" altLang="zh-CN" b="1" dirty="0" smtClean="0">
                <a:latin typeface="Helvetica Light" charset="0"/>
                <a:ea typeface="Helvetica Light" charset="0"/>
                <a:cs typeface="Helvetica Light" charset="0"/>
              </a:rPr>
              <a:t>formal and informal practices and processes </a:t>
            </a:r>
            <a:r>
              <a:rPr lang="en-US" altLang="zh-CN" dirty="0" smtClean="0">
                <a:latin typeface="Helvetica Light" charset="0"/>
                <a:ea typeface="Helvetica Light" charset="0"/>
                <a:cs typeface="Helvetica Light" charset="0"/>
              </a:rPr>
              <a:t>that focus on ...</a:t>
            </a:r>
          </a:p>
          <a:p>
            <a:pPr marL="0" indent="0">
              <a:buNone/>
            </a:pPr>
            <a:endParaRPr kumimoji="1" lang="en-US" altLang="zh-CN" dirty="0" smtClean="0">
              <a:latin typeface="Helvetica Light" charset="0"/>
              <a:ea typeface="Helvetica Light" charset="0"/>
              <a:cs typeface="Helvetica Light" charset="0"/>
            </a:endParaRPr>
          </a:p>
          <a:p>
            <a:pPr marL="0" indent="0">
              <a:buNone/>
            </a:pPr>
            <a:endParaRPr kumimoji="1" lang="en-US" altLang="zh-CN" dirty="0">
              <a:latin typeface="Helvetica Light" charset="0"/>
              <a:ea typeface="Helvetica Light" charset="0"/>
              <a:cs typeface="Helvetica Light" charset="0"/>
            </a:endParaRPr>
          </a:p>
          <a:p>
            <a:pPr marL="0" indent="0">
              <a:buNone/>
            </a:pPr>
            <a:endParaRPr kumimoji="1" lang="en-US" altLang="zh-CN" dirty="0" smtClean="0">
              <a:latin typeface="Helvetica Light" charset="0"/>
              <a:ea typeface="Helvetica Light" charset="0"/>
              <a:cs typeface="Helvetica Light" charset="0"/>
            </a:endParaRPr>
          </a:p>
          <a:p>
            <a:pPr marL="0" indent="0">
              <a:buNone/>
            </a:pPr>
            <a:endParaRPr kumimoji="1" lang="en-US" altLang="zh-CN" dirty="0">
              <a:latin typeface="Helvetica Light" charset="0"/>
              <a:ea typeface="Helvetica Light" charset="0"/>
              <a:cs typeface="Helvetica Light" charset="0"/>
            </a:endParaRPr>
          </a:p>
          <a:p>
            <a:pPr marL="0" indent="0">
              <a:buNone/>
            </a:pPr>
            <a:r>
              <a:rPr lang="en-US" altLang="zh-CN" dirty="0" smtClean="0">
                <a:latin typeface="Helvetica Light" charset="0"/>
                <a:ea typeface="Helvetica Light" charset="0"/>
                <a:cs typeface="Helvetica Light" charset="0"/>
              </a:rPr>
              <a:t> ... to achieve organizational outcomes.</a:t>
            </a:r>
            <a:endParaRPr kumimoji="1" lang="zh-CN" altLang="en-US" dirty="0">
              <a:latin typeface="Helvetica Light" charset="0"/>
              <a:ea typeface="Helvetica Light" charset="0"/>
              <a:cs typeface="Helvetica Light" charset="0"/>
            </a:endParaRPr>
          </a:p>
        </p:txBody>
      </p:sp>
      <p:sp>
        <p:nvSpPr>
          <p:cNvPr id="5" name="文本占位符 4"/>
          <p:cNvSpPr>
            <a:spLocks noGrp="1"/>
          </p:cNvSpPr>
          <p:nvPr>
            <p:ph type="body" sz="half" idx="2"/>
          </p:nvPr>
        </p:nvSpPr>
        <p:spPr>
          <a:xfrm>
            <a:off x="839788" y="2805504"/>
            <a:ext cx="3932237" cy="2601533"/>
          </a:xfrm>
        </p:spPr>
        <p:txBody>
          <a:bodyPr>
            <a:normAutofit lnSpcReduction="10000"/>
          </a:bodyPr>
          <a:lstStyle/>
          <a:p>
            <a:r>
              <a:rPr lang="en-US" altLang="zh-CN" sz="2800" dirty="0" smtClean="0">
                <a:latin typeface="Helvetica Light" charset="0"/>
                <a:ea typeface="Helvetica Light" charset="0"/>
                <a:cs typeface="Helvetica Light" charset="0"/>
              </a:rPr>
              <a:t>An organization uses quality systems to </a:t>
            </a:r>
            <a:r>
              <a:rPr lang="en-US" altLang="zh-CN" sz="2800" b="1" dirty="0" smtClean="0">
                <a:latin typeface="Helvetica Light" charset="0"/>
                <a:ea typeface="Helvetica Light" charset="0"/>
                <a:cs typeface="Helvetica Light" charset="0"/>
              </a:rPr>
              <a:t>control and improve the effectiveness </a:t>
            </a:r>
            <a:r>
              <a:rPr lang="en-US" altLang="zh-CN" sz="2800" dirty="0" smtClean="0">
                <a:latin typeface="Helvetica Light" charset="0"/>
                <a:ea typeface="Helvetica Light" charset="0"/>
                <a:cs typeface="Helvetica Light" charset="0"/>
              </a:rPr>
              <a:t>of the processes used to deliver a quality product or service. </a:t>
            </a:r>
          </a:p>
          <a:p>
            <a:endParaRPr kumimoji="1" lang="zh-CN" altLang="en-US" dirty="0">
              <a:latin typeface="Helvetica Light" charset="0"/>
              <a:ea typeface="Helvetica Light" charset="0"/>
              <a:cs typeface="Helvetica Light" charset="0"/>
            </a:endParaRPr>
          </a:p>
        </p:txBody>
      </p:sp>
      <p:sp>
        <p:nvSpPr>
          <p:cNvPr id="6" name="文本框 5"/>
          <p:cNvSpPr txBox="1"/>
          <p:nvPr/>
        </p:nvSpPr>
        <p:spPr>
          <a:xfrm>
            <a:off x="5486400" y="2408349"/>
            <a:ext cx="2653048" cy="1754326"/>
          </a:xfrm>
          <a:prstGeom prst="rect">
            <a:avLst/>
          </a:prstGeom>
          <a:noFill/>
        </p:spPr>
        <p:txBody>
          <a:bodyPr wrap="square" rtlCol="0">
            <a:spAutoFit/>
          </a:bodyPr>
          <a:lstStyle/>
          <a:p>
            <a:pPr marL="342900" indent="-342900" eaLnBrk="0" hangingPunct="0">
              <a:buClr>
                <a:schemeClr val="folHlink"/>
              </a:buClr>
              <a:buSzPct val="60000"/>
              <a:buFont typeface="Wingdings" pitchFamily="-107" charset="2"/>
              <a:buChar char="n"/>
            </a:pPr>
            <a:r>
              <a:rPr lang="en-US" altLang="zh-CN" dirty="0" smtClean="0"/>
              <a:t>Customer needs</a:t>
            </a:r>
          </a:p>
          <a:p>
            <a:pPr marL="342900" indent="-342900" eaLnBrk="0" hangingPunct="0">
              <a:buClr>
                <a:schemeClr val="folHlink"/>
              </a:buClr>
              <a:buSzPct val="60000"/>
              <a:buFont typeface="Wingdings" pitchFamily="-107" charset="2"/>
              <a:buChar char="n"/>
            </a:pPr>
            <a:r>
              <a:rPr lang="en-US" altLang="zh-CN" dirty="0" smtClean="0"/>
              <a:t>Leadership vision</a:t>
            </a:r>
          </a:p>
          <a:p>
            <a:pPr marL="342900" indent="-342900" eaLnBrk="0" hangingPunct="0">
              <a:buClr>
                <a:schemeClr val="folHlink"/>
              </a:buClr>
              <a:buSzPct val="60000"/>
              <a:buFont typeface="Wingdings" pitchFamily="-107" charset="2"/>
              <a:buChar char="n"/>
            </a:pPr>
            <a:r>
              <a:rPr lang="en-US" altLang="zh-CN" dirty="0" smtClean="0"/>
              <a:t>Employee involvement</a:t>
            </a:r>
          </a:p>
          <a:p>
            <a:pPr marL="342900" indent="-342900" eaLnBrk="0" hangingPunct="0">
              <a:buClr>
                <a:schemeClr val="folHlink"/>
              </a:buClr>
              <a:buSzPct val="60000"/>
              <a:buFont typeface="Wingdings" pitchFamily="-107" charset="2"/>
              <a:buChar char="n"/>
            </a:pPr>
            <a:r>
              <a:rPr lang="en-US" altLang="zh-CN" dirty="0" smtClean="0"/>
              <a:t>Continual improvement</a:t>
            </a:r>
            <a:endParaRPr lang="en-US" altLang="zh-CN" dirty="0"/>
          </a:p>
        </p:txBody>
      </p:sp>
      <p:sp>
        <p:nvSpPr>
          <p:cNvPr id="7" name="矩形 6"/>
          <p:cNvSpPr/>
          <p:nvPr/>
        </p:nvSpPr>
        <p:spPr>
          <a:xfrm>
            <a:off x="7959144" y="2408349"/>
            <a:ext cx="3026535" cy="2031325"/>
          </a:xfrm>
          <a:prstGeom prst="rect">
            <a:avLst/>
          </a:prstGeom>
        </p:spPr>
        <p:txBody>
          <a:bodyPr wrap="square">
            <a:spAutoFit/>
          </a:bodyPr>
          <a:lstStyle/>
          <a:p>
            <a:pPr marL="342900" indent="-342900" eaLnBrk="0" hangingPunct="0">
              <a:buClr>
                <a:schemeClr val="folHlink"/>
              </a:buClr>
              <a:buSzPct val="60000"/>
              <a:buFont typeface="Wingdings" pitchFamily="-107" charset="2"/>
              <a:buChar char="n"/>
            </a:pPr>
            <a:r>
              <a:rPr lang="en-US" altLang="zh-CN" dirty="0" smtClean="0"/>
              <a:t>Informed decision making based on real-time data</a:t>
            </a:r>
          </a:p>
          <a:p>
            <a:pPr marL="342900" indent="-342900" eaLnBrk="0" hangingPunct="0">
              <a:buClr>
                <a:schemeClr val="folHlink"/>
              </a:buClr>
              <a:buSzPct val="60000"/>
              <a:buFont typeface="Wingdings" pitchFamily="-107" charset="2"/>
              <a:buChar char="n"/>
            </a:pPr>
            <a:r>
              <a:rPr lang="en-US" altLang="zh-CN" dirty="0" smtClean="0"/>
              <a:t>Mutually beneficial relationships with external business partners</a:t>
            </a:r>
            <a:endParaRPr lang="en-US" altLang="zh-CN" dirty="0"/>
          </a:p>
        </p:txBody>
      </p:sp>
      <p:sp>
        <p:nvSpPr>
          <p:cNvPr id="8" name="Rectangle 4"/>
          <p:cNvSpPr>
            <a:spLocks noChangeArrowheads="1"/>
          </p:cNvSpPr>
          <p:nvPr/>
        </p:nvSpPr>
        <p:spPr bwMode="auto">
          <a:xfrm>
            <a:off x="3407535" y="5860598"/>
            <a:ext cx="7696200" cy="1015663"/>
          </a:xfrm>
          <a:prstGeom prst="rect">
            <a:avLst/>
          </a:prstGeom>
          <a:noFill/>
          <a:ln w="9525">
            <a:noFill/>
            <a:miter lim="800000"/>
            <a:headEnd/>
            <a:tailEnd/>
          </a:ln>
        </p:spPr>
        <p:txBody>
          <a:bodyPr>
            <a:spAutoFit/>
          </a:bodyPr>
          <a:lstStyle/>
          <a:p>
            <a:pPr lvl="1"/>
            <a:r>
              <a:rPr lang="en-US" sz="2000" dirty="0">
                <a:latin typeface="Helvetica Light" charset="0"/>
                <a:ea typeface="Helvetica Light" charset="0"/>
                <a:cs typeface="Helvetica Light" charset="0"/>
              </a:rPr>
              <a:t>[Adapted from US Food and Drug Administration Staff Manual Guide 2020 </a:t>
            </a:r>
            <a:r>
              <a:rPr lang="en-US" sz="2000" dirty="0">
                <a:latin typeface="Helvetica Light" charset="0"/>
                <a:ea typeface="Helvetica Light" charset="0"/>
                <a:cs typeface="Helvetica Light" charset="0"/>
                <a:hlinkClick r:id="rId2"/>
              </a:rPr>
              <a:t>http://www.fda.gov/smg/vol3/2000/SMG_2020.pdf</a:t>
            </a:r>
            <a:r>
              <a:rPr lang="en-US" sz="2000" dirty="0">
                <a:latin typeface="Helvetica Light" charset="0"/>
                <a:ea typeface="Helvetica Light" charset="0"/>
                <a:cs typeface="Helvetica Light" charset="0"/>
              </a:rPr>
              <a:t>]</a:t>
            </a:r>
          </a:p>
        </p:txBody>
      </p:sp>
    </p:spTree>
    <p:extLst>
      <p:ext uri="{BB962C8B-B14F-4D97-AF65-F5344CB8AC3E}">
        <p14:creationId xmlns:p14="http://schemas.microsoft.com/office/powerpoint/2010/main" val="131175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38200" y="464437"/>
            <a:ext cx="8945880" cy="1116168"/>
          </a:xfrm>
        </p:spPr>
        <p:txBody>
          <a:bodyPr>
            <a:noAutofit/>
          </a:bodyPr>
          <a:lstStyle/>
          <a:p>
            <a:r>
              <a:rPr lang="en-US" dirty="0" smtClean="0">
                <a:latin typeface="Helvetica Light" charset="0"/>
                <a:ea typeface="Helvetica Light" charset="0"/>
                <a:cs typeface="Helvetica Light" charset="0"/>
              </a:rPr>
              <a:t>Using a Quality System Framework</a:t>
            </a:r>
          </a:p>
        </p:txBody>
      </p:sp>
      <p:sp>
        <p:nvSpPr>
          <p:cNvPr id="17411" name="Content Placeholder 2"/>
          <p:cNvSpPr>
            <a:spLocks noGrp="1"/>
          </p:cNvSpPr>
          <p:nvPr>
            <p:ph idx="1"/>
          </p:nvPr>
        </p:nvSpPr>
        <p:spPr>
          <a:xfrm>
            <a:off x="838200" y="1580605"/>
            <a:ext cx="10435047" cy="4376057"/>
          </a:xfrm>
        </p:spPr>
        <p:txBody>
          <a:bodyPr>
            <a:normAutofit/>
          </a:bodyPr>
          <a:lstStyle/>
          <a:p>
            <a:pPr>
              <a:spcBef>
                <a:spcPct val="0"/>
              </a:spcBef>
            </a:pPr>
            <a:r>
              <a:rPr lang="en-US" dirty="0" smtClean="0">
                <a:latin typeface="Helvetica Light" charset="0"/>
                <a:ea typeface="Helvetica Light" charset="0"/>
                <a:cs typeface="Helvetica Light" charset="0"/>
              </a:rPr>
              <a:t>Use a quality system framework as guidance</a:t>
            </a:r>
          </a:p>
          <a:p>
            <a:pPr lvl="1">
              <a:spcBef>
                <a:spcPct val="0"/>
              </a:spcBef>
            </a:pPr>
            <a:r>
              <a:rPr lang="en-US" dirty="0" smtClean="0">
                <a:latin typeface="Helvetica Light" charset="0"/>
                <a:ea typeface="Helvetica Light" charset="0"/>
                <a:cs typeface="Helvetica Light" charset="0"/>
              </a:rPr>
              <a:t>A quality system framework can help an organization to ...</a:t>
            </a:r>
          </a:p>
          <a:p>
            <a:pPr lvl="2">
              <a:spcBef>
                <a:spcPct val="0"/>
              </a:spcBef>
            </a:pPr>
            <a:r>
              <a:rPr lang="en-US" dirty="0" smtClean="0">
                <a:latin typeface="Helvetica Light" charset="0"/>
                <a:ea typeface="Helvetica Light" charset="0"/>
                <a:cs typeface="Helvetica Light" charset="0"/>
              </a:rPr>
              <a:t>Review their current quality activities</a:t>
            </a:r>
          </a:p>
          <a:p>
            <a:pPr lvl="2">
              <a:spcBef>
                <a:spcPct val="0"/>
              </a:spcBef>
            </a:pPr>
            <a:r>
              <a:rPr lang="en-US" dirty="0" smtClean="0">
                <a:latin typeface="Helvetica Light" charset="0"/>
                <a:ea typeface="Helvetica Light" charset="0"/>
                <a:cs typeface="Helvetica Light" charset="0"/>
              </a:rPr>
              <a:t>Identify quality system elements that may already exist</a:t>
            </a:r>
          </a:p>
          <a:p>
            <a:pPr lvl="2">
              <a:spcBef>
                <a:spcPct val="0"/>
              </a:spcBef>
            </a:pPr>
            <a:r>
              <a:rPr lang="en-US" dirty="0" smtClean="0">
                <a:latin typeface="Helvetica Light" charset="0"/>
                <a:ea typeface="Helvetica Light" charset="0"/>
                <a:cs typeface="Helvetica Light" charset="0"/>
              </a:rPr>
              <a:t>Identify additional elements needed to implement a quality system</a:t>
            </a:r>
          </a:p>
          <a:p>
            <a:pPr>
              <a:spcBef>
                <a:spcPts val="1800"/>
              </a:spcBef>
            </a:pPr>
            <a:r>
              <a:rPr lang="en-US" dirty="0" smtClean="0">
                <a:latin typeface="Helvetica Light" charset="0"/>
                <a:ea typeface="Helvetica Light" charset="0"/>
                <a:cs typeface="Helvetica Light" charset="0"/>
              </a:rPr>
              <a:t>Use a quality system framework for external assessment and validation</a:t>
            </a:r>
          </a:p>
          <a:p>
            <a:pPr lvl="1">
              <a:spcBef>
                <a:spcPct val="0"/>
              </a:spcBef>
            </a:pPr>
            <a:r>
              <a:rPr lang="en-US" dirty="0" smtClean="0">
                <a:latin typeface="Helvetica Light" charset="0"/>
                <a:ea typeface="Helvetica Light" charset="0"/>
                <a:cs typeface="Helvetica Light" charset="0"/>
              </a:rPr>
              <a:t>Objective criteria for assessing quality processes</a:t>
            </a:r>
          </a:p>
          <a:p>
            <a:pPr lvl="1">
              <a:spcBef>
                <a:spcPct val="0"/>
              </a:spcBef>
            </a:pPr>
            <a:r>
              <a:rPr lang="en-US" dirty="0" smtClean="0">
                <a:latin typeface="Helvetica Light" charset="0"/>
                <a:ea typeface="Helvetica Light" charset="0"/>
                <a:cs typeface="Helvetica Light" charset="0"/>
              </a:rPr>
              <a:t>Often required to be “in business”</a:t>
            </a:r>
          </a:p>
          <a:p>
            <a:pPr lvl="2">
              <a:spcBef>
                <a:spcPct val="0"/>
              </a:spcBef>
            </a:pPr>
            <a:r>
              <a:rPr lang="en-US" dirty="0" smtClean="0">
                <a:latin typeface="Helvetica Light" charset="0"/>
                <a:ea typeface="Helvetica Light" charset="0"/>
                <a:cs typeface="Helvetica Light" charset="0"/>
              </a:rPr>
              <a:t>Cannot bid on a contract if you are not certified</a:t>
            </a:r>
          </a:p>
          <a:p>
            <a:pPr lvl="2">
              <a:spcBef>
                <a:spcPct val="0"/>
              </a:spcBef>
            </a:pPr>
            <a:r>
              <a:rPr lang="en-US" dirty="0" smtClean="0">
                <a:latin typeface="Helvetica Light" charset="0"/>
                <a:ea typeface="Helvetica Light" charset="0"/>
                <a:cs typeface="Helvetica Light" charset="0"/>
              </a:rPr>
              <a:t>Use as a marketing tool—Certified Seal of </a:t>
            </a:r>
            <a:r>
              <a:rPr lang="en-US" dirty="0" smtClean="0">
                <a:latin typeface="Helvetica Light" charset="0"/>
                <a:ea typeface="Helvetica Light" charset="0"/>
                <a:cs typeface="Helvetica Light" charset="0"/>
              </a:rPr>
              <a:t>Approval</a:t>
            </a:r>
            <a:endParaRPr lang="en-US" dirty="0" smtClean="0">
              <a:latin typeface="Helvetica Light" charset="0"/>
              <a:ea typeface="Helvetica Light" charset="0"/>
              <a:cs typeface="Helvetica Light" charset="0"/>
            </a:endParaRPr>
          </a:p>
        </p:txBody>
      </p:sp>
      <p:sp>
        <p:nvSpPr>
          <p:cNvPr id="17412" name="Slide Number Placeholder 3"/>
          <p:cNvSpPr>
            <a:spLocks noGrp="1"/>
          </p:cNvSpPr>
          <p:nvPr>
            <p:ph type="sldNum" sz="quarter" idx="10"/>
          </p:nvPr>
        </p:nvSpPr>
        <p:spPr>
          <a:noFill/>
        </p:spPr>
        <p:txBody>
          <a:bodyPr/>
          <a:lstStyle/>
          <a:p>
            <a:fld id="{8469941D-952A-4492-9848-AE9A3BF87910}" type="slidenum">
              <a:rPr lang="en-US"/>
              <a:pPr/>
              <a:t>4</a:t>
            </a:fld>
            <a:endParaRPr lang="en-US"/>
          </a:p>
        </p:txBody>
      </p:sp>
    </p:spTree>
    <p:extLst>
      <p:ext uri="{BB962C8B-B14F-4D97-AF65-F5344CB8AC3E}">
        <p14:creationId xmlns:p14="http://schemas.microsoft.com/office/powerpoint/2010/main" val="24633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199" y="618510"/>
            <a:ext cx="10552611" cy="846137"/>
          </a:xfrm>
        </p:spPr>
        <p:txBody>
          <a:bodyPr>
            <a:normAutofit/>
          </a:bodyPr>
          <a:lstStyle/>
          <a:p>
            <a:pPr eaLnBrk="1" hangingPunct="1"/>
            <a:r>
              <a:rPr lang="en-US" dirty="0" smtClean="0">
                <a:latin typeface="Helvetica Light" charset="0"/>
                <a:ea typeface="Helvetica Light" charset="0"/>
                <a:cs typeface="Helvetica Light" charset="0"/>
              </a:rPr>
              <a:t>Some Major Quality Frameworks </a:t>
            </a:r>
            <a:r>
              <a:rPr lang="en-US" dirty="0" smtClean="0">
                <a:latin typeface="Helvetica Light" charset="0"/>
                <a:ea typeface="Helvetica Light" charset="0"/>
                <a:cs typeface="Helvetica Light" charset="0"/>
              </a:rPr>
              <a:t>(</a:t>
            </a:r>
            <a:r>
              <a:rPr lang="en-US" dirty="0" smtClean="0">
                <a:latin typeface="Helvetica Light" charset="0"/>
                <a:ea typeface="Helvetica Light" charset="0"/>
                <a:cs typeface="Helvetica Light" charset="0"/>
              </a:rPr>
              <a:t>1 of 3)</a:t>
            </a:r>
          </a:p>
        </p:txBody>
      </p:sp>
      <p:sp>
        <p:nvSpPr>
          <p:cNvPr id="18435" name="Rectangle 3"/>
          <p:cNvSpPr>
            <a:spLocks noGrp="1" noChangeArrowheads="1"/>
          </p:cNvSpPr>
          <p:nvPr>
            <p:ph type="body" idx="1"/>
          </p:nvPr>
        </p:nvSpPr>
        <p:spPr>
          <a:xfrm>
            <a:off x="838199" y="1606730"/>
            <a:ext cx="10435047" cy="4184469"/>
          </a:xfrm>
        </p:spPr>
        <p:txBody>
          <a:bodyPr>
            <a:normAutofit/>
          </a:bodyPr>
          <a:lstStyle/>
          <a:p>
            <a:pPr eaLnBrk="1" hangingPunct="1"/>
            <a:r>
              <a:rPr lang="en-US" dirty="0" smtClean="0">
                <a:latin typeface="Helvetica Light" charset="0"/>
                <a:ea typeface="Helvetica Light" charset="0"/>
                <a:cs typeface="Helvetica Light" charset="0"/>
              </a:rPr>
              <a:t>ISO 9000 Family of Standards</a:t>
            </a:r>
          </a:p>
          <a:p>
            <a:pPr lvl="1" eaLnBrk="1" hangingPunct="1"/>
            <a:r>
              <a:rPr lang="en-US" dirty="0" smtClean="0">
                <a:latin typeface="Helvetica Light" charset="0"/>
                <a:ea typeface="Helvetica Light" charset="0"/>
                <a:cs typeface="Helvetica Light" charset="0"/>
              </a:rPr>
              <a:t>A general international standard for organizational quality systems</a:t>
            </a:r>
          </a:p>
          <a:p>
            <a:pPr lvl="1" eaLnBrk="1" hangingPunct="1"/>
            <a:r>
              <a:rPr lang="en-US" dirty="0" smtClean="0">
                <a:latin typeface="Helvetica Light" charset="0"/>
                <a:ea typeface="Helvetica Light" charset="0"/>
                <a:cs typeface="Helvetica Light" charset="0"/>
              </a:rPr>
              <a:t>Specializations for specific types of products and services (including software)</a:t>
            </a:r>
          </a:p>
          <a:p>
            <a:pPr lvl="1" eaLnBrk="1" hangingPunct="1"/>
            <a:r>
              <a:rPr lang="en-US" dirty="0" smtClean="0">
                <a:latin typeface="Helvetica Light" charset="0"/>
                <a:ea typeface="Helvetica Light" charset="0"/>
                <a:cs typeface="Helvetica Light" charset="0"/>
              </a:rPr>
              <a:t>Oriented towards assessment and certification</a:t>
            </a:r>
          </a:p>
          <a:p>
            <a:pPr eaLnBrk="1" hangingPunct="1">
              <a:spcBef>
                <a:spcPts val="1800"/>
              </a:spcBef>
            </a:pPr>
            <a:r>
              <a:rPr lang="en-US" dirty="0" smtClean="0">
                <a:latin typeface="Helvetica Light" charset="0"/>
                <a:ea typeface="Helvetica Light" charset="0"/>
                <a:cs typeface="Helvetica Light" charset="0"/>
              </a:rPr>
              <a:t>Malcolm Baldrige National Quality Award </a:t>
            </a:r>
          </a:p>
          <a:p>
            <a:pPr lvl="1" eaLnBrk="1" hangingPunct="1"/>
            <a:r>
              <a:rPr lang="en-US" dirty="0" smtClean="0">
                <a:latin typeface="Helvetica Light" charset="0"/>
                <a:ea typeface="Helvetica Light" charset="0"/>
                <a:cs typeface="Helvetica Light" charset="0"/>
              </a:rPr>
              <a:t>Developed by the US Department of Commerce to encourage and recognize excellence</a:t>
            </a:r>
          </a:p>
          <a:p>
            <a:pPr lvl="1" eaLnBrk="1" hangingPunct="1"/>
            <a:r>
              <a:rPr lang="en-US" dirty="0" smtClean="0">
                <a:latin typeface="Helvetica Light" charset="0"/>
                <a:ea typeface="Helvetica Light" charset="0"/>
                <a:cs typeface="Helvetica Light" charset="0"/>
              </a:rPr>
              <a:t>Created in 1987 in response to foreign competition eroding US productivity growth by having better product and process quality</a:t>
            </a:r>
          </a:p>
        </p:txBody>
      </p:sp>
      <p:sp>
        <p:nvSpPr>
          <p:cNvPr id="18436" name="Slide Number Placeholder 3"/>
          <p:cNvSpPr>
            <a:spLocks noGrp="1"/>
          </p:cNvSpPr>
          <p:nvPr>
            <p:ph type="sldNum" sz="quarter" idx="10"/>
          </p:nvPr>
        </p:nvSpPr>
        <p:spPr>
          <a:noFill/>
        </p:spPr>
        <p:txBody>
          <a:bodyPr/>
          <a:lstStyle/>
          <a:p>
            <a:fld id="{E5195B7F-B9BF-42CD-A4C2-10F613FB3E95}" type="slidenum">
              <a:rPr lang="en-US"/>
              <a:pPr/>
              <a:t>5</a:t>
            </a:fld>
            <a:endParaRPr lang="en-US"/>
          </a:p>
        </p:txBody>
      </p:sp>
    </p:spTree>
    <p:extLst>
      <p:ext uri="{BB962C8B-B14F-4D97-AF65-F5344CB8AC3E}">
        <p14:creationId xmlns:p14="http://schemas.microsoft.com/office/powerpoint/2010/main" val="1941205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622161"/>
            <a:ext cx="10369730" cy="846138"/>
          </a:xfrm>
        </p:spPr>
        <p:txBody>
          <a:bodyPr>
            <a:normAutofit/>
          </a:bodyPr>
          <a:lstStyle/>
          <a:p>
            <a:pPr eaLnBrk="1" hangingPunct="1"/>
            <a:r>
              <a:rPr lang="en-US" dirty="0" smtClean="0">
                <a:latin typeface="Helvetica Light" charset="0"/>
                <a:ea typeface="Helvetica Light" charset="0"/>
                <a:cs typeface="Helvetica Light" charset="0"/>
              </a:rPr>
              <a:t>Some Major Quality Frameworks </a:t>
            </a:r>
            <a:r>
              <a:rPr lang="en-US" dirty="0" smtClean="0">
                <a:latin typeface="Helvetica Light" charset="0"/>
                <a:ea typeface="Helvetica Light" charset="0"/>
                <a:cs typeface="Helvetica Light" charset="0"/>
              </a:rPr>
              <a:t>(</a:t>
            </a:r>
            <a:r>
              <a:rPr lang="en-US" dirty="0" smtClean="0">
                <a:latin typeface="Helvetica Light" charset="0"/>
                <a:ea typeface="Helvetica Light" charset="0"/>
                <a:cs typeface="Helvetica Light" charset="0"/>
              </a:rPr>
              <a:t>2 of 3)</a:t>
            </a:r>
          </a:p>
        </p:txBody>
      </p:sp>
      <p:sp>
        <p:nvSpPr>
          <p:cNvPr id="19459" name="Content Placeholder 2"/>
          <p:cNvSpPr>
            <a:spLocks noGrp="1"/>
          </p:cNvSpPr>
          <p:nvPr>
            <p:ph idx="1"/>
          </p:nvPr>
        </p:nvSpPr>
        <p:spPr>
          <a:xfrm>
            <a:off x="838199" y="1737359"/>
            <a:ext cx="10369731" cy="4349931"/>
          </a:xfrm>
        </p:spPr>
        <p:txBody>
          <a:bodyPr>
            <a:normAutofit/>
          </a:bodyPr>
          <a:lstStyle/>
          <a:p>
            <a:pPr eaLnBrk="1" hangingPunct="1"/>
            <a:r>
              <a:rPr lang="en-US" dirty="0" smtClean="0">
                <a:latin typeface="Helvetica Light" charset="0"/>
                <a:ea typeface="Helvetica Light" charset="0"/>
                <a:cs typeface="Helvetica Light" charset="0"/>
              </a:rPr>
              <a:t>Software Engineering Institute Capability Maturity Models (SEI CMM)</a:t>
            </a:r>
          </a:p>
          <a:p>
            <a:pPr lvl="1" eaLnBrk="1" hangingPunct="1"/>
            <a:r>
              <a:rPr lang="en-US" dirty="0" smtClean="0">
                <a:latin typeface="Helvetica Light" charset="0"/>
                <a:ea typeface="Helvetica Light" charset="0"/>
                <a:cs typeface="Helvetica Light" charset="0"/>
              </a:rPr>
              <a:t>Created in response to US Department of Defense needs to improve software development capabilities for large, complex defense and other government systems</a:t>
            </a:r>
          </a:p>
          <a:p>
            <a:pPr lvl="1" eaLnBrk="1" hangingPunct="1"/>
            <a:r>
              <a:rPr lang="en-US" dirty="0" smtClean="0">
                <a:latin typeface="Helvetica Light" charset="0"/>
                <a:ea typeface="Helvetica Light" charset="0"/>
                <a:cs typeface="Helvetica Light" charset="0"/>
              </a:rPr>
              <a:t>Originally a software-specific model for assessing the maturity of software development practices</a:t>
            </a:r>
          </a:p>
          <a:p>
            <a:pPr lvl="1" eaLnBrk="1" hangingPunct="1"/>
            <a:r>
              <a:rPr lang="en-US" dirty="0" smtClean="0">
                <a:latin typeface="Helvetica Light" charset="0"/>
                <a:ea typeface="Helvetica Light" charset="0"/>
                <a:cs typeface="Helvetica Light" charset="0"/>
              </a:rPr>
              <a:t>Oriented towards both internal self-assessment and improvement and external certification assessment</a:t>
            </a:r>
          </a:p>
          <a:p>
            <a:pPr lvl="1" eaLnBrk="1" hangingPunct="1"/>
            <a:r>
              <a:rPr lang="en-US" dirty="0" smtClean="0">
                <a:latin typeface="Helvetica Light" charset="0"/>
                <a:ea typeface="Helvetica Light" charset="0"/>
                <a:cs typeface="Helvetica Light" charset="0"/>
              </a:rPr>
              <a:t>CMM-Integrated includes software engineering, systems engineering, outsourcing (acquisition), services, etc.</a:t>
            </a:r>
          </a:p>
        </p:txBody>
      </p:sp>
      <p:sp>
        <p:nvSpPr>
          <p:cNvPr id="19460" name="Slide Number Placeholder 3"/>
          <p:cNvSpPr>
            <a:spLocks noGrp="1"/>
          </p:cNvSpPr>
          <p:nvPr>
            <p:ph type="sldNum" sz="quarter" idx="10"/>
          </p:nvPr>
        </p:nvSpPr>
        <p:spPr>
          <a:noFill/>
        </p:spPr>
        <p:txBody>
          <a:bodyPr/>
          <a:lstStyle/>
          <a:p>
            <a:fld id="{160E8AF9-766B-4F1A-AC93-30CA0D43D58C}" type="slidenum">
              <a:rPr lang="en-US"/>
              <a:pPr/>
              <a:t>6</a:t>
            </a:fld>
            <a:endParaRPr lang="en-US"/>
          </a:p>
        </p:txBody>
      </p:sp>
    </p:spTree>
    <p:extLst>
      <p:ext uri="{BB962C8B-B14F-4D97-AF65-F5344CB8AC3E}">
        <p14:creationId xmlns:p14="http://schemas.microsoft.com/office/powerpoint/2010/main" val="127436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38200" y="368707"/>
            <a:ext cx="10515600" cy="1325563"/>
          </a:xfrm>
        </p:spPr>
        <p:txBody>
          <a:bodyPr/>
          <a:lstStyle/>
          <a:p>
            <a:pPr eaLnBrk="1" hangingPunct="1"/>
            <a:r>
              <a:rPr lang="en-US" dirty="0" smtClean="0">
                <a:latin typeface="Helvetica Light" charset="0"/>
                <a:ea typeface="Helvetica Light" charset="0"/>
                <a:cs typeface="Helvetica Light" charset="0"/>
              </a:rPr>
              <a:t>Some Major Quality Frameworks </a:t>
            </a:r>
            <a:r>
              <a:rPr lang="zh-CN" altLang="en-US" dirty="0" smtClean="0">
                <a:latin typeface="Helvetica Light" charset="0"/>
                <a:ea typeface="Helvetica Light" charset="0"/>
                <a:cs typeface="Helvetica Light" charset="0"/>
              </a:rPr>
              <a:t> </a:t>
            </a:r>
            <a:r>
              <a:rPr lang="en-US" dirty="0" smtClean="0">
                <a:latin typeface="Helvetica Light" charset="0"/>
                <a:ea typeface="Helvetica Light" charset="0"/>
                <a:cs typeface="Helvetica Light" charset="0"/>
              </a:rPr>
              <a:t>(</a:t>
            </a:r>
            <a:r>
              <a:rPr lang="en-US" dirty="0" smtClean="0">
                <a:latin typeface="Helvetica Light" charset="0"/>
                <a:ea typeface="Helvetica Light" charset="0"/>
                <a:cs typeface="Helvetica Light" charset="0"/>
              </a:rPr>
              <a:t>3 of 3)</a:t>
            </a:r>
          </a:p>
        </p:txBody>
      </p:sp>
      <p:sp>
        <p:nvSpPr>
          <p:cNvPr id="20483" name="Content Placeholder 2"/>
          <p:cNvSpPr>
            <a:spLocks noGrp="1"/>
          </p:cNvSpPr>
          <p:nvPr>
            <p:ph idx="1"/>
          </p:nvPr>
        </p:nvSpPr>
        <p:spPr>
          <a:xfrm>
            <a:off x="838200" y="1894114"/>
            <a:ext cx="10515600" cy="3670663"/>
          </a:xfrm>
        </p:spPr>
        <p:txBody>
          <a:bodyPr/>
          <a:lstStyle/>
          <a:p>
            <a:pPr eaLnBrk="1" hangingPunct="1"/>
            <a:r>
              <a:rPr lang="en-US" dirty="0" smtClean="0">
                <a:latin typeface="Helvetica Light" charset="0"/>
                <a:ea typeface="Helvetica Light" charset="0"/>
                <a:cs typeface="Helvetica Light" charset="0"/>
              </a:rPr>
              <a:t>Total Quality Management (TQM)</a:t>
            </a:r>
          </a:p>
          <a:p>
            <a:pPr lvl="1" eaLnBrk="1" hangingPunct="1"/>
            <a:r>
              <a:rPr lang="en-US" dirty="0" smtClean="0">
                <a:latin typeface="Helvetica Light" charset="0"/>
                <a:ea typeface="Helvetica Light" charset="0"/>
                <a:cs typeface="Helvetica Light" charset="0"/>
              </a:rPr>
              <a:t>A philosophy and practices for improving quality</a:t>
            </a:r>
          </a:p>
          <a:p>
            <a:pPr lvl="1" eaLnBrk="1" hangingPunct="1"/>
            <a:r>
              <a:rPr lang="en-US" dirty="0" smtClean="0">
                <a:latin typeface="Helvetica Light" charset="0"/>
                <a:ea typeface="Helvetica Light" charset="0"/>
                <a:cs typeface="Helvetica Light" charset="0"/>
              </a:rPr>
              <a:t>Build an organization-wide quality culture, focusing on providing customers with the products and services that satisfy their needs</a:t>
            </a:r>
          </a:p>
          <a:p>
            <a:pPr lvl="1" eaLnBrk="1" hangingPunct="1"/>
            <a:r>
              <a:rPr lang="en-US" dirty="0" smtClean="0">
                <a:latin typeface="Helvetica Light" charset="0"/>
                <a:ea typeface="Helvetica Light" charset="0"/>
                <a:cs typeface="Helvetica Light" charset="0"/>
              </a:rPr>
              <a:t>Do it right the first time; eliminate defects and waste</a:t>
            </a:r>
          </a:p>
          <a:p>
            <a:pPr eaLnBrk="1" hangingPunct="1"/>
            <a:endParaRPr lang="en-US" dirty="0" smtClean="0">
              <a:latin typeface="Helvetica Light" charset="0"/>
              <a:ea typeface="Helvetica Light" charset="0"/>
              <a:cs typeface="Helvetica Light" charset="0"/>
            </a:endParaRPr>
          </a:p>
          <a:p>
            <a:pPr eaLnBrk="1" hangingPunct="1"/>
            <a:endParaRPr lang="en-US" dirty="0" smtClean="0">
              <a:latin typeface="Helvetica Light" charset="0"/>
              <a:ea typeface="Helvetica Light" charset="0"/>
              <a:cs typeface="Helvetica Light" charset="0"/>
            </a:endParaRPr>
          </a:p>
        </p:txBody>
      </p:sp>
      <p:sp>
        <p:nvSpPr>
          <p:cNvPr id="20484" name="Slide Number Placeholder 3"/>
          <p:cNvSpPr>
            <a:spLocks noGrp="1"/>
          </p:cNvSpPr>
          <p:nvPr>
            <p:ph type="sldNum" sz="quarter" idx="10"/>
          </p:nvPr>
        </p:nvSpPr>
        <p:spPr>
          <a:noFill/>
        </p:spPr>
        <p:txBody>
          <a:bodyPr/>
          <a:lstStyle/>
          <a:p>
            <a:fld id="{9CC9E6C0-9CF0-4E93-B547-0C6FE5B0E2E2}" type="slidenum">
              <a:rPr lang="en-US"/>
              <a:pPr/>
              <a:t>7</a:t>
            </a:fld>
            <a:endParaRPr lang="en-US"/>
          </a:p>
        </p:txBody>
      </p:sp>
    </p:spTree>
    <p:extLst>
      <p:ext uri="{BB962C8B-B14F-4D97-AF65-F5344CB8AC3E}">
        <p14:creationId xmlns:p14="http://schemas.microsoft.com/office/powerpoint/2010/main" val="141153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xfrm>
            <a:off x="1380309" y="2402523"/>
            <a:ext cx="9144000" cy="2387600"/>
          </a:xfrm>
        </p:spPr>
        <p:txBody>
          <a:bodyPr>
            <a:normAutofit fontScale="90000"/>
          </a:bodyPr>
          <a:lstStyle/>
          <a:p>
            <a:r>
              <a:rPr lang="en-US" smtClean="0">
                <a:latin typeface="Helvetica Light" charset="0"/>
                <a:ea typeface="Helvetica Light" charset="0"/>
                <a:cs typeface="Helvetica Light" charset="0"/>
              </a:rPr>
              <a:t>All the Frameworks Define Principles That Embrace a Philosophy and Practice of Quality</a:t>
            </a:r>
          </a:p>
        </p:txBody>
      </p:sp>
      <p:sp>
        <p:nvSpPr>
          <p:cNvPr id="21508" name="Slide Number Placeholder 3"/>
          <p:cNvSpPr>
            <a:spLocks noGrp="1"/>
          </p:cNvSpPr>
          <p:nvPr>
            <p:ph type="sldNum" sz="quarter" idx="10"/>
          </p:nvPr>
        </p:nvSpPr>
        <p:spPr>
          <a:noFill/>
        </p:spPr>
        <p:txBody>
          <a:bodyPr/>
          <a:lstStyle/>
          <a:p>
            <a:fld id="{7CA0E036-9207-4D5A-997A-1E82D118BAF0}" type="slidenum">
              <a:rPr lang="en-US"/>
              <a:pPr/>
              <a:t>8</a:t>
            </a:fld>
            <a:endParaRPr lang="en-US"/>
          </a:p>
        </p:txBody>
      </p:sp>
    </p:spTree>
    <p:extLst>
      <p:ext uri="{BB962C8B-B14F-4D97-AF65-F5344CB8AC3E}">
        <p14:creationId xmlns:p14="http://schemas.microsoft.com/office/powerpoint/2010/main" val="47820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52498" y="326571"/>
            <a:ext cx="10372997" cy="1097280"/>
          </a:xfrm>
        </p:spPr>
        <p:txBody>
          <a:bodyPr>
            <a:noAutofit/>
          </a:bodyPr>
          <a:lstStyle/>
          <a:p>
            <a:pPr eaLnBrk="1" hangingPunct="1"/>
            <a:r>
              <a:rPr lang="en-US" dirty="0">
                <a:latin typeface="Helvetica Light" charset="0"/>
                <a:ea typeface="Helvetica Light" charset="0"/>
                <a:cs typeface="Helvetica Light" charset="0"/>
              </a:rPr>
              <a:t>Some Key Principles from W. </a:t>
            </a:r>
            <a:r>
              <a:rPr lang="en-US" dirty="0" smtClean="0">
                <a:latin typeface="Helvetica Light" charset="0"/>
                <a:ea typeface="Helvetica Light" charset="0"/>
                <a:cs typeface="Helvetica Light" charset="0"/>
              </a:rPr>
              <a:t>E</a:t>
            </a:r>
            <a:r>
              <a:rPr lang="en-US" altLang="zh-CN" dirty="0" smtClean="0">
                <a:latin typeface="Helvetica Light" charset="0"/>
                <a:ea typeface="Helvetica Light" charset="0"/>
                <a:cs typeface="Helvetica Light" charset="0"/>
              </a:rPr>
              <a:t>.</a:t>
            </a:r>
            <a:r>
              <a:rPr lang="en-US" dirty="0" smtClean="0">
                <a:latin typeface="Helvetica Light" charset="0"/>
                <a:ea typeface="Helvetica Light" charset="0"/>
                <a:cs typeface="Helvetica Light" charset="0"/>
              </a:rPr>
              <a:t> </a:t>
            </a:r>
            <a:r>
              <a:rPr lang="en-US" dirty="0">
                <a:latin typeface="Helvetica Light" charset="0"/>
                <a:ea typeface="Helvetica Light" charset="0"/>
                <a:cs typeface="Helvetica Light" charset="0"/>
              </a:rPr>
              <a:t>Deming</a:t>
            </a:r>
          </a:p>
        </p:txBody>
      </p:sp>
      <p:sp>
        <p:nvSpPr>
          <p:cNvPr id="22531" name="Content Placeholder 2"/>
          <p:cNvSpPr>
            <a:spLocks noGrp="1"/>
          </p:cNvSpPr>
          <p:nvPr>
            <p:ph idx="1"/>
          </p:nvPr>
        </p:nvSpPr>
        <p:spPr>
          <a:xfrm>
            <a:off x="952499" y="1729604"/>
            <a:ext cx="10372997" cy="3962400"/>
          </a:xfrm>
        </p:spPr>
        <p:txBody>
          <a:bodyPr>
            <a:normAutofit fontScale="70000" lnSpcReduction="20000"/>
          </a:bodyPr>
          <a:lstStyle/>
          <a:p>
            <a:pPr eaLnBrk="1" hangingPunct="1">
              <a:lnSpc>
                <a:spcPct val="110000"/>
              </a:lnSpc>
              <a:spcBef>
                <a:spcPct val="0"/>
              </a:spcBef>
            </a:pPr>
            <a:r>
              <a:rPr lang="en-US" b="1" dirty="0" smtClean="0">
                <a:latin typeface="Helvetica Light" charset="0"/>
                <a:ea typeface="Helvetica Light" charset="0"/>
                <a:cs typeface="Helvetica Light" charset="0"/>
              </a:rPr>
              <a:t>Continuously improve </a:t>
            </a:r>
            <a:r>
              <a:rPr lang="en-US" dirty="0" smtClean="0">
                <a:latin typeface="Helvetica Light" charset="0"/>
                <a:ea typeface="Helvetica Light" charset="0"/>
                <a:cs typeface="Helvetica Light" charset="0"/>
              </a:rPr>
              <a:t>product, service, and process</a:t>
            </a:r>
          </a:p>
          <a:p>
            <a:pPr lvl="1" eaLnBrk="1" hangingPunct="1">
              <a:lnSpc>
                <a:spcPct val="110000"/>
              </a:lnSpc>
              <a:spcBef>
                <a:spcPct val="0"/>
              </a:spcBef>
            </a:pPr>
            <a:r>
              <a:rPr lang="en-US" dirty="0" smtClean="0">
                <a:latin typeface="Helvetica Light" charset="0"/>
                <a:ea typeface="Helvetica Light" charset="0"/>
                <a:cs typeface="Helvetica Light" charset="0"/>
              </a:rPr>
              <a:t>Result: continuously decreasing cost</a:t>
            </a:r>
          </a:p>
          <a:p>
            <a:pPr eaLnBrk="1" hangingPunct="1">
              <a:lnSpc>
                <a:spcPct val="110000"/>
              </a:lnSpc>
              <a:spcBef>
                <a:spcPts val="1800"/>
              </a:spcBef>
            </a:pPr>
            <a:r>
              <a:rPr lang="en-US" b="1" dirty="0" smtClean="0">
                <a:latin typeface="Helvetica Light" charset="0"/>
                <a:ea typeface="Helvetica Light" charset="0"/>
                <a:cs typeface="Helvetica Light" charset="0"/>
              </a:rPr>
              <a:t>Don’t depend </a:t>
            </a:r>
            <a:r>
              <a:rPr lang="en-US" dirty="0" smtClean="0">
                <a:latin typeface="Helvetica Light" charset="0"/>
                <a:ea typeface="Helvetica Light" charset="0"/>
                <a:cs typeface="Helvetica Light" charset="0"/>
              </a:rPr>
              <a:t>on detecting defects;  Prevent them</a:t>
            </a:r>
          </a:p>
          <a:p>
            <a:pPr eaLnBrk="1" hangingPunct="1">
              <a:lnSpc>
                <a:spcPct val="110000"/>
              </a:lnSpc>
              <a:spcBef>
                <a:spcPts val="1800"/>
              </a:spcBef>
            </a:pPr>
            <a:r>
              <a:rPr lang="en-US" b="1" dirty="0" smtClean="0">
                <a:latin typeface="Helvetica Light" charset="0"/>
                <a:ea typeface="Helvetica Light" charset="0"/>
                <a:cs typeface="Helvetica Light" charset="0"/>
              </a:rPr>
              <a:t>Don’t focus </a:t>
            </a:r>
            <a:r>
              <a:rPr lang="en-US" dirty="0" smtClean="0">
                <a:latin typeface="Helvetica Light" charset="0"/>
                <a:ea typeface="Helvetica Light" charset="0"/>
                <a:cs typeface="Helvetica Light" charset="0"/>
              </a:rPr>
              <a:t>on </a:t>
            </a:r>
            <a:r>
              <a:rPr lang="en-US" b="1" dirty="0" smtClean="0">
                <a:latin typeface="Helvetica Light" charset="0"/>
                <a:ea typeface="Helvetica Light" charset="0"/>
                <a:cs typeface="Helvetica Light" charset="0"/>
              </a:rPr>
              <a:t>initial</a:t>
            </a:r>
            <a:r>
              <a:rPr lang="en-US" dirty="0" smtClean="0">
                <a:latin typeface="Helvetica Light" charset="0"/>
                <a:ea typeface="Helvetica Light" charset="0"/>
                <a:cs typeface="Helvetica Light" charset="0"/>
              </a:rPr>
              <a:t> cost, instead </a:t>
            </a:r>
            <a:r>
              <a:rPr lang="en-US" b="1" dirty="0" smtClean="0">
                <a:latin typeface="Helvetica Light" charset="0"/>
                <a:ea typeface="Helvetica Light" charset="0"/>
                <a:cs typeface="Helvetica Light" charset="0"/>
              </a:rPr>
              <a:t>minimize total cost </a:t>
            </a:r>
            <a:r>
              <a:rPr lang="en-US" dirty="0" smtClean="0">
                <a:latin typeface="Helvetica Light" charset="0"/>
                <a:ea typeface="Helvetica Light" charset="0"/>
                <a:cs typeface="Helvetica Light" charset="0"/>
              </a:rPr>
              <a:t>in a long-term relationship of loyalty and trust</a:t>
            </a:r>
          </a:p>
          <a:p>
            <a:pPr eaLnBrk="1" hangingPunct="1">
              <a:lnSpc>
                <a:spcPct val="110000"/>
              </a:lnSpc>
              <a:spcBef>
                <a:spcPts val="1800"/>
              </a:spcBef>
            </a:pPr>
            <a:r>
              <a:rPr lang="en-US" b="1" dirty="0" smtClean="0">
                <a:latin typeface="Helvetica Light" charset="0"/>
                <a:ea typeface="Helvetica Light" charset="0"/>
                <a:cs typeface="Helvetica Light" charset="0"/>
              </a:rPr>
              <a:t>Drive out fear</a:t>
            </a:r>
            <a:r>
              <a:rPr lang="en-US" dirty="0" smtClean="0">
                <a:latin typeface="Helvetica Light" charset="0"/>
                <a:ea typeface="Helvetica Light" charset="0"/>
                <a:cs typeface="Helvetica Light" charset="0"/>
              </a:rPr>
              <a:t>, so that everyone may work effectively for the company</a:t>
            </a:r>
          </a:p>
          <a:p>
            <a:pPr eaLnBrk="1" hangingPunct="1">
              <a:lnSpc>
                <a:spcPct val="110000"/>
              </a:lnSpc>
              <a:spcBef>
                <a:spcPts val="1800"/>
              </a:spcBef>
            </a:pPr>
            <a:r>
              <a:rPr lang="en-US" b="1" dirty="0" smtClean="0">
                <a:latin typeface="Helvetica Light" charset="0"/>
                <a:ea typeface="Helvetica Light" charset="0"/>
                <a:cs typeface="Helvetica Light" charset="0"/>
              </a:rPr>
              <a:t>Break down barriers </a:t>
            </a:r>
            <a:r>
              <a:rPr lang="en-US" dirty="0" smtClean="0">
                <a:latin typeface="Helvetica Light" charset="0"/>
                <a:ea typeface="Helvetica Light" charset="0"/>
                <a:cs typeface="Helvetica Light" charset="0"/>
              </a:rPr>
              <a:t>between departments, roles, and disciplines</a:t>
            </a:r>
          </a:p>
          <a:p>
            <a:pPr eaLnBrk="1" hangingPunct="1">
              <a:lnSpc>
                <a:spcPct val="110000"/>
              </a:lnSpc>
              <a:spcBef>
                <a:spcPts val="1800"/>
              </a:spcBef>
            </a:pPr>
            <a:r>
              <a:rPr lang="en-US" b="1" dirty="0" smtClean="0">
                <a:latin typeface="Helvetica Light" charset="0"/>
                <a:ea typeface="Helvetica Light" charset="0"/>
                <a:cs typeface="Helvetica Light" charset="0"/>
              </a:rPr>
              <a:t>Eliminate defect and productivity targets </a:t>
            </a:r>
            <a:r>
              <a:rPr lang="en-US" dirty="0" smtClean="0">
                <a:latin typeface="Helvetica Light" charset="0"/>
                <a:ea typeface="Helvetica Light" charset="0"/>
                <a:cs typeface="Helvetica Light" charset="0"/>
              </a:rPr>
              <a:t>– management by numbers</a:t>
            </a:r>
          </a:p>
          <a:p>
            <a:pPr lvl="1" eaLnBrk="1" hangingPunct="1">
              <a:lnSpc>
                <a:spcPct val="110000"/>
              </a:lnSpc>
              <a:spcBef>
                <a:spcPct val="0"/>
              </a:spcBef>
            </a:pPr>
            <a:r>
              <a:rPr lang="en-US" dirty="0" smtClean="0">
                <a:latin typeface="Helvetica Light" charset="0"/>
                <a:ea typeface="Helvetica Light" charset="0"/>
                <a:cs typeface="Helvetica Light" charset="0"/>
              </a:rPr>
              <a:t>Substitute leadership</a:t>
            </a:r>
          </a:p>
          <a:p>
            <a:pPr lvl="1" eaLnBrk="1" hangingPunct="1">
              <a:lnSpc>
                <a:spcPct val="110000"/>
              </a:lnSpc>
              <a:spcBef>
                <a:spcPct val="0"/>
              </a:spcBef>
            </a:pPr>
            <a:r>
              <a:rPr lang="en-US" dirty="0" smtClean="0">
                <a:latin typeface="Helvetica Light" charset="0"/>
                <a:ea typeface="Helvetica Light" charset="0"/>
                <a:cs typeface="Helvetica Light" charset="0"/>
              </a:rPr>
              <a:t>Enable pride of workmanship</a:t>
            </a:r>
          </a:p>
        </p:txBody>
      </p:sp>
      <p:sp>
        <p:nvSpPr>
          <p:cNvPr id="22532" name="Slide Number Placeholder 3"/>
          <p:cNvSpPr>
            <a:spLocks noGrp="1"/>
          </p:cNvSpPr>
          <p:nvPr>
            <p:ph type="sldNum" sz="quarter" idx="10"/>
          </p:nvPr>
        </p:nvSpPr>
        <p:spPr>
          <a:noFill/>
        </p:spPr>
        <p:txBody>
          <a:bodyPr/>
          <a:lstStyle/>
          <a:p>
            <a:fld id="{DFAE6E6A-8E16-451D-91E4-F1BE434C51DC}" type="slidenum">
              <a:rPr lang="en-US"/>
              <a:pPr/>
              <a:t>9</a:t>
            </a:fld>
            <a:endParaRPr lang="en-US"/>
          </a:p>
        </p:txBody>
      </p:sp>
      <p:sp>
        <p:nvSpPr>
          <p:cNvPr id="22533" name="Rectangle 4"/>
          <p:cNvSpPr>
            <a:spLocks noChangeArrowheads="1"/>
          </p:cNvSpPr>
          <p:nvPr/>
        </p:nvSpPr>
        <p:spPr bwMode="auto">
          <a:xfrm>
            <a:off x="2095500" y="5839233"/>
            <a:ext cx="8305800" cy="369888"/>
          </a:xfrm>
          <a:prstGeom prst="rect">
            <a:avLst/>
          </a:prstGeom>
          <a:noFill/>
          <a:ln w="9525">
            <a:noFill/>
            <a:miter lim="800000"/>
            <a:headEnd/>
            <a:tailEnd/>
          </a:ln>
        </p:spPr>
        <p:txBody>
          <a:bodyPr>
            <a:spAutoFit/>
          </a:bodyPr>
          <a:lstStyle/>
          <a:p>
            <a:r>
              <a:rPr lang="en-US" dirty="0"/>
              <a:t>[Paraphrased and adapted from Deming, W. E. (1986) </a:t>
            </a:r>
            <a:r>
              <a:rPr lang="en-US" i="1" dirty="0"/>
              <a:t>Out of the Crisis</a:t>
            </a:r>
            <a:r>
              <a:rPr lang="en-US" dirty="0"/>
              <a:t>]</a:t>
            </a:r>
          </a:p>
        </p:txBody>
      </p:sp>
    </p:spTree>
    <p:extLst>
      <p:ext uri="{BB962C8B-B14F-4D97-AF65-F5344CB8AC3E}">
        <p14:creationId xmlns:p14="http://schemas.microsoft.com/office/powerpoint/2010/main" val="13669062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1755</Words>
  <Application>Microsoft Macintosh PowerPoint</Application>
  <PresentationFormat>宽屏</PresentationFormat>
  <Paragraphs>219</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DengXian</vt:lpstr>
      <vt:lpstr>DengXian Light</vt:lpstr>
      <vt:lpstr>Helvetica Light</vt:lpstr>
      <vt:lpstr>Wingdings</vt:lpstr>
      <vt:lpstr>Arial</vt:lpstr>
      <vt:lpstr>Office 主题</vt:lpstr>
      <vt:lpstr>SWEN772-Software Quality Engineering</vt:lpstr>
      <vt:lpstr>What is a Quality System Framework?</vt:lpstr>
      <vt:lpstr>What is a Quality System Framework?</vt:lpstr>
      <vt:lpstr>Using a Quality System Framework</vt:lpstr>
      <vt:lpstr>Some Major Quality Frameworks (1 of 3)</vt:lpstr>
      <vt:lpstr>Some Major Quality Frameworks (2 of 3)</vt:lpstr>
      <vt:lpstr>Some Major Quality Frameworks  (3 of 3)</vt:lpstr>
      <vt:lpstr>All the Frameworks Define Principles That Embrace a Philosophy and Practice of Quality</vt:lpstr>
      <vt:lpstr>Some Key Principles from W. E. Deming</vt:lpstr>
      <vt:lpstr>Some TQM Principles</vt:lpstr>
      <vt:lpstr>Quality vs. Quality Frameworks</vt:lpstr>
      <vt:lpstr>Quality System Frameworks Identify Areas of Importance</vt:lpstr>
      <vt:lpstr>Key Process Areas from SEI CMMI</vt:lpstr>
      <vt:lpstr>Core Values &amp; Concepts of the Baldrige Criteria for Performance Excellence</vt:lpstr>
      <vt:lpstr>Categories for the Baldrige Criteria</vt:lpstr>
      <vt:lpstr>ISO 9000</vt:lpstr>
      <vt:lpstr>Value of the Frameworks</vt:lpstr>
      <vt:lpstr>Which Framework to Use?</vt:lpstr>
      <vt:lpstr>Why This “Big Picture” Now?</vt:lpstr>
      <vt:lpstr>Results from CMMI Improvements in 2005</vt:lpstr>
      <vt:lpstr>Frameworks as Knowledge Bases</vt:lpstr>
      <vt:lpstr>Capability and Compliance Assessments</vt:lpstr>
      <vt:lpstr>Some Thoughts About Quality Frameworks</vt:lpstr>
      <vt:lpstr>Conclusion</vt:lpstr>
      <vt:lpstr>Discussions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Yi</dc:creator>
  <cp:lastModifiedBy>Wang, Yi</cp:lastModifiedBy>
  <cp:revision>10</cp:revision>
  <dcterms:created xsi:type="dcterms:W3CDTF">2017-01-21T17:25:10Z</dcterms:created>
  <dcterms:modified xsi:type="dcterms:W3CDTF">2017-01-21T22:14:11Z</dcterms:modified>
</cp:coreProperties>
</file>