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73" r:id="rId2"/>
  </p:sldMasterIdLst>
  <p:notesMasterIdLst>
    <p:notesMasterId r:id="rId30"/>
  </p:notesMasterIdLst>
  <p:sldIdLst>
    <p:sldId id="256" r:id="rId3"/>
    <p:sldId id="277" r:id="rId4"/>
    <p:sldId id="295" r:id="rId5"/>
    <p:sldId id="281" r:id="rId6"/>
    <p:sldId id="280" r:id="rId7"/>
    <p:sldId id="274" r:id="rId8"/>
    <p:sldId id="257" r:id="rId9"/>
    <p:sldId id="259" r:id="rId10"/>
    <p:sldId id="258" r:id="rId11"/>
    <p:sldId id="260" r:id="rId12"/>
    <p:sldId id="266" r:id="rId13"/>
    <p:sldId id="267" r:id="rId14"/>
    <p:sldId id="296" r:id="rId15"/>
    <p:sldId id="297" r:id="rId16"/>
    <p:sldId id="268" r:id="rId17"/>
    <p:sldId id="269" r:id="rId18"/>
    <p:sldId id="270" r:id="rId19"/>
    <p:sldId id="271" r:id="rId20"/>
    <p:sldId id="273" r:id="rId21"/>
    <p:sldId id="261" r:id="rId22"/>
    <p:sldId id="262" r:id="rId23"/>
    <p:sldId id="263" r:id="rId24"/>
    <p:sldId id="264" r:id="rId25"/>
    <p:sldId id="265" r:id="rId26"/>
    <p:sldId id="309" r:id="rId27"/>
    <p:sldId id="298" r:id="rId28"/>
    <p:sldId id="299" r:id="rId29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E1"/>
    <a:srgbClr val="FFF2E5"/>
    <a:srgbClr val="FFEAD5"/>
    <a:srgbClr val="FF0000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7"/>
  </p:normalViewPr>
  <p:slideViewPr>
    <p:cSldViewPr>
      <p:cViewPr varScale="1">
        <p:scale>
          <a:sx n="76" d="100"/>
          <a:sy n="76" d="100"/>
        </p:scale>
        <p:origin x="216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-107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-107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fld id="{5F6C1C00-F54B-5349-8607-58E3FF319135}" type="datetimeFigureOut">
              <a:rPr lang="en-US"/>
              <a:pPr>
                <a:defRPr/>
              </a:pPr>
              <a:t>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-107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37BF0-35E1-7C44-B8A5-65ACCE34E82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22DDFA2-6C1D-534A-A183-893513C2AE2A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4BC07B4-5B7B-F74B-8BCA-F71E34CDF67A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BD8C0A7-902E-8748-B326-082314A92954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ADEA61D-079E-EA43-96A1-BBD1F4F1256D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E399714-5D3B-A041-9D21-72E79C703B7C}" type="slidenum">
              <a:rPr lang="en-US" altLang="x-none" sz="1200"/>
              <a:pPr eaLnBrk="1" hangingPunct="1"/>
              <a:t>15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77C5338-412E-D442-BCF0-81605B74FAFB}" type="slidenum">
              <a:rPr lang="en-US" altLang="x-none" sz="1200"/>
              <a:pPr eaLnBrk="1" hangingPunct="1"/>
              <a:t>16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F39F750-CB92-0A45-81DA-463E9B27AB63}" type="slidenum">
              <a:rPr lang="en-US" altLang="x-none" sz="1200"/>
              <a:pPr eaLnBrk="1" hangingPunct="1"/>
              <a:t>17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81C34D9-07DE-934D-A13E-FABC051500AD}" type="slidenum">
              <a:rPr lang="en-US" altLang="x-none" sz="1200"/>
              <a:pPr eaLnBrk="1" hangingPunct="1"/>
              <a:t>18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2DB45EC-1F2E-6B4A-8DE4-3EE953A50A02}" type="slidenum">
              <a:rPr lang="en-US" altLang="x-none" sz="1200"/>
              <a:pPr eaLnBrk="1" hangingPunct="1"/>
              <a:t>19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6ED486C-47E9-5147-B4C3-777F1B2DCD8F}" type="slidenum">
              <a:rPr lang="en-US" altLang="x-none" sz="1200"/>
              <a:pPr eaLnBrk="1" hangingPunct="1"/>
              <a:t>20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0504017-CD34-BB48-A6AE-29728E95AE18}" type="slidenum">
              <a:rPr lang="en-US" altLang="x-none" sz="1200"/>
              <a:pPr eaLnBrk="1" hangingPunct="1"/>
              <a:t>21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ABD7F68-6D85-E044-B775-273CA1FCD7EB}" type="slidenum">
              <a:rPr lang="en-US" altLang="x-none" sz="1200"/>
              <a:pPr eaLnBrk="1" hangingPunct="1"/>
              <a:t>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26F0636-331F-B14C-917D-6012E5BC8674}" type="slidenum">
              <a:rPr lang="en-US" altLang="x-none" sz="1200"/>
              <a:pPr eaLnBrk="1" hangingPunct="1"/>
              <a:t>22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4761921-8741-0B4E-885A-3EC982CDC366}" type="slidenum">
              <a:rPr lang="en-US" altLang="x-none" sz="1200"/>
              <a:pPr eaLnBrk="1" hangingPunct="1"/>
              <a:t>23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59557B7-FE08-6A41-8FB2-528E041B2C2C}" type="slidenum">
              <a:rPr lang="en-US" altLang="x-none" sz="1200"/>
              <a:pPr eaLnBrk="1" hangingPunct="1"/>
              <a:t>24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8B4AAB9-EFA8-AD4C-933E-7EBF44F4027B}" type="slidenum">
              <a:rPr lang="en-US" altLang="x-none" sz="1200"/>
              <a:pPr eaLnBrk="1" hangingPunct="1"/>
              <a:t>25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5607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1260ED4-216B-534A-B84A-DC6FA5CD4D09}" type="slidenum">
              <a:rPr lang="en-US" altLang="x-none" sz="1200"/>
              <a:pPr eaLnBrk="1" hangingPunct="1"/>
              <a:t>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266704E-981A-BA48-AC89-17E6EA5C45BC}" type="slidenum">
              <a:rPr lang="en-US" altLang="x-none" sz="1200"/>
              <a:pPr eaLnBrk="1" hangingPunct="1"/>
              <a:t>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60E4934-0D77-154A-B4C9-BE04FBDE17A2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3916B95-AEFB-624B-8BE0-74355B90F2BE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F49809F-B22C-7044-85B2-C2D741F29840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C5A1E6A-74FA-4446-A42C-96357C588EA4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F2A58-72E8-2743-A365-9203060EF7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63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2062B-BF61-584C-937C-DA8FFDEA428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721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1000" y="762000"/>
            <a:ext cx="2616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762000"/>
            <a:ext cx="76454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E3FC2-77BB-1040-8E74-39FACBF9F69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92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40F29-5FA4-574E-BDE3-6D578E15B7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5757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41DB-E044-504C-86C4-A84EBB702AE4}" type="datetimeFigureOut">
              <a:rPr kumimoji="1" lang="zh-CN" altLang="en-US" smtClean="0"/>
              <a:t>2017/1/28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B26F7-13CC-654C-A8B6-5F20A29161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829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2057400"/>
            <a:ext cx="508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7200" y="2057400"/>
            <a:ext cx="508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28834-B724-4640-956E-3F4F8870FA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467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07714-A1B7-574F-8298-B19E07ECEB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69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8A20-C629-3047-9A85-E59C16A8EBD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EED51-C6B6-374E-BC28-EF75DD89F55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47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B50B3-92D1-974A-8752-2E137BDB9A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62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59E00-5420-7D4B-AC7F-9F7ADFB02AB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9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1" y="762000"/>
            <a:ext cx="102997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2057400"/>
            <a:ext cx="10363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28" name="Picture 4" descr="se_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6172200"/>
            <a:ext cx="7069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759201" y="6248401"/>
            <a:ext cx="3204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2"/>
                </a:solidFill>
                <a:latin typeface="Times New Roman" pitchFamily="-107" charset="0"/>
                <a:ea typeface="ＭＳ Ｐゴシック" pitchFamily="-107" charset="-128"/>
              </a:rPr>
              <a:t>SWEN 772 Software Quality Engineering</a:t>
            </a:r>
            <a:endParaRPr lang="en-US" sz="1600" dirty="0">
              <a:latin typeface="Tahoma" pitchFamily="-107" charset="0"/>
              <a:ea typeface="ＭＳ Ｐゴシック" pitchFamily="-107" charset="-128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7208D1-EE13-3D44-9C25-10048234C15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07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-107" charset="0"/>
          <a:ea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-107" charset="0"/>
          <a:ea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-107" charset="0"/>
          <a:ea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-107" charset="0"/>
          <a:ea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7" charset="2"/>
        <a:buChar char="n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7" charset="2"/>
        <a:buChar char="n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7" charset="2"/>
        <a:buChar char="n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7" charset="2"/>
        <a:buChar char="n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08D1-EE13-3D44-9C25-10048234C15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93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738505"/>
            <a:ext cx="10668000" cy="20574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SWEN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772-Software Quality Engineering</a:t>
            </a:r>
            <a:b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/>
            </a:r>
            <a:b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altLang="zh-CN" sz="3100" dirty="0" smtClean="0">
                <a:latin typeface="Helvetica Light" charset="0"/>
                <a:ea typeface="Helvetica Light" charset="0"/>
                <a:cs typeface="Helvetica Light" charset="0"/>
              </a:rPr>
              <a:t>W2-1</a:t>
            </a:r>
            <a:r>
              <a:rPr lang="zh-CN" altLang="en-US" sz="31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100" dirty="0" smtClean="0">
                <a:latin typeface="Helvetica Light" charset="0"/>
                <a:ea typeface="Helvetica Light" charset="0"/>
                <a:cs typeface="Helvetica Light" charset="0"/>
              </a:rPr>
              <a:t>M</a:t>
            </a:r>
            <a:r>
              <a:rPr lang="en-US" altLang="x-none" sz="3100" dirty="0" smtClean="0">
                <a:latin typeface="Helvetica Light" charset="0"/>
                <a:ea typeface="Helvetica Light" charset="0"/>
                <a:cs typeface="Helvetica Light" charset="0"/>
              </a:rPr>
              <a:t>easurement </a:t>
            </a:r>
            <a:r>
              <a:rPr lang="en-US" altLang="x-none" sz="3100" dirty="0">
                <a:latin typeface="Helvetica Light" charset="0"/>
                <a:ea typeface="Helvetica Light" charset="0"/>
                <a:cs typeface="Helvetica Light" charset="0"/>
              </a:rPr>
              <a:t>and Metrics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8943976" cy="846138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Using Basic Measures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62890" y="1600200"/>
            <a:ext cx="10390909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x-none" b="1" dirty="0" smtClean="0">
                <a:latin typeface="Helvetica Light" charset="0"/>
                <a:ea typeface="Helvetica Light" charset="0"/>
                <a:cs typeface="Helvetica Light" charset="0"/>
              </a:rPr>
              <a:t>Ratios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are useful to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compare magnitudes</a:t>
            </a:r>
          </a:p>
          <a:p>
            <a:pPr eaLnBrk="1" hangingPunct="1">
              <a:lnSpc>
                <a:spcPct val="100000"/>
              </a:lnSpc>
              <a:spcBef>
                <a:spcPts val="1600"/>
              </a:spcBef>
            </a:pP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Proportions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 (fractions, decimals, percentages) are useful when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discussing parts of a whole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Such as a pie chart</a:t>
            </a:r>
          </a:p>
          <a:p>
            <a:pPr eaLnBrk="1" hangingPunct="1">
              <a:lnSpc>
                <a:spcPct val="100000"/>
              </a:lnSpc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When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number of cases is small, percentages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are often less meaningful – Actual numbers may carry more information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Because percentages can shift so dramatically with single instances (high impact of randomness)</a:t>
            </a:r>
          </a:p>
          <a:p>
            <a:pPr eaLnBrk="1" hangingPunct="1">
              <a:lnSpc>
                <a:spcPct val="100000"/>
              </a:lnSpc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When using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rates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, better if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denominator is relevant to opportunity of occurrence of event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Requirements changes per month, or per project, or per page of requirements more meaningful than per staff member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249" y="457200"/>
            <a:ext cx="9096376" cy="846138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Reliability &amp; Validity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9176" y="1524000"/>
            <a:ext cx="10334623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Reliability is whether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measurements are consistent when performed repeatedly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Example: Will process maturity assessments produce the “same” outcomes when performed by different people?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Example: If we measure repeatedly the reliability of a product, will we get consistent numbers?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Validity is the extent to which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the measurement actually measures what we intend to measure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Construct validity: Match between operational definition and the objective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Content validity: Does it cover all aspects? (Do we need more measurements?)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Predictive validity: How well does the measurement serve to predict whether the objective will be met?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1" y="381000"/>
            <a:ext cx="9172576" cy="846138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Reliability vs.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Validity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10668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Rigorous operational definitions 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of how the measurement will be collected can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improve reliability,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 but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worsen validity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Example: “When does the </a:t>
            </a:r>
            <a:r>
              <a:rPr lang="en-US" altLang="x-none" sz="2000" dirty="0" err="1">
                <a:latin typeface="Helvetica Light" charset="0"/>
                <a:ea typeface="Helvetica Light" charset="0"/>
                <a:cs typeface="Helvetica Light" charset="0"/>
              </a:rPr>
              <a:t>cycletime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 clock start?”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If we allow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too much flexibility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 in data gathering, the results may be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more valid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, but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less reliable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Too much dependency on who is gathering the data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Good measurement systems design often needs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a balance between reliability &amp; validity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A common error is to focus on what can be gathered reliably (“observable &amp; measurable”), and lose out on validity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“We can’t measure this, so I will ignore it”, followed by “The numbers say this, hence it must be true” </a:t>
            </a:r>
          </a:p>
          <a:p>
            <a:pPr lvl="2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Example:  SAT scores for college admissions decisions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Measure what is necessary, not what is easy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Reliability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vs.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Validity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5625"/>
            <a:ext cx="7620000" cy="39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3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Reliability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vs.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Validity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8191500" cy="45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4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78897" y="533400"/>
            <a:ext cx="9096376" cy="846138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Systematic &amp; Random Error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878897" y="1600200"/>
            <a:ext cx="10398703" cy="441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Gaps in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reliability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 lead to </a:t>
            </a:r>
            <a:r>
              <a:rPr lang="en-US" altLang="x-none" sz="2000" b="1" u="sng" dirty="0">
                <a:latin typeface="Helvetica Light" charset="0"/>
                <a:ea typeface="Helvetica Light" charset="0"/>
                <a:cs typeface="Helvetica Light" charset="0"/>
              </a:rPr>
              <a:t>random error</a:t>
            </a:r>
            <a:endParaRPr lang="en-US" altLang="x-none" sz="2000" b="1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Variation between “true value” and “measured value”</a:t>
            </a:r>
          </a:p>
          <a:p>
            <a:pPr eaLnBrk="1" hangingPunct="1">
              <a:lnSpc>
                <a:spcPct val="100000"/>
              </a:lnSpc>
              <a:spcBef>
                <a:spcPts val="16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Gaps in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validity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 may lead to </a:t>
            </a:r>
            <a:r>
              <a:rPr lang="en-US" altLang="x-none" sz="2000" b="1" u="sng" dirty="0">
                <a:latin typeface="Helvetica Light" charset="0"/>
                <a:ea typeface="Helvetica Light" charset="0"/>
                <a:cs typeface="Helvetica Light" charset="0"/>
              </a:rPr>
              <a:t>systematic error</a:t>
            </a:r>
            <a:endParaRPr lang="en-US" altLang="x-none" sz="2000" b="1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“Biases” 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that lead to consistent underestimation or overestimation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Example:  </a:t>
            </a:r>
            <a:r>
              <a:rPr lang="en-US" altLang="x-none" sz="2000" dirty="0" err="1">
                <a:latin typeface="Helvetica Light" charset="0"/>
                <a:ea typeface="Helvetica Light" charset="0"/>
                <a:cs typeface="Helvetica Light" charset="0"/>
              </a:rPr>
              <a:t>Cycletime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 clock stops on release date rather than when customer completes acceptance testing</a:t>
            </a:r>
          </a:p>
          <a:p>
            <a:pPr eaLnBrk="1" hangingPunct="1">
              <a:lnSpc>
                <a:spcPct val="100000"/>
              </a:lnSpc>
              <a:spcBef>
                <a:spcPts val="16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From a mathematical </a:t>
            </a:r>
            <a:r>
              <a:rPr lang="en-US" altLang="x-none" sz="2000" dirty="0" smtClean="0">
                <a:latin typeface="Helvetica Light" charset="0"/>
                <a:ea typeface="Helvetica Light" charset="0"/>
                <a:cs typeface="Helvetica Light" charset="0"/>
              </a:rPr>
              <a:t>perspective</a:t>
            </a:r>
            <a:r>
              <a:rPr lang="zh-CN" alt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2000" dirty="0" smtClean="0">
                <a:latin typeface="Helvetica Light" charset="0"/>
                <a:ea typeface="Helvetica Light" charset="0"/>
                <a:cs typeface="Helvetica Light" charset="0"/>
              </a:rPr>
              <a:t>(True</a:t>
            </a:r>
            <a:r>
              <a:rPr lang="zh-CN" alt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2000" dirty="0" smtClean="0">
                <a:latin typeface="Helvetica Light" charset="0"/>
                <a:ea typeface="Helvetica Light" charset="0"/>
                <a:cs typeface="Helvetica Light" charset="0"/>
              </a:rPr>
              <a:t>Score</a:t>
            </a:r>
            <a:r>
              <a:rPr lang="zh-CN" alt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2000" dirty="0" smtClean="0">
                <a:latin typeface="Helvetica Light" charset="0"/>
                <a:ea typeface="Helvetica Light" charset="0"/>
                <a:cs typeface="Helvetica Light" charset="0"/>
              </a:rPr>
              <a:t>Theory)</a:t>
            </a:r>
            <a:r>
              <a:rPr lang="en-US" altLang="x-none" sz="2000" dirty="0" smtClean="0">
                <a:latin typeface="Helvetica Light" charset="0"/>
                <a:ea typeface="Helvetica Light" charset="0"/>
                <a:cs typeface="Helvetica Light" charset="0"/>
              </a:rPr>
              <a:t>:</a:t>
            </a:r>
            <a:endParaRPr lang="en-US" altLang="x-none" sz="20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We want to minimize the sum of the two error terms, for single measurements to be meaningful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Trend information is better if random error is less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When we use averages of multiple measurements (such as organizational data), systematic error is more worrisome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Broader measurement scope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  <a:sym typeface="Wingdings" charset="2"/>
              </a:rPr>
              <a:t> Broader impact of error</a:t>
            </a:r>
            <a:endParaRPr lang="en-US" altLang="x-none" dirty="0">
              <a:latin typeface="Helvetica Light" charset="0"/>
              <a:ea typeface="Helvetica Light" charset="0"/>
              <a:cs typeface="Helvetica Light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x-none" sz="2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0999"/>
            <a:ext cx="10225167" cy="943769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Assessing Reliability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4401" y="1600200"/>
            <a:ext cx="10363199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Can relatively easily check if measurements are highly subject to random variation: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Split sample into halves and see if results match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Re-test and see if results match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We can figure out how reliable our results are, and factor that into metrics interpretation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Can also be used numerically to get better statistical pictures of the data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Example: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the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reliability measure can be used to correct for attenuation in correlation coefficients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81000"/>
            <a:ext cx="9172576" cy="846138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Correlation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10439400" cy="47244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Checking for relationships between two variables: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Example:  Does defect density increase with product size?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Plot one against the other and see if there is a pattern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Statistical techniques to compute correlation coefficients: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Most of the time, we only look for linear relationships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Text explains the possibility of non-linear relationships, and shows how the curves and data might look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Common major error: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Assuming correlation implies causality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(A changes as B changes, hence A causes B)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Example: Defect density increases as product size increases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  <a:sym typeface="Wingdings" charset="2"/>
              </a:rPr>
              <a:t>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Writing more code increases the chance of coding errors!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1" y="457200"/>
            <a:ext cx="9401176" cy="846138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Criteria for Causality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2001" y="1371600"/>
            <a:ext cx="10515599" cy="45720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Observation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indicates correlation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Cause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precedes effect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in time or logical dependence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The cause is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not spurious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Not so easy to figure out!  </a:t>
            </a:r>
            <a:endParaRPr lang="en-US" altLang="x-none" sz="20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x-none" sz="2000" dirty="0" smtClean="0">
                <a:latin typeface="Helvetica Light" charset="0"/>
                <a:ea typeface="Helvetica Light" charset="0"/>
                <a:cs typeface="Helvetica Light" charset="0"/>
              </a:rPr>
              <a:t>Maybe 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common cause for both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Example:  Code size and defects are a result of problem complexity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Maybe there is an intermediate variable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Size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  <a:sym typeface="Wingdings" charset="2"/>
              </a:rPr>
              <a:t>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 number of dependencies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  <a:sym typeface="Wingdings" charset="2"/>
              </a:rPr>
              <a:t>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 defect rate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Why is this important?  Because it affects quality management approach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For example, we may focus on dependency reduction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Maybe both are indicators of something else: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Example:  developer competence (less competent: more size, defects)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9096376" cy="846138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Measuring Process Effectiveness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9138"/>
            <a:ext cx="10439399" cy="4259262"/>
          </a:xfrm>
        </p:spPr>
        <p:txBody>
          <a:bodyPr/>
          <a:lstStyle/>
          <a:p>
            <a:pPr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 major concern in process theory (particularly in manufacturing) is “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reducing process variation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”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If you are doing the same thing, then do it the same way</a:t>
            </a:r>
          </a:p>
          <a:p>
            <a:pPr lvl="2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Monitor the output to make sure that the process is “in control”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It is about “improving process effectiveness” so that the process consistently delivers non-defective results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Process effectiveness is measured as “sigma level”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09801" y="457200"/>
            <a:ext cx="7724775" cy="846138"/>
          </a:xfrm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Lecture Objectives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0" y="17526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Provide some basic concepts of metrics</a:t>
            </a:r>
          </a:p>
          <a:p>
            <a:pPr lvl="1" eaLnBrk="1" hangingPunct="1"/>
            <a:r>
              <a:rPr lang="en-US" altLang="x-none" dirty="0">
                <a:ea typeface="ＭＳ Ｐゴシック" charset="-128"/>
              </a:rPr>
              <a:t>Quality attribute </a:t>
            </a:r>
            <a:r>
              <a:rPr lang="en-US" altLang="x-none" dirty="0">
                <a:ea typeface="ＭＳ Ｐゴシック" charset="-128"/>
                <a:sym typeface="Wingdings" charset="2"/>
              </a:rPr>
              <a:t> metrics and measurements</a:t>
            </a:r>
          </a:p>
          <a:p>
            <a:pPr lvl="1" eaLnBrk="1" hangingPunct="1"/>
            <a:r>
              <a:rPr lang="en-US" altLang="x-none" dirty="0">
                <a:ea typeface="ＭＳ Ｐゴシック" charset="-128"/>
                <a:sym typeface="Wingdings" charset="2"/>
              </a:rPr>
              <a:t>Reliability, validity, error</a:t>
            </a:r>
          </a:p>
          <a:p>
            <a:pPr lvl="1" eaLnBrk="1" hangingPunct="1"/>
            <a:r>
              <a:rPr lang="en-US" altLang="x-none" dirty="0">
                <a:ea typeface="ＭＳ Ｐゴシック" charset="-128"/>
                <a:sym typeface="Wingdings" charset="2"/>
              </a:rPr>
              <a:t>Correlation and causation</a:t>
            </a:r>
          </a:p>
          <a:p>
            <a:pPr eaLnBrk="1" hangingPunct="1"/>
            <a:r>
              <a:rPr lang="en-US" altLang="x-none" dirty="0">
                <a:ea typeface="ＭＳ Ｐゴシック" charset="-128"/>
                <a:sym typeface="Wingdings" charset="2"/>
              </a:rPr>
              <a:t>Discuss process variation and process effectiveness</a:t>
            </a:r>
          </a:p>
          <a:p>
            <a:pPr eaLnBrk="1" hangingPunct="1"/>
            <a:r>
              <a:rPr lang="en-US" altLang="x-none" dirty="0">
                <a:ea typeface="ＭＳ Ｐゴシック" charset="-128"/>
                <a:sym typeface="Wingdings" charset="2"/>
              </a:rPr>
              <a:t>Introduce a method for identifying metrics for quality goals</a:t>
            </a:r>
          </a:p>
          <a:p>
            <a:pPr lvl="1" eaLnBrk="1" hangingPunct="1"/>
            <a:r>
              <a:rPr lang="en-US" altLang="x-none" dirty="0">
                <a:ea typeface="ＭＳ Ｐゴシック" charset="-128"/>
                <a:sym typeface="Wingdings" charset="2"/>
              </a:rPr>
              <a:t>Goal-Question-Metric approach</a:t>
            </a:r>
          </a:p>
          <a:p>
            <a:pPr eaLnBrk="1" hangingPunct="1"/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4624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The Normal Curve</a:t>
            </a: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838200" y="5526955"/>
            <a:ext cx="98227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Sigma level is the area under the curve between the limits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    Percentage of situations that are “within tolerable limits”</a:t>
            </a:r>
          </a:p>
        </p:txBody>
      </p:sp>
      <p:pic>
        <p:nvPicPr>
          <p:cNvPr id="5" name="Picture 5" descr="normal1-9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219200"/>
            <a:ext cx="3033711" cy="2714373"/>
          </a:xfrm>
          <a:prstGeom prst="rect">
            <a:avLst/>
          </a:prstGeom>
          <a:noFill/>
        </p:spPr>
      </p:pic>
      <p:pic>
        <p:nvPicPr>
          <p:cNvPr id="6" name="Picture 7" descr="normal1-6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7430" y="1375487"/>
            <a:ext cx="3138488" cy="2562848"/>
          </a:xfrm>
          <a:prstGeom prst="rect">
            <a:avLst/>
          </a:prstGeom>
          <a:noFill/>
        </p:spPr>
      </p:pic>
      <p:pic>
        <p:nvPicPr>
          <p:cNvPr id="7" name="Picture 9" descr="normal1-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684" y="1290636"/>
            <a:ext cx="3138487" cy="2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514600" y="4312384"/>
            <a:ext cx="7471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Area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within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–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3</a:t>
            </a:r>
            <a:r>
              <a:rPr lang="el-GR" altLang="x-none" dirty="0" smtClean="0">
                <a:latin typeface="Helvetica Light" charset="0"/>
                <a:ea typeface="Helvetica Light" charset="0"/>
                <a:cs typeface="Helvetica Light" charset="0"/>
              </a:rPr>
              <a:t>σ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/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+3</a:t>
            </a:r>
            <a:r>
              <a:rPr lang="el-GR" altLang="x-none" dirty="0">
                <a:latin typeface="Helvetica Light" charset="0"/>
                <a:ea typeface="Helvetica Light" charset="0"/>
                <a:cs typeface="Helvetica Light" charset="0"/>
              </a:rPr>
              <a:t>σ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contains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about 99.7% </a:t>
            </a:r>
            <a:endParaRPr lang="en-US" altLang="x-none" b="1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lvl="1"/>
            <a:r>
              <a:rPr lang="el-GR" altLang="x-none" dirty="0" smtClean="0">
                <a:latin typeface="Helvetica Light" charset="0"/>
                <a:ea typeface="Helvetica Light" charset="0"/>
                <a:cs typeface="Helvetica Light" charset="0"/>
              </a:rPr>
              <a:t>σ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Standard deviation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is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the square root of variance 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457200"/>
            <a:ext cx="8943976" cy="846138"/>
          </a:xfrm>
        </p:spPr>
        <p:txBody>
          <a:bodyPr/>
          <a:lstStyle/>
          <a:p>
            <a:pPr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Six Sigma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10363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Given “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tolerance limits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” (the definition of what is defective), if we want +/- 6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  <a:sym typeface="Symbol" charset="2"/>
              </a:rPr>
              <a:t> to fit within the limits, the curve must become very narrow: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We must “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reduce process variation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” so that the outcomes are highly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consistent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Area within +/- 6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  <a:sym typeface="Symbol" charset="2"/>
              </a:rPr>
              <a:t> is 99.9999998% </a:t>
            </a:r>
          </a:p>
          <a:p>
            <a:pPr lvl="2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  <a:sym typeface="Symbol" charset="2"/>
              </a:rPr>
              <a:t>~2 defects per billion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  <a:sym typeface="Symbol" charset="2"/>
              </a:rPr>
              <a:t>This assumes a normal curve.  But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  <a:sym typeface="Symbol" charset="2"/>
              </a:rPr>
              <a:t>actual curve is often a “shifted” curve, for which it is a bit different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  <a:sym typeface="Symbol" charset="2"/>
              </a:rPr>
              <a:t>The Motorola (and generally accepted) definition is 3.4 defects per million operations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1" y="381000"/>
            <a:ext cx="9248776" cy="846138"/>
          </a:xfrm>
        </p:spPr>
        <p:txBody>
          <a:bodyPr/>
          <a:lstStyle/>
          <a:p>
            <a:pPr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Why So Stringent?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1" y="1447800"/>
            <a:ext cx="10515599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Because manufacturing involves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thousands of process steps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, and output quality is dependent on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getting every single one of them right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: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Need very high reliability at each step to get reasonable probability of end-to-end correctness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At 6 sigma, product defect rate is ~10% with ~1200 process steps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Concept came originally from chip manufacturing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Software has sort of the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same characteristics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: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To function correctly, each line has to be correct</a:t>
            </a:r>
          </a:p>
          <a:p>
            <a:pPr lvl="1"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 common translation is 3.4 defects per million lines of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code</a:t>
            </a:r>
            <a:endParaRPr lang="en-US" altLang="x-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685800"/>
            <a:ext cx="8943976" cy="846138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Six Sigma Focus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828800"/>
            <a:ext cx="9982199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3200" dirty="0">
                <a:latin typeface="Helvetica Light" charset="0"/>
                <a:ea typeface="Helvetica Light" charset="0"/>
                <a:cs typeface="Helvetica Light" charset="0"/>
              </a:rPr>
              <a:t>Six sigma is </a:t>
            </a:r>
            <a:r>
              <a:rPr lang="en-US" altLang="x-none" sz="3200" b="1" dirty="0">
                <a:latin typeface="Helvetica Light" charset="0"/>
                <a:ea typeface="Helvetica Light" charset="0"/>
                <a:cs typeface="Helvetica Light" charset="0"/>
              </a:rPr>
              <a:t>NOT</a:t>
            </a:r>
            <a:r>
              <a:rPr lang="en-US" altLang="x-none" sz="3200" dirty="0">
                <a:latin typeface="Helvetica Light" charset="0"/>
                <a:ea typeface="Helvetica Light" charset="0"/>
                <a:cs typeface="Helvetica Light" charset="0"/>
              </a:rPr>
              <a:t> actually about “</a:t>
            </a:r>
            <a:r>
              <a:rPr lang="en-US" altLang="x-none" sz="3200" b="1" dirty="0">
                <a:latin typeface="Helvetica Light" charset="0"/>
                <a:ea typeface="Helvetica Light" charset="0"/>
                <a:cs typeface="Helvetica Light" charset="0"/>
              </a:rPr>
              <a:t>achieving the numbers</a:t>
            </a:r>
            <a:r>
              <a:rPr lang="en-US" altLang="x-none" sz="3200" dirty="0">
                <a:latin typeface="Helvetica Light" charset="0"/>
                <a:ea typeface="Helvetica Light" charset="0"/>
                <a:cs typeface="Helvetica Light" charset="0"/>
              </a:rPr>
              <a:t>,” but about: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 systematic quality management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approach</a:t>
            </a:r>
            <a:endParaRPr lang="en-US" altLang="x-none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Studying processes and identifying opportunities for defect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elimination</a:t>
            </a:r>
            <a:endParaRPr lang="en-US" altLang="x-none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Defect prevention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approaches</a:t>
            </a:r>
            <a:endParaRPr lang="en-US" altLang="x-none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Measuring output quality and improving it constantly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928" y="381000"/>
            <a:ext cx="9324976" cy="846138"/>
          </a:xfrm>
        </p:spPr>
        <p:txBody>
          <a:bodyPr/>
          <a:lstStyle/>
          <a:p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Comments on Process Variation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8928" y="1371600"/>
            <a:ext cx="10515599" cy="49530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Note that </a:t>
            </a:r>
            <a:r>
              <a:rPr lang="en-US" altLang="x-none" sz="2400" b="1" dirty="0">
                <a:latin typeface="Helvetica Light" charset="0"/>
                <a:ea typeface="Helvetica Light" charset="0"/>
                <a:cs typeface="Helvetica Light" charset="0"/>
              </a:rPr>
              <a:t>“reducing” process variation is a “factory view” </a:t>
            </a: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of engineering development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Need to be careful about applying it to engineering processes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Each software product may vary, but be consistent in the engineering processes</a:t>
            </a:r>
          </a:p>
          <a:p>
            <a:pPr>
              <a:spcBef>
                <a:spcPts val="1200"/>
              </a:spcBef>
            </a:pP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Most applicable for </a:t>
            </a:r>
            <a:r>
              <a:rPr lang="en-US" altLang="x-none" sz="2400" b="1" dirty="0">
                <a:latin typeface="Helvetica Light" charset="0"/>
                <a:ea typeface="Helvetica Light" charset="0"/>
                <a:cs typeface="Helvetica Light" charset="0"/>
              </a:rPr>
              <a:t>activities performed repeatedly</a:t>
            </a: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, such as, writing code, running tests, creating releases, etc.</a:t>
            </a:r>
          </a:p>
          <a:p>
            <a:pPr>
              <a:spcBef>
                <a:spcPts val="1200"/>
              </a:spcBef>
            </a:pP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Less applicable for </a:t>
            </a:r>
            <a:r>
              <a:rPr lang="en-US" altLang="x-none" sz="2400" b="1" dirty="0">
                <a:latin typeface="Helvetica Light" charset="0"/>
                <a:ea typeface="Helvetica Light" charset="0"/>
                <a:cs typeface="Helvetica Light" charset="0"/>
              </a:rPr>
              <a:t>activities that are different every time</a:t>
            </a: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, such as, innovation, learning a domain, architecting a system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Many “creative” activities do have a repetitive component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Partly amenable to “systematic defect elimination” such as in design</a:t>
            </a:r>
          </a:p>
          <a:p>
            <a:pPr>
              <a:spcBef>
                <a:spcPts val="1200"/>
              </a:spcBef>
            </a:pPr>
            <a:r>
              <a:rPr lang="en-US" altLang="x-none" sz="2400" b="1" dirty="0">
                <a:latin typeface="Helvetica Light" charset="0"/>
                <a:ea typeface="Helvetica Light" charset="0"/>
                <a:cs typeface="Helvetica Light" charset="0"/>
              </a:rPr>
              <a:t>Simple criterion</a:t>
            </a: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: Are there defects that can be eliminated by systematic process improvement?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Reducing variation eliminates some kinds of defects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Defect elimination is a two-outcome model—ignores </a:t>
            </a:r>
            <a:r>
              <a:rPr lang="en-US" altLang="x-none" sz="2000" dirty="0" smtClean="0">
                <a:latin typeface="Helvetica Light" charset="0"/>
                <a:ea typeface="Helvetica Light" charset="0"/>
                <a:cs typeface="Helvetica Light" charset="0"/>
              </a:rPr>
              <a:t>excellence</a:t>
            </a:r>
            <a:endParaRPr lang="en-US" altLang="x-none" sz="2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2329"/>
            <a:ext cx="7724775" cy="846138"/>
          </a:xfrm>
        </p:spPr>
        <p:txBody>
          <a:bodyPr/>
          <a:lstStyle/>
          <a:p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Conclusions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10287000" cy="4419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Measurement starts with an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operational definition 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of some quality attribute of interest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We need to put some effort into choosing appropriate measures and scales, and understanding their limitations</a:t>
            </a:r>
          </a:p>
          <a:p>
            <a:pPr>
              <a:spcBef>
                <a:spcPts val="12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Measurements have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both systematic and random error</a:t>
            </a:r>
          </a:p>
          <a:p>
            <a:pPr>
              <a:spcBef>
                <a:spcPts val="12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Measurements must have both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reliability and validity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Often, hard to achieve both</a:t>
            </a:r>
          </a:p>
          <a:p>
            <a:pPr>
              <a:spcBef>
                <a:spcPts val="12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A common error is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confusing correlation with causation</a:t>
            </a:r>
          </a:p>
          <a:p>
            <a:pPr>
              <a:spcBef>
                <a:spcPts val="12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A major concern in process design is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reducing process variation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Six sigma is actually more about eliminating and identifying defects, and identifying opportunities for process improvement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Defects are NOT the sole concern in process design!</a:t>
            </a:r>
          </a:p>
          <a:p>
            <a:pPr lvl="2">
              <a:spcBef>
                <a:spcPct val="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There are other quality attributes than defects and failures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Process optimization is oriented primarily towards repetitive </a:t>
            </a:r>
            <a:r>
              <a:rPr lang="en-US" altLang="x-none" sz="2000" dirty="0" smtClean="0">
                <a:latin typeface="Helvetica Light" charset="0"/>
                <a:ea typeface="Helvetica Light" charset="0"/>
                <a:cs typeface="Helvetica Light" charset="0"/>
              </a:rPr>
              <a:t>activities</a:t>
            </a:r>
            <a:endParaRPr lang="en-US" altLang="x-none" sz="2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29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Discussion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84224"/>
              </p:ext>
            </p:extLst>
          </p:nvPr>
        </p:nvGraphicFramePr>
        <p:xfrm>
          <a:off x="838200" y="1825625"/>
          <a:ext cx="10515600" cy="279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6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Scale</a:t>
                      </a:r>
                      <a:endParaRPr lang="zh-CN" altLang="en-US" b="1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Type</a:t>
                      </a:r>
                      <a:r>
                        <a:rPr lang="zh-CN" altLang="en-US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of</a:t>
                      </a:r>
                      <a:r>
                        <a:rPr lang="zh-CN" altLang="en-US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Scale</a:t>
                      </a:r>
                      <a:endParaRPr lang="zh-CN" altLang="en-US" b="1" i="0" dirty="0" smtClean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b="0" i="0" dirty="0" err="1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Hair_color</a:t>
                      </a:r>
                      <a:r>
                        <a:rPr lang="en-US" altLang="x-none" sz="20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= {auburn, black, blond, brown, grey, red, white}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?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Second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de-DE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Lieutenant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First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de-DE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Lieutenant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Captain,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Major,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de-DE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Lieutenant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Colonel,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Colonel,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Brigadier General,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Major General,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Lieutenant General,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General,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General of the Army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?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T</a:t>
                      </a:r>
                      <a:r>
                        <a:rPr lang="en-US" altLang="x-none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emperature in </a:t>
                      </a:r>
                      <a:r>
                        <a:rPr lang="en-US" altLang="x-none" sz="1800" b="0" i="0" dirty="0" err="1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C˚or</a:t>
                      </a:r>
                      <a:r>
                        <a:rPr lang="en-US" altLang="x-none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F˚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?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Monthly</a:t>
                      </a:r>
                      <a:r>
                        <a:rPr lang="zh-CN" altLang="en-US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Payment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?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T</a:t>
                      </a:r>
                      <a:r>
                        <a:rPr lang="en-US" altLang="x-none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emperature in Kelvin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?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8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Discussion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-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Answers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478949"/>
              </p:ext>
            </p:extLst>
          </p:nvPr>
        </p:nvGraphicFramePr>
        <p:xfrm>
          <a:off x="838200" y="1825625"/>
          <a:ext cx="10515600" cy="279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16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Scale</a:t>
                      </a:r>
                      <a:endParaRPr lang="zh-CN" altLang="en-US" b="1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Type</a:t>
                      </a:r>
                      <a:r>
                        <a:rPr lang="zh-CN" altLang="en-US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of</a:t>
                      </a:r>
                      <a:r>
                        <a:rPr lang="zh-CN" altLang="en-US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b="1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Scale</a:t>
                      </a:r>
                      <a:endParaRPr lang="zh-CN" altLang="en-US" b="1" i="0" dirty="0" smtClean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b="0" i="0" dirty="0" err="1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Hair_color</a:t>
                      </a:r>
                      <a:r>
                        <a:rPr lang="en-US" altLang="x-none" sz="20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= {auburn, black, blond, brown, grey, red, white}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Nominal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Second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de-DE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Lieutenant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First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de-DE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Lieutenant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Captain,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Major,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de-DE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Lieutenant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Colonel,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Colonel,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Brigadier General,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Major General,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Lieutenant General,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General,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General of the Army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Ordinal</a:t>
                      </a:r>
                      <a:endParaRPr lang="zh-CN" altLang="en-US" b="0" i="0" dirty="0" smtClean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  <a:p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T</a:t>
                      </a:r>
                      <a:r>
                        <a:rPr lang="en-US" altLang="x-none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emperature in </a:t>
                      </a:r>
                      <a:r>
                        <a:rPr lang="en-US" altLang="x-none" sz="1800" b="0" i="0" dirty="0" err="1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C˚or</a:t>
                      </a:r>
                      <a:r>
                        <a:rPr lang="en-US" altLang="x-none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F˚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Interval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Monthly</a:t>
                      </a:r>
                      <a:r>
                        <a:rPr lang="zh-CN" altLang="en-US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 </a:t>
                      </a:r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Payment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Ratio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T</a:t>
                      </a:r>
                      <a:r>
                        <a:rPr lang="en-US" altLang="x-none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emperature in Kelvin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Ratio</a:t>
                      </a:r>
                      <a:endParaRPr lang="zh-CN" alt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51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524" y="386288"/>
            <a:ext cx="10623276" cy="1250644"/>
          </a:xfrm>
        </p:spPr>
        <p:txBody>
          <a:bodyPr>
            <a:normAutofit fontScale="90000"/>
          </a:bodyPr>
          <a:lstStyle/>
          <a:p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Context:  Define Measures and Metrics that are Indicators of Quality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0029" y="1923543"/>
            <a:ext cx="189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Quality attribute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3244335"/>
            <a:ext cx="269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Operational definition,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7478" y="4768381"/>
            <a:ext cx="1785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Measurements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9190" y="4768381"/>
            <a:ext cx="1798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Data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1467" y="3244335"/>
            <a:ext cx="2844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Data analysis and interpretation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02410" y="2565263"/>
            <a:ext cx="969230" cy="7620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926434" y="4075332"/>
            <a:ext cx="3760" cy="6930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822910" y="5183880"/>
            <a:ext cx="9762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8" idx="2"/>
          </p:cNvCxnSpPr>
          <p:nvPr/>
        </p:nvCxnSpPr>
        <p:spPr>
          <a:xfrm flipH="1" flipV="1">
            <a:off x="7693953" y="4075332"/>
            <a:ext cx="4645" cy="6930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945050" y="2535364"/>
            <a:ext cx="1037186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1" y="2644723"/>
            <a:ext cx="2523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Definition: Identify measurements for quality assessment and improvement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16438" y="2783222"/>
            <a:ext cx="2237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Execution: Measure, analyze, and improve quality</a:t>
            </a:r>
          </a:p>
        </p:txBody>
      </p:sp>
      <p:sp>
        <p:nvSpPr>
          <p:cNvPr id="16" name="Arc 15"/>
          <p:cNvSpPr/>
          <p:nvPr/>
        </p:nvSpPr>
        <p:spPr>
          <a:xfrm>
            <a:off x="5632634" y="2253446"/>
            <a:ext cx="3886200" cy="4648200"/>
          </a:xfrm>
          <a:prstGeom prst="arc">
            <a:avLst/>
          </a:prstGeom>
          <a:ln w="76200"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H="1">
            <a:off x="3422453" y="2292875"/>
            <a:ext cx="3886200" cy="4648200"/>
          </a:xfrm>
          <a:prstGeom prst="arc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0" y="2042318"/>
            <a:ext cx="3657600" cy="1843882"/>
          </a:xfrm>
        </p:spPr>
        <p:txBody>
          <a:bodyPr>
            <a:normAutofit fontScale="90000"/>
          </a:bodyPr>
          <a:lstStyle/>
          <a:p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Software Quality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/>
            </a:r>
            <a:b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Metrics</a:t>
            </a:r>
            <a:endParaRPr lang="en-US" altLang="x-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429000" y="5904398"/>
            <a:ext cx="876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dirty="0">
                <a:latin typeface="Helvetica Light" charset="0"/>
                <a:ea typeface="Helvetica Light" charset="0"/>
                <a:cs typeface="Helvetica Light" charset="0"/>
              </a:rPr>
              <a:t>IEEE-STD-1061-1998(R2004)  Standard for Software Quality Metrics Methodology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23" y="1143000"/>
            <a:ext cx="8828677" cy="47613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90600" y="477183"/>
            <a:ext cx="9911032" cy="846138"/>
          </a:xfrm>
        </p:spPr>
        <p:txBody>
          <a:bodyPr>
            <a:normAutofit/>
          </a:bodyPr>
          <a:lstStyle/>
          <a:p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 Metric Provides Insight on Quality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363200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 </a:t>
            </a:r>
            <a:r>
              <a:rPr lang="en-US" altLang="x-none" b="1" u="sng" dirty="0">
                <a:latin typeface="Helvetica Light" charset="0"/>
                <a:ea typeface="Helvetica Light" charset="0"/>
                <a:cs typeface="Helvetica Light" charset="0"/>
              </a:rPr>
              <a:t>measure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 is a way to ascertain or appraise value by comparing it to a norm [2]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 </a:t>
            </a:r>
            <a:r>
              <a:rPr lang="en-US" altLang="x-none" b="1" u="sng" dirty="0">
                <a:latin typeface="Helvetica Light" charset="0"/>
                <a:ea typeface="Helvetica Light" charset="0"/>
                <a:cs typeface="Helvetica Light" charset="0"/>
              </a:rPr>
              <a:t>metric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 is a quantitative measure of the degree to which a system, component, or process possesses a given attribute [1]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Software quality metric: A function whose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inputs are software data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and whose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output is a single numerical value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that can be interpreted as the degree to which software possesses a given attribute that affects its quality [2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]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,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e.g.,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Line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of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Code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(LoC).</a:t>
            </a:r>
            <a:endParaRPr lang="en-US" altLang="x-none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An </a:t>
            </a:r>
            <a:r>
              <a:rPr lang="en-US" altLang="x-none" b="1" u="sng" dirty="0">
                <a:latin typeface="Helvetica Light" charset="0"/>
                <a:ea typeface="Helvetica Light" charset="0"/>
                <a:cs typeface="Helvetica Light" charset="0"/>
              </a:rPr>
              <a:t>indicator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 is a metric or combination of metrics that provide insight into a process, a project, or the product itself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990600" y="5630862"/>
            <a:ext cx="10955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[1] IEEE-STD-610.12-1990  Glossary of Software Engineering Terminology</a:t>
            </a:r>
          </a:p>
          <a:p>
            <a:pPr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[2] IEEE-STD-1061-1998  Standard for Software Quality Metrics 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9480406" cy="1057673"/>
          </a:xfrm>
        </p:spPr>
        <p:txBody>
          <a:bodyPr/>
          <a:lstStyle/>
          <a:p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Measurements vs. Metrics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105156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 measurement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just provides information</a:t>
            </a:r>
          </a:p>
          <a:p>
            <a:pPr lvl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Example: “Number of defects found during inspection: 12”</a:t>
            </a:r>
          </a:p>
          <a:p>
            <a:pPr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A metric is often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derived from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one or more measurements or metrics, and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provides an assessment (an indicator)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of some property of interest:</a:t>
            </a:r>
          </a:p>
          <a:p>
            <a:pPr lvl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It must facilitate comparisons  </a:t>
            </a:r>
          </a:p>
          <a:p>
            <a:pPr lvl="2">
              <a:spcBef>
                <a:spcPts val="1800"/>
              </a:spcBef>
            </a:pP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It must be meaningful across contexts, that is, it has some degree of context independence</a:t>
            </a:r>
          </a:p>
          <a:p>
            <a:pPr lvl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Example: “Rate of finding defects during the inspection = 8 / hour”</a:t>
            </a:r>
          </a:p>
          <a:p>
            <a:pPr lvl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Example: “Defect density of the software inspected = 0.2 defects/KLOC”</a:t>
            </a:r>
          </a:p>
          <a:p>
            <a:pPr lvl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Example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“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Inspection effort per defect found = 0.83 hours”</a:t>
            </a:r>
          </a:p>
          <a:p>
            <a:pPr lvl="1">
              <a:spcBef>
                <a:spcPct val="0"/>
              </a:spcBef>
            </a:pPr>
            <a:endParaRPr lang="en-US" altLang="x-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533400"/>
            <a:ext cx="9324976" cy="846138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Operational Definition</a:t>
            </a:r>
          </a:p>
        </p:txBody>
      </p:sp>
      <p:sp>
        <p:nvSpPr>
          <p:cNvPr id="8202" name="Rectangle 12"/>
          <p:cNvSpPr>
            <a:spLocks noGrp="1" noChangeArrowheads="1"/>
          </p:cNvSpPr>
          <p:nvPr>
            <p:ph idx="1"/>
          </p:nvPr>
        </p:nvSpPr>
        <p:spPr>
          <a:xfrm>
            <a:off x="3460247" y="1828800"/>
            <a:ext cx="7893553" cy="4114800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Concept is what we want to measure, for example, “</a:t>
            </a:r>
            <a:r>
              <a:rPr lang="en-US" altLang="x-none" sz="2400" dirty="0" err="1">
                <a:latin typeface="Helvetica Light" charset="0"/>
                <a:ea typeface="Helvetica Light" charset="0"/>
                <a:cs typeface="Helvetica Light" charset="0"/>
              </a:rPr>
              <a:t>cycletime</a:t>
            </a:r>
            <a:r>
              <a:rPr lang="en-US" altLang="x-none" sz="2400" dirty="0" smtClean="0">
                <a:latin typeface="Helvetica Light" charset="0"/>
                <a:ea typeface="Helvetica Light" charset="0"/>
                <a:cs typeface="Helvetica Light" charset="0"/>
              </a:rPr>
              <a:t>”</a:t>
            </a:r>
            <a:endParaRPr lang="en-US" altLang="x-none" sz="24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We need a definition for this: “elapsed time to do the task</a:t>
            </a:r>
            <a:r>
              <a:rPr lang="en-US" altLang="x-none" sz="2400" dirty="0" smtClean="0">
                <a:latin typeface="Helvetica Light" charset="0"/>
                <a:ea typeface="Helvetica Light" charset="0"/>
                <a:cs typeface="Helvetica Light" charset="0"/>
              </a:rPr>
              <a:t>”</a:t>
            </a:r>
            <a:endParaRPr lang="en-US" altLang="x-none" sz="24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x-none" sz="2400" dirty="0">
                <a:latin typeface="Helvetica Light" charset="0"/>
                <a:ea typeface="Helvetica Light" charset="0"/>
                <a:cs typeface="Helvetica Light" charset="0"/>
              </a:rPr>
              <a:t>The operational definition spells out </a:t>
            </a:r>
            <a:r>
              <a:rPr lang="en-US" altLang="x-none" sz="2400" b="1" dirty="0">
                <a:latin typeface="Helvetica Light" charset="0"/>
                <a:ea typeface="Helvetica Light" charset="0"/>
                <a:cs typeface="Helvetica Light" charset="0"/>
              </a:rPr>
              <a:t>the procedural details of how exactly the measurement is done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“</a:t>
            </a:r>
            <a:r>
              <a:rPr lang="en-US" altLang="x-none" dirty="0" err="1">
                <a:latin typeface="Helvetica Light" charset="0"/>
                <a:ea typeface="Helvetica Light" charset="0"/>
                <a:cs typeface="Helvetica Light" charset="0"/>
              </a:rPr>
              <a:t>Cycletime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 is the calendar time between the date when the project initiation document is approved to the date of full market release of the product”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00547" y="1676400"/>
            <a:ext cx="136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Concept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824346" y="2743200"/>
            <a:ext cx="1470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Definition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824347" y="3733801"/>
            <a:ext cx="17940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u="sng">
                <a:latin typeface="Helvetica Light" charset="0"/>
                <a:ea typeface="Helvetica Light" charset="0"/>
                <a:cs typeface="Helvetica Light" charset="0"/>
              </a:rPr>
              <a:t>Operational</a:t>
            </a:r>
            <a:br>
              <a:rPr lang="en-US" altLang="x-none" u="sng"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altLang="x-none" u="sng">
                <a:latin typeface="Helvetica Light" charset="0"/>
                <a:ea typeface="Helvetica Light" charset="0"/>
                <a:cs typeface="Helvetica Light" charset="0"/>
              </a:rPr>
              <a:t>Definition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824347" y="5334000"/>
            <a:ext cx="2222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Measurements</a:t>
            </a:r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1499684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>
            <a:off x="1499684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1499684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599"/>
            <a:ext cx="10252695" cy="1057673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Operational Definition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10134600" cy="49530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One operational definition of “development </a:t>
            </a:r>
            <a:r>
              <a:rPr lang="en-US" altLang="x-none" sz="2000" dirty="0" err="1">
                <a:latin typeface="Helvetica Light" charset="0"/>
                <a:ea typeface="Helvetica Light" charset="0"/>
                <a:cs typeface="Helvetica Light" charset="0"/>
              </a:rPr>
              <a:t>cycletime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” is: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The </a:t>
            </a:r>
            <a:r>
              <a:rPr lang="en-US" altLang="x-none" sz="2000" b="1" dirty="0" err="1">
                <a:latin typeface="Helvetica Light" charset="0"/>
                <a:ea typeface="Helvetica Light" charset="0"/>
                <a:cs typeface="Helvetica Light" charset="0"/>
              </a:rPr>
              <a:t>cycletime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 clock starts 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when effort is first put into project requirements activities (still somewhat vague)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The </a:t>
            </a:r>
            <a:r>
              <a:rPr lang="en-US" altLang="x-none" sz="2000" b="1" dirty="0" err="1">
                <a:latin typeface="Helvetica Light" charset="0"/>
                <a:ea typeface="Helvetica Light" charset="0"/>
                <a:cs typeface="Helvetica Light" charset="0"/>
              </a:rPr>
              <a:t>cycletime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 clock ends 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on the date of release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If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development is suspended 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due to activities beyond a local organization’s control, the </a:t>
            </a:r>
            <a:r>
              <a:rPr lang="en-US" altLang="x-none" sz="2000" dirty="0" err="1">
                <a:latin typeface="Helvetica Light" charset="0"/>
                <a:ea typeface="Helvetica Light" charset="0"/>
                <a:cs typeface="Helvetica Light" charset="0"/>
              </a:rPr>
              <a:t>cycletime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 clock will be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stopped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, and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restarted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 again when development resumes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This is decided by the project manager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Separate “development </a:t>
            </a:r>
            <a:r>
              <a:rPr lang="en-US" altLang="x-none" sz="2000" b="1" dirty="0" err="1" smtClean="0">
                <a:latin typeface="Helvetica Light" charset="0"/>
                <a:ea typeface="Helvetica Light" charset="0"/>
                <a:cs typeface="Helvetica Light" charset="0"/>
              </a:rPr>
              <a:t>cycletime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” from “project </a:t>
            </a:r>
            <a:r>
              <a:rPr lang="en-US" altLang="x-none" sz="2000" b="1" dirty="0" err="1">
                <a:latin typeface="Helvetica Light" charset="0"/>
                <a:ea typeface="Helvetica Light" charset="0"/>
                <a:cs typeface="Helvetica Light" charset="0"/>
              </a:rPr>
              <a:t>cycletime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”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 which has no clock stoppage and beginning at first customer contact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The operational definition addresses various issues related to </a:t>
            </a:r>
            <a:r>
              <a:rPr lang="en-US" altLang="x-none" sz="2000" b="1" dirty="0">
                <a:latin typeface="Helvetica Light" charset="0"/>
                <a:ea typeface="Helvetica Light" charset="0"/>
                <a:cs typeface="Helvetica Light" charset="0"/>
              </a:rPr>
              <a:t>gathering the data</a:t>
            </a:r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, so that data gathering is more consistent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04800"/>
            <a:ext cx="9172576" cy="846138"/>
          </a:xfrm>
        </p:spPr>
        <p:txBody>
          <a:bodyPr/>
          <a:lstStyle/>
          <a:p>
            <a:pPr eaLnBrk="1" hangingPunct="1"/>
            <a:r>
              <a:rPr lang="en-US" altLang="x-none">
                <a:latin typeface="Helvetica Light" charset="0"/>
                <a:ea typeface="Helvetica Light" charset="0"/>
                <a:cs typeface="Helvetica Light" charset="0"/>
              </a:rPr>
              <a:t>Measurement Scales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399"/>
            <a:ext cx="9296400" cy="5019675"/>
          </a:xfrm>
        </p:spPr>
        <p:txBody>
          <a:bodyPr/>
          <a:lstStyle/>
          <a:p>
            <a:pPr eaLnBrk="1" hangingPunct="1"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Nominal scale: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categorization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Different categories, not better or worse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Example: Type of risk: business, technical, requirements, etc.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Ordinal scale: Categories with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ordering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Example:  CMM maturity levels, defect severity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Sometimes averages quoted, but only marginally meaningful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Interval scale: Numeric, but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“relative”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scale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Example:  GPAs.  Differences more meaningful than ratios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x-none" dirty="0" smtClean="0">
                <a:latin typeface="Helvetica Light" charset="0"/>
                <a:ea typeface="Helvetica Light" charset="0"/>
                <a:cs typeface="Helvetica Light" charset="0"/>
              </a:rPr>
              <a:t>Ratio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scale: Numeric scale with </a:t>
            </a:r>
            <a:r>
              <a:rPr lang="en-US" altLang="x-none" b="1" dirty="0">
                <a:latin typeface="Helvetica Light" charset="0"/>
                <a:ea typeface="Helvetica Light" charset="0"/>
                <a:cs typeface="Helvetica Light" charset="0"/>
              </a:rPr>
              <a:t>“absolute” </a:t>
            </a:r>
            <a:r>
              <a:rPr lang="en-US" altLang="x-none" dirty="0">
                <a:latin typeface="Helvetica Light" charset="0"/>
                <a:ea typeface="Helvetica Light" charset="0"/>
                <a:cs typeface="Helvetica Light" charset="0"/>
              </a:rPr>
              <a:t>zero</a:t>
            </a:r>
          </a:p>
          <a:p>
            <a:pPr lvl="1" eaLnBrk="1" hangingPunct="1"/>
            <a:r>
              <a:rPr lang="en-US" altLang="x-none" sz="2000" dirty="0">
                <a:latin typeface="Helvetica Light" charset="0"/>
                <a:ea typeface="Helvetica Light" charset="0"/>
                <a:cs typeface="Helvetica Light" charset="0"/>
              </a:rPr>
              <a:t>Ratios are meaningful and can be compared</a:t>
            </a: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9195954" y="5114925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i="1"/>
              <a:t>Increasing information content and analysis tools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8702242" y="3198813"/>
            <a:ext cx="3810000" cy="3175"/>
          </a:xfrm>
          <a:prstGeom prst="straightConnector1">
            <a:avLst/>
          </a:prstGeom>
          <a:noFill/>
          <a:ln w="66675">
            <a:solidFill>
              <a:schemeClr val="tx2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E361">
  <a:themeElements>
    <a:clrScheme name="SE36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361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E36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36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36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36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36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36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36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6650</TotalTime>
  <Words>2134</Words>
  <Application>Microsoft Macintosh PowerPoint</Application>
  <PresentationFormat>宽屏</PresentationFormat>
  <Paragraphs>236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Calibri</vt:lpstr>
      <vt:lpstr>Calibri Light</vt:lpstr>
      <vt:lpstr>Helvetica Light</vt:lpstr>
      <vt:lpstr>ＭＳ Ｐゴシック</vt:lpstr>
      <vt:lpstr>Symbol</vt:lpstr>
      <vt:lpstr>Tahoma</vt:lpstr>
      <vt:lpstr>Times New Roman</vt:lpstr>
      <vt:lpstr>Wingdings</vt:lpstr>
      <vt:lpstr>等线</vt:lpstr>
      <vt:lpstr>等线 Light</vt:lpstr>
      <vt:lpstr>Arial</vt:lpstr>
      <vt:lpstr>SE361</vt:lpstr>
      <vt:lpstr>Office 主题</vt:lpstr>
      <vt:lpstr>SWEN 772-Software Quality Engineering  W2-1 Measurement and Metrics Fundamentals</vt:lpstr>
      <vt:lpstr>Lecture Objectives</vt:lpstr>
      <vt:lpstr>Context:  Define Measures and Metrics that are Indicators of Quality</vt:lpstr>
      <vt:lpstr>Software Quality  Metrics</vt:lpstr>
      <vt:lpstr>A Metric Provides Insight on Quality</vt:lpstr>
      <vt:lpstr>Measurements vs. Metrics</vt:lpstr>
      <vt:lpstr>Operational Definition</vt:lpstr>
      <vt:lpstr>Operational Definition Example</vt:lpstr>
      <vt:lpstr>Measurement Scales</vt:lpstr>
      <vt:lpstr>Using Basic Measures</vt:lpstr>
      <vt:lpstr>Reliability &amp; Validity</vt:lpstr>
      <vt:lpstr>Reliability vs. Validity</vt:lpstr>
      <vt:lpstr>Reliability vs. Validity</vt:lpstr>
      <vt:lpstr>Reliability vs. Validity</vt:lpstr>
      <vt:lpstr>Systematic &amp; Random Error</vt:lpstr>
      <vt:lpstr>Assessing Reliability</vt:lpstr>
      <vt:lpstr>Correlation</vt:lpstr>
      <vt:lpstr>Criteria for Causality</vt:lpstr>
      <vt:lpstr>Measuring Process Effectiveness</vt:lpstr>
      <vt:lpstr>The Normal Curve</vt:lpstr>
      <vt:lpstr>Six Sigma</vt:lpstr>
      <vt:lpstr>Why So Stringent?</vt:lpstr>
      <vt:lpstr>Six Sigma Focus</vt:lpstr>
      <vt:lpstr>Comments on Process Variation</vt:lpstr>
      <vt:lpstr>Conclusions</vt:lpstr>
      <vt:lpstr>Discussion</vt:lpstr>
      <vt:lpstr>Discussion - Answers</vt:lpstr>
    </vt:vector>
  </TitlesOfParts>
  <Company>Rochester Institute of Technology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Management Overview</dc:title>
  <dc:creator>Swaminathan Natarajan</dc:creator>
  <cp:lastModifiedBy>Wang, Yi</cp:lastModifiedBy>
  <cp:revision>81</cp:revision>
  <dcterms:created xsi:type="dcterms:W3CDTF">2009-03-16T12:09:40Z</dcterms:created>
  <dcterms:modified xsi:type="dcterms:W3CDTF">2017-01-29T02:41:51Z</dcterms:modified>
</cp:coreProperties>
</file>