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27"/>
  </p:normalViewPr>
  <p:slideViewPr>
    <p:cSldViewPr snapToGrid="0" snapToObjects="1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EB3F9-D14A-B84B-AEC9-863FE57E11F2}" type="datetimeFigureOut">
              <a:rPr kumimoji="1" lang="zh-CN" altLang="en-US" smtClean="0"/>
              <a:t>2017/1/28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96198-B12B-E549-BBB6-697851CEBF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2523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22DDFA2-6C1D-534A-A183-893513C2AE2A}" type="slidenum">
              <a:rPr lang="en-US" altLang="x-none" sz="1200"/>
              <a:pPr eaLnBrk="1" hangingPunct="1"/>
              <a:t>1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16939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A77F842-C02C-454F-A3AC-8BA3448A13E9}" type="slidenum">
              <a:rPr lang="en-US" altLang="x-none" sz="1200"/>
              <a:pPr eaLnBrk="1" hangingPunct="1"/>
              <a:t>11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2052662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E1A73A0-E7ED-B246-954D-F1202AD10281}" type="slidenum">
              <a:rPr lang="en-US" altLang="x-none" sz="1200"/>
              <a:pPr eaLnBrk="1" hangingPunct="1"/>
              <a:t>12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62456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BB5EC820-D953-AD4D-A437-CABF8C9D341C}" type="slidenum">
              <a:rPr lang="en-US" altLang="x-none" sz="1200"/>
              <a:pPr eaLnBrk="1" hangingPunct="1"/>
              <a:t>13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467662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025C2CB-6AF9-164F-BEB3-4DC88F0C42F5}" type="slidenum">
              <a:rPr lang="en-US" altLang="x-none" sz="1200"/>
              <a:pPr eaLnBrk="1" hangingPunct="1"/>
              <a:t>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20126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8CF0ACA-48D0-EC40-A2BF-4B2A5F0091A9}" type="slidenum">
              <a:rPr lang="en-US" altLang="x-none" sz="1200"/>
              <a:pPr eaLnBrk="1" hangingPunct="1"/>
              <a:t>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153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0476D4E-A577-8B46-B261-63734C14FA5F}" type="slidenum">
              <a:rPr lang="en-US" altLang="x-none" sz="1200"/>
              <a:pPr eaLnBrk="1" hangingPunct="1"/>
              <a:t>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546267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6F8E7CE-2361-AF48-ACD0-FB30C6BF0AEE}" type="slidenum">
              <a:rPr lang="en-US" altLang="x-none" sz="1200"/>
              <a:pPr eaLnBrk="1" hangingPunct="1"/>
              <a:t>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045644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496BB75-057C-BD44-B8B2-88CA2E918804}" type="slidenum">
              <a:rPr lang="en-US" altLang="x-none" sz="1200"/>
              <a:pPr eaLnBrk="1" hangingPunct="1"/>
              <a:t>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564415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4446057-9F30-D749-8BE1-29774BCD4D0E}" type="slidenum">
              <a:rPr lang="en-US" altLang="x-none" sz="1200"/>
              <a:pPr eaLnBrk="1" hangingPunct="1"/>
              <a:t>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90176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FD7CE355-B76F-4B47-8549-2C4ED0905C29}" type="slidenum">
              <a:rPr lang="en-US" altLang="x-none" sz="1200"/>
              <a:pPr eaLnBrk="1" hangingPunct="1"/>
              <a:t>9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402970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482FE1C-915B-0640-BFE7-0CCFD0FA83A8}" type="slidenum">
              <a:rPr lang="en-US" altLang="x-none" sz="1200"/>
              <a:pPr eaLnBrk="1" hangingPunct="1"/>
              <a:t>10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351450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AD36-D4B1-4B40-BC74-E9446F111574}" type="datetimeFigureOut">
              <a:rPr kumimoji="1" lang="zh-CN" altLang="en-US" smtClean="0"/>
              <a:t>2017/1/28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11DF-9D19-3F4D-B9C5-39E39E3C83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77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AD36-D4B1-4B40-BC74-E9446F111574}" type="datetimeFigureOut">
              <a:rPr kumimoji="1" lang="zh-CN" altLang="en-US" smtClean="0"/>
              <a:t>2017/1/28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11DF-9D19-3F4D-B9C5-39E39E3C83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61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AD36-D4B1-4B40-BC74-E9446F111574}" type="datetimeFigureOut">
              <a:rPr kumimoji="1" lang="zh-CN" altLang="en-US" smtClean="0"/>
              <a:t>2017/1/28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11DF-9D19-3F4D-B9C5-39E39E3C83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77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AD36-D4B1-4B40-BC74-E9446F111574}" type="datetimeFigureOut">
              <a:rPr kumimoji="1" lang="zh-CN" altLang="en-US" smtClean="0"/>
              <a:t>2017/1/28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11DF-9D19-3F4D-B9C5-39E39E3C83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648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AD36-D4B1-4B40-BC74-E9446F111574}" type="datetimeFigureOut">
              <a:rPr kumimoji="1" lang="zh-CN" altLang="en-US" smtClean="0"/>
              <a:t>2017/1/28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11DF-9D19-3F4D-B9C5-39E39E3C83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034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AD36-D4B1-4B40-BC74-E9446F111574}" type="datetimeFigureOut">
              <a:rPr kumimoji="1" lang="zh-CN" altLang="en-US" smtClean="0"/>
              <a:t>2017/1/28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11DF-9D19-3F4D-B9C5-39E39E3C83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732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AD36-D4B1-4B40-BC74-E9446F111574}" type="datetimeFigureOut">
              <a:rPr kumimoji="1" lang="zh-CN" altLang="en-US" smtClean="0"/>
              <a:t>2017/1/28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11DF-9D19-3F4D-B9C5-39E39E3C83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020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AD36-D4B1-4B40-BC74-E9446F111574}" type="datetimeFigureOut">
              <a:rPr kumimoji="1" lang="zh-CN" altLang="en-US" smtClean="0"/>
              <a:t>2017/1/28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11DF-9D19-3F4D-B9C5-39E39E3C83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93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AD36-D4B1-4B40-BC74-E9446F111574}" type="datetimeFigureOut">
              <a:rPr kumimoji="1" lang="zh-CN" altLang="en-US" smtClean="0"/>
              <a:t>2017/1/28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11DF-9D19-3F4D-B9C5-39E39E3C83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320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AD36-D4B1-4B40-BC74-E9446F111574}" type="datetimeFigureOut">
              <a:rPr kumimoji="1" lang="zh-CN" altLang="en-US" smtClean="0"/>
              <a:t>2017/1/28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11DF-9D19-3F4D-B9C5-39E39E3C83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542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AD36-D4B1-4B40-BC74-E9446F111574}" type="datetimeFigureOut">
              <a:rPr kumimoji="1" lang="zh-CN" altLang="en-US" smtClean="0"/>
              <a:t>2017/1/28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11DF-9D19-3F4D-B9C5-39E39E3C83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52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FAD36-D4B1-4B40-BC74-E9446F111574}" type="datetimeFigureOut">
              <a:rPr kumimoji="1" lang="zh-CN" altLang="en-US" smtClean="0"/>
              <a:t>2017/1/28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D11DF-9D19-3F4D-B9C5-39E39E3C83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67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738505"/>
            <a:ext cx="10668000" cy="20574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SWEN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772-Software Quality Engineering</a:t>
            </a:r>
            <a:b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</a:br>
            <a:r>
              <a:rPr lang="en-US" altLang="x-none" dirty="0" smtClean="0">
                <a:latin typeface="Helvetica Light" charset="0"/>
                <a:ea typeface="Helvetica Light" charset="0"/>
                <a:cs typeface="Helvetica Light" charset="0"/>
              </a:rPr>
              <a:t/>
            </a:r>
            <a:br>
              <a:rPr lang="en-US" altLang="x-none" dirty="0" smtClean="0">
                <a:latin typeface="Helvetica Light" charset="0"/>
                <a:ea typeface="Helvetica Light" charset="0"/>
                <a:cs typeface="Helvetica Light" charset="0"/>
              </a:rPr>
            </a:br>
            <a:r>
              <a:rPr lang="en-US" altLang="zh-CN" sz="3100" dirty="0" smtClean="0">
                <a:latin typeface="Helvetica Light" charset="0"/>
                <a:ea typeface="Helvetica Light" charset="0"/>
                <a:cs typeface="Helvetica Light" charset="0"/>
              </a:rPr>
              <a:t>W2-2</a:t>
            </a:r>
            <a:r>
              <a:rPr lang="zh-CN" altLang="en-US" sz="3100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100" dirty="0" smtClean="0">
                <a:latin typeface="Helvetica Light" charset="0"/>
                <a:ea typeface="Helvetica Light" charset="0"/>
                <a:cs typeface="Helvetica Light" charset="0"/>
              </a:rPr>
              <a:t>M</a:t>
            </a:r>
            <a:r>
              <a:rPr lang="en-US" altLang="x-none" sz="3100" dirty="0" smtClean="0">
                <a:latin typeface="Helvetica Light" charset="0"/>
                <a:ea typeface="Helvetica Light" charset="0"/>
                <a:cs typeface="Helvetica Light" charset="0"/>
              </a:rPr>
              <a:t>easurement </a:t>
            </a:r>
            <a:r>
              <a:rPr lang="en-US" altLang="x-none" sz="3100" dirty="0">
                <a:latin typeface="Helvetica Light" charset="0"/>
                <a:ea typeface="Helvetica Light" charset="0"/>
                <a:cs typeface="Helvetica Light" charset="0"/>
              </a:rPr>
              <a:t>and Metrics </a:t>
            </a:r>
            <a:r>
              <a:rPr lang="en-US" altLang="x-none" sz="3100" dirty="0" smtClean="0">
                <a:latin typeface="Helvetica Light" charset="0"/>
                <a:ea typeface="Helvetica Light" charset="0"/>
                <a:cs typeface="Helvetica Light" charset="0"/>
              </a:rPr>
              <a:t>Fundamentals</a:t>
            </a:r>
            <a:r>
              <a:rPr lang="zh-CN" altLang="en-US" sz="310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100" smtClean="0">
                <a:latin typeface="Helvetica Light" charset="0"/>
                <a:ea typeface="Helvetica Light" charset="0"/>
                <a:cs typeface="Helvetica Light" charset="0"/>
              </a:rPr>
              <a:t>2</a:t>
            </a:r>
            <a:r>
              <a:rPr lang="zh-CN" altLang="en-US" sz="3100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100" dirty="0" smtClean="0">
                <a:latin typeface="Helvetica Light" charset="0"/>
                <a:ea typeface="Helvetica Light" charset="0"/>
                <a:cs typeface="Helvetica Light" charset="0"/>
              </a:rPr>
              <a:t>-</a:t>
            </a:r>
            <a:r>
              <a:rPr lang="zh-CN" altLang="en-US" sz="3100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100" dirty="0" smtClean="0">
                <a:latin typeface="Helvetica Light" charset="0"/>
                <a:ea typeface="Helvetica Light" charset="0"/>
                <a:cs typeface="Helvetica Light" charset="0"/>
              </a:rPr>
              <a:t>GQM</a:t>
            </a:r>
            <a:endParaRPr lang="en-US" altLang="x-none" sz="31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75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914401" y="654843"/>
            <a:ext cx="9096376" cy="846138"/>
          </a:xfrm>
        </p:spPr>
        <p:txBody>
          <a:bodyPr/>
          <a:lstStyle/>
          <a:p>
            <a:r>
              <a:rPr lang="en-US" altLang="x-none">
                <a:latin typeface="Helvetica Light" charset="0"/>
                <a:ea typeface="Helvetica Light" charset="0"/>
                <a:cs typeface="Helvetica Light" charset="0"/>
              </a:rPr>
              <a:t>Goal Example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914401" y="1295400"/>
            <a:ext cx="10439399" cy="4114800"/>
          </a:xfrm>
        </p:spPr>
        <p:txBody>
          <a:bodyPr/>
          <a:lstStyle/>
          <a:p>
            <a:endParaRPr lang="en-US" altLang="x-none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altLang="x-none" b="1" dirty="0" smtClean="0">
                <a:latin typeface="Helvetica Light" charset="0"/>
                <a:ea typeface="Helvetica Light" charset="0"/>
                <a:cs typeface="Helvetica Light" charset="0"/>
              </a:rPr>
              <a:t>Analyze</a:t>
            </a:r>
            <a:r>
              <a:rPr lang="en-US" altLang="x-none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the (system testing method) for the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purpose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 of (evaluation) with respect to a model of (defect removal effectiveness) from the point of view of the (developer) in the following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context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: the standard NASA/GSFC environment, i.e., process model [e.g., Software Engineering Laboratory (SEL) version of the waterfall model], application (ground support software for satellites), machine (running on a DEC 780 under VMS), etc.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2362200" y="5257800"/>
            <a:ext cx="807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Helvetica Light" charset="0"/>
                <a:ea typeface="Helvetica Light" charset="0"/>
                <a:cs typeface="Helvetica Light" charset="0"/>
              </a:rPr>
              <a:t>IEEE-STD-1061-1998  Standard for Software Quality Metrics Methodology</a:t>
            </a:r>
          </a:p>
        </p:txBody>
      </p:sp>
    </p:spTree>
    <p:extLst>
      <p:ext uri="{BB962C8B-B14F-4D97-AF65-F5344CB8AC3E}">
        <p14:creationId xmlns:p14="http://schemas.microsoft.com/office/powerpoint/2010/main" val="1707641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838201" y="762000"/>
            <a:ext cx="9172576" cy="846138"/>
          </a:xfrm>
        </p:spPr>
        <p:txBody>
          <a:bodyPr/>
          <a:lstStyle/>
          <a:p>
            <a:r>
              <a:rPr lang="en-US" altLang="x-none">
                <a:latin typeface="Helvetica Light" charset="0"/>
                <a:ea typeface="Helvetica Light" charset="0"/>
                <a:cs typeface="Helvetica Light" charset="0"/>
              </a:rPr>
              <a:t>Key Practices of GQM (p.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1 of 3)</a:t>
            </a: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838201" y="1981200"/>
            <a:ext cx="10591799" cy="3962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Get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the right people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involved in the GQM </a:t>
            </a:r>
            <a:r>
              <a:rPr lang="en-US" altLang="x-none" dirty="0" smtClean="0">
                <a:latin typeface="Helvetica Light" charset="0"/>
                <a:ea typeface="Helvetica Light" charset="0"/>
                <a:cs typeface="Helvetica Light" charset="0"/>
              </a:rPr>
              <a:t>process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endParaRPr lang="en-US" altLang="x-none" dirty="0">
              <a:latin typeface="Helvetica Light" charset="0"/>
              <a:ea typeface="Helvetica Light" charset="0"/>
              <a:cs typeface="Helvetica Light" charset="0"/>
            </a:endParaRP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Set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explicit measurement goals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and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state them explicitly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Don’t create false measurement goals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(for example, matching metrics you already have or are easy to get)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Acquire implicit quality models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from the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people involved</a:t>
            </a:r>
          </a:p>
        </p:txBody>
      </p:sp>
    </p:spTree>
    <p:extLst>
      <p:ext uri="{BB962C8B-B14F-4D97-AF65-F5344CB8AC3E}">
        <p14:creationId xmlns:p14="http://schemas.microsoft.com/office/powerpoint/2010/main" val="203899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838201" y="762000"/>
            <a:ext cx="9248776" cy="846138"/>
          </a:xfrm>
        </p:spPr>
        <p:txBody>
          <a:bodyPr/>
          <a:lstStyle/>
          <a:p>
            <a:r>
              <a:rPr lang="en-US" altLang="x-none">
                <a:latin typeface="Helvetica Light" charset="0"/>
                <a:ea typeface="Helvetica Light" charset="0"/>
                <a:cs typeface="Helvetica Light" charset="0"/>
              </a:rPr>
              <a:t>Key Practices of GQM (p.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2 of 3)</a:t>
            </a: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838201" y="2057400"/>
            <a:ext cx="9905999" cy="4191000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Consider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context</a:t>
            </a:r>
          </a:p>
          <a:p>
            <a:pPr>
              <a:spcBef>
                <a:spcPts val="16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Derive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appropriate metrics </a:t>
            </a:r>
          </a:p>
          <a:p>
            <a:pPr>
              <a:spcBef>
                <a:spcPts val="16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Stay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focused on goals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when analyzing data</a:t>
            </a:r>
          </a:p>
          <a:p>
            <a:pPr>
              <a:spcBef>
                <a:spcPts val="16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Let the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data be interpreted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by the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people involved </a:t>
            </a:r>
          </a:p>
          <a:p>
            <a:pPr>
              <a:spcBef>
                <a:spcPts val="1600"/>
              </a:spcBef>
            </a:pP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Integrate the measurement activities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with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regular project activities</a:t>
            </a:r>
          </a:p>
        </p:txBody>
      </p:sp>
    </p:spTree>
    <p:extLst>
      <p:ext uri="{BB962C8B-B14F-4D97-AF65-F5344CB8AC3E}">
        <p14:creationId xmlns:p14="http://schemas.microsoft.com/office/powerpoint/2010/main" val="1928323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914401" y="609600"/>
            <a:ext cx="9096376" cy="846138"/>
          </a:xfrm>
        </p:spPr>
        <p:txBody>
          <a:bodyPr/>
          <a:lstStyle/>
          <a:p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Key Practices of GQM (p. 3 of 3)</a:t>
            </a: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914400" y="1905000"/>
            <a:ext cx="10363200" cy="39624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Do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not use measurements for other purposes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(such as to assess team member productivity)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Secure management commitment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to support measurement results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Establish an infrastructure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to support the measurement program 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Ensure that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measurement is viewed as a tool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, not the end goal 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Get training in GQM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before going forward  </a:t>
            </a:r>
          </a:p>
        </p:txBody>
      </p:sp>
    </p:spTree>
    <p:extLst>
      <p:ext uri="{BB962C8B-B14F-4D97-AF65-F5344CB8AC3E}">
        <p14:creationId xmlns:p14="http://schemas.microsoft.com/office/powerpoint/2010/main" val="4244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GQM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Recent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Development: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GQM+</a:t>
            </a:r>
            <a:endParaRPr kumimoji="1" lang="zh-CN" alt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GQM+: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b="1" dirty="0">
                <a:latin typeface="Helvetica Light" charset="0"/>
                <a:ea typeface="Helvetica Light" charset="0"/>
                <a:cs typeface="Helvetica Light" charset="0"/>
              </a:rPr>
              <a:t>extends</a:t>
            </a: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 the goal/question/metric paradigm for measuring the success or failure of goals and strategies, </a:t>
            </a:r>
            <a:r>
              <a:rPr lang="en-US" altLang="zh-CN" b="1" dirty="0">
                <a:latin typeface="Helvetica Light" charset="0"/>
                <a:ea typeface="Helvetica Light" charset="0"/>
                <a:cs typeface="Helvetica Light" charset="0"/>
              </a:rPr>
              <a:t>adding enterprise-wide support for determining action on the basis of measurement results</a:t>
            </a: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. An organization can thus integrate its measurement program across all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levels</a:t>
            </a:r>
            <a:endParaRPr lang="en-US" altLang="zh-CN" dirty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Provides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s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olutions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to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achieve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b="1" dirty="0" smtClean="0">
                <a:latin typeface="Helvetica Light" charset="0"/>
                <a:ea typeface="Helvetica Light" charset="0"/>
                <a:cs typeface="Helvetica Light" charset="0"/>
              </a:rPr>
              <a:t>Business</a:t>
            </a:r>
            <a:r>
              <a:rPr lang="zh-CN" altLang="en-US" b="1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b="1" dirty="0" smtClean="0">
                <a:latin typeface="Helvetica Light" charset="0"/>
                <a:ea typeface="Helvetica Light" charset="0"/>
                <a:cs typeface="Helvetica Light" charset="0"/>
              </a:rPr>
              <a:t>Alignment</a:t>
            </a:r>
            <a:endParaRPr lang="en-US" altLang="zh-CN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May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be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applied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in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other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non-software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development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domains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(e.g.,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professional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training)</a:t>
            </a:r>
          </a:p>
          <a:p>
            <a:endParaRPr lang="en-US" altLang="zh-CN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endParaRPr kumimoji="1" lang="zh-CN" alt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3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13212" cy="1600200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Helvetica Light" charset="0"/>
                <a:ea typeface="Helvetica Light" charset="0"/>
                <a:cs typeface="Helvetica Light" charset="0"/>
              </a:rPr>
              <a:t>GQM</a:t>
            </a:r>
            <a:r>
              <a:rPr lang="en-US" altLang="zh-CN" sz="4000" dirty="0" smtClean="0">
                <a:latin typeface="Helvetica Light" charset="0"/>
                <a:ea typeface="Helvetica Light" charset="0"/>
                <a:cs typeface="Helvetica Light" charset="0"/>
              </a:rPr>
              <a:t>+</a:t>
            </a:r>
            <a:r>
              <a:rPr lang="zh-CN" altLang="en-US" sz="4000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4000" dirty="0" smtClean="0">
                <a:latin typeface="Helvetica Light" charset="0"/>
                <a:ea typeface="Helvetica Light" charset="0"/>
                <a:cs typeface="Helvetica Light" charset="0"/>
              </a:rPr>
              <a:t>Strategies components</a:t>
            </a:r>
            <a:endParaRPr kumimoji="1" lang="zh-CN" altLang="en-US" sz="40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Helvetica Light" charset="0"/>
                <a:ea typeface="Helvetica Light" charset="0"/>
                <a:cs typeface="Helvetica Light" charset="0"/>
              </a:rPr>
              <a:t>The primary components are the </a:t>
            </a:r>
            <a:r>
              <a:rPr lang="en-US" altLang="zh-CN" sz="2000" b="1" dirty="0">
                <a:latin typeface="Helvetica Light" charset="0"/>
                <a:ea typeface="Helvetica Light" charset="0"/>
                <a:cs typeface="Helvetica Light" charset="0"/>
              </a:rPr>
              <a:t>Goal</a:t>
            </a:r>
            <a:r>
              <a:rPr lang="en-US" altLang="zh-CN" sz="2000" b="1" dirty="0" smtClean="0">
                <a:latin typeface="Helvetica Light" charset="0"/>
                <a:ea typeface="Helvetica Light" charset="0"/>
                <a:cs typeface="Helvetica Light" charset="0"/>
              </a:rPr>
              <a:t>+</a:t>
            </a:r>
            <a:r>
              <a:rPr lang="zh-CN" altLang="en-US" sz="2000" b="1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2000" b="1" dirty="0" smtClean="0">
                <a:latin typeface="Helvetica Light" charset="0"/>
                <a:ea typeface="Helvetica Light" charset="0"/>
                <a:cs typeface="Helvetica Light" charset="0"/>
              </a:rPr>
              <a:t>Strategies </a:t>
            </a:r>
            <a:r>
              <a:rPr lang="en-US" altLang="zh-CN" sz="2000" b="1" dirty="0">
                <a:latin typeface="Helvetica Light" charset="0"/>
                <a:ea typeface="Helvetica Light" charset="0"/>
                <a:cs typeface="Helvetica Light" charset="0"/>
              </a:rPr>
              <a:t>element </a:t>
            </a:r>
            <a:r>
              <a:rPr lang="en-US" altLang="zh-CN" sz="2000" dirty="0">
                <a:latin typeface="Helvetica Light" charset="0"/>
                <a:ea typeface="Helvetica Light" charset="0"/>
                <a:cs typeface="Helvetica Light" charset="0"/>
              </a:rPr>
              <a:t>and the </a:t>
            </a:r>
            <a:r>
              <a:rPr lang="en-US" altLang="zh-CN" sz="2000" b="1" dirty="0">
                <a:latin typeface="Helvetica Light" charset="0"/>
                <a:ea typeface="Helvetica Light" charset="0"/>
                <a:cs typeface="Helvetica Light" charset="0"/>
              </a:rPr>
              <a:t>GQM graph</a:t>
            </a:r>
            <a:r>
              <a:rPr lang="en-US" altLang="zh-CN" sz="2000" dirty="0">
                <a:latin typeface="Helvetica Light" charset="0"/>
                <a:ea typeface="Helvetica Light" charset="0"/>
                <a:cs typeface="Helvetica Light" charset="0"/>
              </a:rPr>
              <a:t>. The Goal</a:t>
            </a:r>
            <a:r>
              <a:rPr lang="en-US" altLang="zh-CN" sz="2000" dirty="0" smtClean="0">
                <a:latin typeface="Helvetica Light" charset="0"/>
                <a:ea typeface="Helvetica Light" charset="0"/>
                <a:cs typeface="Helvetica Light" charset="0"/>
              </a:rPr>
              <a:t>+</a:t>
            </a:r>
            <a:r>
              <a:rPr lang="zh-CN" altLang="en-US" sz="2000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2000" dirty="0" smtClean="0">
                <a:latin typeface="Helvetica Light" charset="0"/>
                <a:ea typeface="Helvetica Light" charset="0"/>
                <a:cs typeface="Helvetica Light" charset="0"/>
              </a:rPr>
              <a:t>Strategies </a:t>
            </a:r>
            <a:r>
              <a:rPr lang="en-US" altLang="zh-CN" sz="2000" dirty="0">
                <a:latin typeface="Helvetica Light" charset="0"/>
                <a:ea typeface="Helvetica Light" charset="0"/>
                <a:cs typeface="Helvetica Light" charset="0"/>
              </a:rPr>
              <a:t>element includes </a:t>
            </a:r>
            <a:r>
              <a:rPr lang="en-US" altLang="zh-CN" sz="2000" b="1" dirty="0">
                <a:latin typeface="Helvetica Light" charset="0"/>
                <a:ea typeface="Helvetica Light" charset="0"/>
                <a:cs typeface="Helvetica Light" charset="0"/>
              </a:rPr>
              <a:t>a single goal and derived strategies</a:t>
            </a:r>
            <a:r>
              <a:rPr lang="en-US" altLang="zh-CN" sz="2000" dirty="0">
                <a:latin typeface="Helvetica Light" charset="0"/>
                <a:ea typeface="Helvetica Light" charset="0"/>
                <a:cs typeface="Helvetica Light" charset="0"/>
              </a:rPr>
              <a:t>, as well as </a:t>
            </a:r>
            <a:r>
              <a:rPr lang="en-US" altLang="zh-CN" sz="2000" b="1" dirty="0">
                <a:latin typeface="Helvetica Light" charset="0"/>
                <a:ea typeface="Helvetica Light" charset="0"/>
                <a:cs typeface="Helvetica Light" charset="0"/>
              </a:rPr>
              <a:t>all context information and assumptions </a:t>
            </a:r>
            <a:r>
              <a:rPr lang="en-US" altLang="zh-CN" sz="2000" dirty="0">
                <a:latin typeface="Helvetica Light" charset="0"/>
                <a:ea typeface="Helvetica Light" charset="0"/>
                <a:cs typeface="Helvetica Light" charset="0"/>
              </a:rPr>
              <a:t>that explain how goals and strategies link. </a:t>
            </a:r>
            <a:r>
              <a:rPr lang="en-US" altLang="zh-CN" sz="2000" b="1" dirty="0">
                <a:latin typeface="Helvetica Light" charset="0"/>
                <a:ea typeface="Helvetica Light" charset="0"/>
                <a:cs typeface="Helvetica Light" charset="0"/>
              </a:rPr>
              <a:t>The GQM graph reflects a single GQM goal, the corresponding questions and metrics, and an interpretation model.</a:t>
            </a:r>
            <a:endParaRPr kumimoji="1" lang="zh-CN" altLang="en-US" sz="2000" b="1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492" y="1524000"/>
            <a:ext cx="717609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43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latin typeface="Helvetica Light" charset="0"/>
                <a:ea typeface="Helvetica Light" charset="0"/>
                <a:cs typeface="Helvetica Light" charset="0"/>
              </a:rPr>
              <a:t>GQM+</a:t>
            </a:r>
            <a:br>
              <a:rPr kumimoji="1" lang="en-US" altLang="zh-CN" sz="4000" dirty="0" smtClean="0">
                <a:latin typeface="Helvetica Light" charset="0"/>
                <a:ea typeface="Helvetica Light" charset="0"/>
                <a:cs typeface="Helvetica Light" charset="0"/>
              </a:rPr>
            </a:br>
            <a:r>
              <a:rPr kumimoji="1" lang="en-US" altLang="zh-CN" sz="4000" dirty="0" smtClean="0">
                <a:latin typeface="Helvetica Light" charset="0"/>
                <a:ea typeface="Helvetica Light" charset="0"/>
                <a:cs typeface="Helvetica Light" charset="0"/>
              </a:rPr>
              <a:t>Example</a:t>
            </a:r>
            <a:endParaRPr kumimoji="1" lang="zh-CN" altLang="en-US" sz="40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246471"/>
            <a:ext cx="6172200" cy="4355533"/>
          </a:xfrm>
        </p:spPr>
      </p:pic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>
                <a:latin typeface="Helvetica Light" charset="0"/>
                <a:ea typeface="Helvetica Light" charset="0"/>
                <a:cs typeface="Helvetica Light" charset="0"/>
              </a:rPr>
              <a:t>GQM+Strategies</a:t>
            </a: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 enforces </a:t>
            </a:r>
            <a:r>
              <a:rPr lang="en-US" altLang="zh-CN" b="1" dirty="0">
                <a:latin typeface="Helvetica Light" charset="0"/>
                <a:ea typeface="Helvetica Light" charset="0"/>
                <a:cs typeface="Helvetica Light" charset="0"/>
              </a:rPr>
              <a:t>the explicit documentation</a:t>
            </a: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 of the relevant context factors and assumptions that are necessary for understanding and evaluating each goal. </a:t>
            </a:r>
            <a:endParaRPr lang="en-US" altLang="zh-CN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A </a:t>
            </a: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Goal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+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Strategies </a:t>
            </a: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element consists of </a:t>
            </a:r>
            <a:r>
              <a:rPr lang="en-US" altLang="zh-CN" b="1" dirty="0">
                <a:latin typeface="Helvetica Light" charset="0"/>
                <a:ea typeface="Helvetica Light" charset="0"/>
                <a:cs typeface="Helvetica Light" charset="0"/>
              </a:rPr>
              <a:t>a goal and an associated strategy</a:t>
            </a: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b="1" dirty="0">
                <a:latin typeface="Helvetica Light" charset="0"/>
                <a:ea typeface="Helvetica Light" charset="0"/>
                <a:cs typeface="Helvetica Light" charset="0"/>
              </a:rPr>
              <a:t>(bottom of each goal box). </a:t>
            </a: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Each element, in turn, is associated </a:t>
            </a:r>
            <a:r>
              <a:rPr lang="en-US" altLang="zh-CN" b="1" dirty="0">
                <a:latin typeface="Helvetica Light" charset="0"/>
                <a:ea typeface="Helvetica Light" charset="0"/>
                <a:cs typeface="Helvetica Light" charset="0"/>
              </a:rPr>
              <a:t>with a GQM graph (green rectangle to the right of the goal) </a:t>
            </a: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representing questions and metrics as well as an interpretation model that evaluates if the goal was achieved.</a:t>
            </a:r>
            <a:endParaRPr kumimoji="1" lang="zh-CN" alt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41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More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about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GQM+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and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Its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Applications</a:t>
            </a:r>
            <a:endParaRPr kumimoji="1" lang="zh-CN" alt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Original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Paper</a:t>
            </a:r>
            <a:endParaRPr lang="en-US" altLang="zh-CN" dirty="0">
              <a:latin typeface="Helvetica Light" charset="0"/>
              <a:ea typeface="Helvetica Light" charset="0"/>
              <a:cs typeface="Helvetica Light" charset="0"/>
            </a:endParaRPr>
          </a:p>
          <a:p>
            <a:pPr lvl="1"/>
            <a:r>
              <a:rPr lang="en-US" altLang="zh-CN" dirty="0" err="1" smtClean="0">
                <a:latin typeface="Helvetica Light" charset="0"/>
                <a:ea typeface="Helvetica Light" charset="0"/>
                <a:cs typeface="Helvetica Light" charset="0"/>
              </a:rPr>
              <a:t>Basili</a:t>
            </a: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, V. R., </a:t>
            </a:r>
            <a:r>
              <a:rPr lang="en-US" altLang="zh-CN" dirty="0" err="1">
                <a:latin typeface="Helvetica Light" charset="0"/>
                <a:ea typeface="Helvetica Light" charset="0"/>
                <a:cs typeface="Helvetica Light" charset="0"/>
              </a:rPr>
              <a:t>Lindvall</a:t>
            </a: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, M., </a:t>
            </a:r>
            <a:r>
              <a:rPr lang="en-US" altLang="zh-CN" dirty="0" err="1">
                <a:latin typeface="Helvetica Light" charset="0"/>
                <a:ea typeface="Helvetica Light" charset="0"/>
                <a:cs typeface="Helvetica Light" charset="0"/>
              </a:rPr>
              <a:t>Regardie</a:t>
            </a: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, M., Seaman, C., </a:t>
            </a:r>
            <a:r>
              <a:rPr lang="en-US" altLang="zh-CN" dirty="0" err="1">
                <a:latin typeface="Helvetica Light" charset="0"/>
                <a:ea typeface="Helvetica Light" charset="0"/>
                <a:cs typeface="Helvetica Light" charset="0"/>
              </a:rPr>
              <a:t>Heidrich</a:t>
            </a: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, J., </a:t>
            </a:r>
            <a:r>
              <a:rPr lang="en-US" altLang="zh-CN" dirty="0" err="1">
                <a:latin typeface="Helvetica Light" charset="0"/>
                <a:ea typeface="Helvetica Light" charset="0"/>
                <a:cs typeface="Helvetica Light" charset="0"/>
              </a:rPr>
              <a:t>Münch</a:t>
            </a: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, J., ... &amp; </a:t>
            </a:r>
            <a:r>
              <a:rPr lang="en-US" altLang="zh-CN" dirty="0" err="1">
                <a:latin typeface="Helvetica Light" charset="0"/>
                <a:ea typeface="Helvetica Light" charset="0"/>
                <a:cs typeface="Helvetica Light" charset="0"/>
              </a:rPr>
              <a:t>Trendowicz</a:t>
            </a: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, A. (2010). Linking software development and business strategy through measurement. Computer, 43(4), 57-65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.</a:t>
            </a:r>
          </a:p>
          <a:p>
            <a:pPr>
              <a:spcBef>
                <a:spcPts val="1600"/>
              </a:spcBef>
            </a:pP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Application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in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Non-Software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Development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Domains</a:t>
            </a:r>
          </a:p>
          <a:p>
            <a:pPr lvl="1"/>
            <a:r>
              <a:rPr lang="en-US" altLang="zh-CN" dirty="0" err="1" smtClean="0">
                <a:latin typeface="Helvetica Light" charset="0"/>
                <a:ea typeface="Helvetica Light" charset="0"/>
                <a:cs typeface="Helvetica Light" charset="0"/>
              </a:rPr>
              <a:t>Sarcia</a:t>
            </a: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, S. A. (2010, September). Is GQM+ Strategies really applicable as is to non-software development domains?. In Proceedings of the 2010 ACM-IEEE International Symposium on Empirical Software Engineering and Measurement (p. 45). ACM.</a:t>
            </a:r>
            <a:endParaRPr kumimoji="1" lang="zh-CN" alt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595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Discussion</a:t>
            </a:r>
            <a:endParaRPr kumimoji="1" lang="zh-CN" alt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Helvetica Light" charset="0"/>
                <a:ea typeface="Helvetica Light" charset="0"/>
                <a:cs typeface="Helvetica Light" charset="0"/>
              </a:rPr>
              <a:t>Take an everyday context, such as coursework, commuting to school, research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.</a:t>
            </a:r>
          </a:p>
          <a:p>
            <a:pPr lvl="1">
              <a:spcBef>
                <a:spcPts val="1100"/>
              </a:spcBef>
            </a:pP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Identify </a:t>
            </a:r>
            <a:r>
              <a:rPr kumimoji="1" lang="en-US" altLang="zh-CN" dirty="0">
                <a:latin typeface="Helvetica Light" charset="0"/>
                <a:ea typeface="Helvetica Light" charset="0"/>
                <a:cs typeface="Helvetica Light" charset="0"/>
              </a:rPr>
              <a:t>one or more quality objectives you would like to achieve, such as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"</a:t>
            </a:r>
            <a:r>
              <a:rPr kumimoji="1" lang="en-US" altLang="zh-CN" dirty="0">
                <a:latin typeface="Helvetica Light" charset="0"/>
                <a:ea typeface="Helvetica Light" charset="0"/>
                <a:cs typeface="Helvetica Light" charset="0"/>
              </a:rPr>
              <a:t>improve grades", or "publish a paper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".</a:t>
            </a:r>
          </a:p>
          <a:p>
            <a:pPr lvl="1">
              <a:spcBef>
                <a:spcPts val="1100"/>
              </a:spcBef>
            </a:pP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Use </a:t>
            </a:r>
            <a:r>
              <a:rPr kumimoji="1" lang="en-US" altLang="zh-CN" dirty="0">
                <a:latin typeface="Helvetica Light" charset="0"/>
                <a:ea typeface="Helvetica Light" charset="0"/>
                <a:cs typeface="Helvetica Light" charset="0"/>
              </a:rPr>
              <a:t>the GQM framework to design two metrics that relate to the objective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.</a:t>
            </a:r>
          </a:p>
          <a:p>
            <a:pPr lvl="1">
              <a:spcBef>
                <a:spcPts val="1100"/>
              </a:spcBef>
            </a:pP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Identify </a:t>
            </a:r>
            <a:r>
              <a:rPr kumimoji="1" lang="en-US" altLang="zh-CN" dirty="0">
                <a:latin typeface="Helvetica Light" charset="0"/>
                <a:ea typeface="Helvetica Light" charset="0"/>
                <a:cs typeface="Helvetica Light" charset="0"/>
              </a:rPr>
              <a:t>the measurements that you need to compute the metric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.</a:t>
            </a:r>
          </a:p>
          <a:p>
            <a:pPr lvl="1">
              <a:spcBef>
                <a:spcPts val="1100"/>
              </a:spcBef>
            </a:pP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What </a:t>
            </a:r>
            <a:r>
              <a:rPr kumimoji="1" lang="en-US" altLang="zh-CN" dirty="0">
                <a:latin typeface="Helvetica Light" charset="0"/>
                <a:ea typeface="Helvetica Light" charset="0"/>
                <a:cs typeface="Helvetica Light" charset="0"/>
              </a:rPr>
              <a:t>are the reliability and validity limitations of the metrics you have identified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0014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Goal,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Question,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and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Metrics</a:t>
            </a:r>
            <a:endParaRPr kumimoji="1" lang="zh-CN" alt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Origins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from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real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world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problems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at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NASA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Goddard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Space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Fighter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Project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in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1970s: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How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to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decide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what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you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need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to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measure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in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order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to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achieve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your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goals?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GQM defines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a</a:t>
            </a:r>
            <a:r>
              <a:rPr lang="en-US" altLang="zh-CN" b="1" dirty="0">
                <a:latin typeface="Helvetica Light" charset="0"/>
                <a:ea typeface="Helvetica Light" charset="0"/>
                <a:cs typeface="Helvetica Light" charset="0"/>
              </a:rPr>
              <a:t> </a:t>
            </a:r>
            <a:r>
              <a:rPr lang="en-US" altLang="zh-CN" b="1" dirty="0" smtClean="0">
                <a:latin typeface="Helvetica Light" charset="0"/>
                <a:ea typeface="Helvetica Light" charset="0"/>
                <a:cs typeface="Helvetica Light" charset="0"/>
              </a:rPr>
              <a:t>measurement</a:t>
            </a:r>
            <a:r>
              <a:rPr lang="zh-CN" altLang="en-US" b="1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b="1" dirty="0" smtClean="0">
                <a:latin typeface="Helvetica Light" charset="0"/>
                <a:ea typeface="Helvetica Light" charset="0"/>
                <a:cs typeface="Helvetica Light" charset="0"/>
              </a:rPr>
              <a:t>model </a:t>
            </a: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on three levels:</a:t>
            </a:r>
          </a:p>
          <a:p>
            <a:pPr lvl="1"/>
            <a:r>
              <a:rPr lang="en-US" altLang="zh-CN" b="1" dirty="0">
                <a:latin typeface="Helvetica Light" charset="0"/>
                <a:ea typeface="Helvetica Light" charset="0"/>
                <a:cs typeface="Helvetica Light" charset="0"/>
              </a:rPr>
              <a:t>Conceptual level </a:t>
            </a: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(Goal) A 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goal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is </a:t>
            </a: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defined for an object, for a variety of reasons, with respect to various models of quality, from various points of view and relative to a particular environment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.</a:t>
            </a:r>
          </a:p>
          <a:p>
            <a:pPr lvl="1"/>
            <a:r>
              <a:rPr lang="en-US" altLang="zh-CN" b="1" dirty="0" smtClean="0">
                <a:latin typeface="Helvetica Light" charset="0"/>
                <a:ea typeface="Helvetica Light" charset="0"/>
                <a:cs typeface="Helvetica Light" charset="0"/>
              </a:rPr>
              <a:t>Operational </a:t>
            </a:r>
            <a:r>
              <a:rPr lang="en-US" altLang="zh-CN" b="1" dirty="0">
                <a:latin typeface="Helvetica Light" charset="0"/>
                <a:ea typeface="Helvetica Light" charset="0"/>
                <a:cs typeface="Helvetica Light" charset="0"/>
              </a:rPr>
              <a:t>level </a:t>
            </a: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(Question) A set of questions is used to define models of the object of study and then focuses on that object to characterize the assessment or achievement of a specific goal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.</a:t>
            </a:r>
          </a:p>
          <a:p>
            <a:pPr lvl="1"/>
            <a:r>
              <a:rPr lang="en-US" altLang="zh-CN" b="1" dirty="0" smtClean="0">
                <a:latin typeface="Helvetica Light" charset="0"/>
                <a:ea typeface="Helvetica Light" charset="0"/>
                <a:cs typeface="Helvetica Light" charset="0"/>
              </a:rPr>
              <a:t>Quantitative </a:t>
            </a:r>
            <a:r>
              <a:rPr lang="en-US" altLang="zh-CN" b="1" dirty="0">
                <a:latin typeface="Helvetica Light" charset="0"/>
                <a:ea typeface="Helvetica Light" charset="0"/>
                <a:cs typeface="Helvetica Light" charset="0"/>
              </a:rPr>
              <a:t>level </a:t>
            </a: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(Metric) A set of metrics, based on the models, is associated with every question in order to answer it in a measurable way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.</a:t>
            </a:r>
            <a:endParaRPr kumimoji="1" lang="zh-CN" alt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2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7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495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x-none" sz="2400" b="1" dirty="0">
                <a:latin typeface="Helvetica Light" charset="0"/>
                <a:ea typeface="Helvetica Light" charset="0"/>
                <a:cs typeface="Helvetica Light" charset="0"/>
              </a:rPr>
              <a:t>Goals</a:t>
            </a:r>
            <a:r>
              <a:rPr lang="en-US" altLang="x-none" sz="2400" dirty="0">
                <a:latin typeface="Helvetica Light" charset="0"/>
                <a:ea typeface="Helvetica Light" charset="0"/>
                <a:cs typeface="Helvetica Light" charset="0"/>
              </a:rPr>
              <a:t> identify what we want to accomplish; </a:t>
            </a:r>
            <a:r>
              <a:rPr lang="en-US" altLang="x-none" sz="2400" b="1" dirty="0">
                <a:latin typeface="Helvetica Light" charset="0"/>
                <a:ea typeface="Helvetica Light" charset="0"/>
                <a:cs typeface="Helvetica Light" charset="0"/>
              </a:rPr>
              <a:t>questions</a:t>
            </a:r>
            <a:r>
              <a:rPr lang="en-US" altLang="x-none" sz="2400" dirty="0">
                <a:latin typeface="Helvetica Light" charset="0"/>
                <a:ea typeface="Helvetica Light" charset="0"/>
                <a:cs typeface="Helvetica Light" charset="0"/>
              </a:rPr>
              <a:t>, when answered, tell us whether we are meeting the goals or help us understand how to interpret them; and the</a:t>
            </a:r>
            <a:r>
              <a:rPr lang="en-US" altLang="x-none" sz="2400" b="1" dirty="0">
                <a:latin typeface="Helvetica Light" charset="0"/>
                <a:ea typeface="Helvetica Light" charset="0"/>
                <a:cs typeface="Helvetica Light" charset="0"/>
              </a:rPr>
              <a:t> metrics </a:t>
            </a:r>
            <a:r>
              <a:rPr lang="en-US" altLang="x-none" sz="2400" dirty="0">
                <a:latin typeface="Helvetica Light" charset="0"/>
                <a:ea typeface="Helvetica Light" charset="0"/>
                <a:cs typeface="Helvetica Light" charset="0"/>
              </a:rPr>
              <a:t>identify the measurements that are needed to answer the questions and quantify the goal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411085"/>
            <a:ext cx="6400800" cy="5815718"/>
          </a:xfrm>
        </p:spPr>
      </p:pic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07C31F6-E8D1-D14B-A2B2-DAFCC5912073}" type="slidenum">
              <a:rPr lang="en-US" altLang="x-none" sz="1400"/>
              <a:pPr eaLnBrk="1" hangingPunct="1"/>
              <a:t>3</a:t>
            </a:fld>
            <a:endParaRPr lang="en-US" altLang="x-none" sz="1400"/>
          </a:p>
        </p:txBody>
      </p:sp>
    </p:spTree>
    <p:extLst>
      <p:ext uri="{BB962C8B-B14F-4D97-AF65-F5344CB8AC3E}">
        <p14:creationId xmlns:p14="http://schemas.microsoft.com/office/powerpoint/2010/main" val="68157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838200"/>
            <a:ext cx="7329487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sz="4400" dirty="0">
                <a:ea typeface="ＭＳ Ｐゴシック" charset="-128"/>
              </a:rPr>
              <a:t>Example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2772" name="TextBox 3"/>
          <p:cNvSpPr txBox="1">
            <a:spLocks noChangeArrowheads="1"/>
          </p:cNvSpPr>
          <p:nvPr/>
        </p:nvSpPr>
        <p:spPr bwMode="auto">
          <a:xfrm>
            <a:off x="7467600" y="5638155"/>
            <a:ext cx="34002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(CR:  Change Request)</a:t>
            </a:r>
          </a:p>
        </p:txBody>
      </p:sp>
    </p:spTree>
    <p:extLst>
      <p:ext uri="{BB962C8B-B14F-4D97-AF65-F5344CB8AC3E}">
        <p14:creationId xmlns:p14="http://schemas.microsoft.com/office/powerpoint/2010/main" val="73559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05000"/>
            <a:ext cx="10746557" cy="41148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Phases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of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GQM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Practice</a:t>
            </a:r>
            <a:endParaRPr kumimoji="1" lang="zh-CN" alt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79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Helvetica Light" charset="0"/>
                <a:ea typeface="Helvetica Light" charset="0"/>
                <a:cs typeface="Helvetica Light" charset="0"/>
              </a:rPr>
              <a:t>Six Steps of GQM</a:t>
            </a:r>
          </a:p>
        </p:txBody>
      </p:sp>
      <p:sp>
        <p:nvSpPr>
          <p:cNvPr id="27651" name="Content Placeholder 8"/>
          <p:cNvSpPr>
            <a:spLocks noGrp="1"/>
          </p:cNvSpPr>
          <p:nvPr>
            <p:ph idx="1"/>
          </p:nvPr>
        </p:nvSpPr>
        <p:spPr>
          <a:xfrm>
            <a:off x="804333" y="2133600"/>
            <a:ext cx="10515600" cy="3581400"/>
          </a:xfrm>
        </p:spPr>
        <p:txBody>
          <a:bodyPr/>
          <a:lstStyle/>
          <a:p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Steps 1-3: Definition</a:t>
            </a:r>
          </a:p>
          <a:p>
            <a:pPr lvl="1"/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Use business goals to drive identification of the right metrics</a:t>
            </a:r>
          </a:p>
          <a:p>
            <a:pPr>
              <a:spcBef>
                <a:spcPts val="16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Steps 4-6:  Data Collection and Interpretation</a:t>
            </a:r>
          </a:p>
          <a:p>
            <a:pPr lvl="1"/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Gather the measurement data and make effective use of the measurement results to drive decision making and improvements </a:t>
            </a:r>
          </a:p>
          <a:p>
            <a:endParaRPr lang="en-US" altLang="x-none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70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Six Steps of </a:t>
            </a:r>
            <a:r>
              <a:rPr lang="en-US" altLang="x-none" dirty="0" smtClean="0">
                <a:latin typeface="Helvetica Light" charset="0"/>
                <a:ea typeface="Helvetica Light" charset="0"/>
                <a:cs typeface="Helvetica Light" charset="0"/>
              </a:rPr>
              <a:t>GQM</a:t>
            </a: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-</a:t>
            </a:r>
            <a:r>
              <a:rPr lang="en-US" altLang="x-none" dirty="0" smtClean="0">
                <a:latin typeface="Helvetica Light" charset="0"/>
                <a:ea typeface="Helvetica Light" charset="0"/>
                <a:cs typeface="Helvetica Light" charset="0"/>
              </a:rPr>
              <a:t>Steps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1-3: Definition</a:t>
            </a: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838200" y="2703116"/>
            <a:ext cx="10744200" cy="3505200"/>
          </a:xfrm>
        </p:spPr>
        <p:txBody>
          <a:bodyPr/>
          <a:lstStyle/>
          <a:p>
            <a:pPr marL="609600" indent="-609600">
              <a:buFont typeface="Arial" charset="0"/>
              <a:buAutoNum type="arabicPeriod"/>
            </a:pPr>
            <a:r>
              <a:rPr lang="en-US" altLang="x-none" sz="2800" dirty="0">
                <a:latin typeface="Helvetica Light" charset="0"/>
                <a:ea typeface="Helvetica Light" charset="0"/>
                <a:cs typeface="Helvetica Light" charset="0"/>
              </a:rPr>
              <a:t>Develop </a:t>
            </a:r>
            <a:r>
              <a:rPr lang="en-US" altLang="x-none" sz="2800" b="1" dirty="0">
                <a:latin typeface="Helvetica Light" charset="0"/>
                <a:ea typeface="Helvetica Light" charset="0"/>
                <a:cs typeface="Helvetica Light" charset="0"/>
              </a:rPr>
              <a:t>a set of corporate, division and project business goals</a:t>
            </a:r>
            <a:r>
              <a:rPr lang="en-US" altLang="x-none" sz="2800" dirty="0">
                <a:latin typeface="Helvetica Light" charset="0"/>
                <a:ea typeface="Helvetica Light" charset="0"/>
                <a:cs typeface="Helvetica Light" charset="0"/>
              </a:rPr>
              <a:t> and </a:t>
            </a:r>
            <a:r>
              <a:rPr lang="en-US" altLang="x-none" sz="2800" b="1" dirty="0">
                <a:latin typeface="Helvetica Light" charset="0"/>
                <a:ea typeface="Helvetica Light" charset="0"/>
                <a:cs typeface="Helvetica Light" charset="0"/>
              </a:rPr>
              <a:t>associated measurement goals </a:t>
            </a:r>
            <a:r>
              <a:rPr lang="en-US" altLang="x-none" sz="2800" dirty="0">
                <a:latin typeface="Helvetica Light" charset="0"/>
                <a:ea typeface="Helvetica Light" charset="0"/>
                <a:cs typeface="Helvetica Light" charset="0"/>
              </a:rPr>
              <a:t>for productivity and quality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altLang="x-none" sz="2800" dirty="0">
                <a:latin typeface="Helvetica Light" charset="0"/>
                <a:ea typeface="Helvetica Light" charset="0"/>
                <a:cs typeface="Helvetica Light" charset="0"/>
              </a:rPr>
              <a:t>Generate </a:t>
            </a:r>
            <a:r>
              <a:rPr lang="en-US" altLang="x-none" sz="2800" b="1" dirty="0">
                <a:latin typeface="Helvetica Light" charset="0"/>
                <a:ea typeface="Helvetica Light" charset="0"/>
                <a:cs typeface="Helvetica Light" charset="0"/>
              </a:rPr>
              <a:t>questions (based on models) </a:t>
            </a:r>
            <a:r>
              <a:rPr lang="en-US" altLang="x-none" sz="2800" dirty="0">
                <a:latin typeface="Helvetica Light" charset="0"/>
                <a:ea typeface="Helvetica Light" charset="0"/>
                <a:cs typeface="Helvetica Light" charset="0"/>
              </a:rPr>
              <a:t>that define those goals as completely as possible in a quantifiable way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altLang="x-none" sz="2800" dirty="0">
                <a:latin typeface="Helvetica Light" charset="0"/>
                <a:ea typeface="Helvetica Light" charset="0"/>
                <a:cs typeface="Helvetica Light" charset="0"/>
              </a:rPr>
              <a:t>Specify </a:t>
            </a:r>
            <a:r>
              <a:rPr lang="en-US" altLang="x-none" sz="2800" b="1" dirty="0">
                <a:latin typeface="Helvetica Light" charset="0"/>
                <a:ea typeface="Helvetica Light" charset="0"/>
                <a:cs typeface="Helvetica Light" charset="0"/>
              </a:rPr>
              <a:t>the measures </a:t>
            </a:r>
            <a:r>
              <a:rPr lang="en-US" altLang="x-none" sz="2800" dirty="0">
                <a:latin typeface="Helvetica Light" charset="0"/>
                <a:ea typeface="Helvetica Light" charset="0"/>
                <a:cs typeface="Helvetica Light" charset="0"/>
              </a:rPr>
              <a:t>needed to be collected to answer those questions and track process and product conformance to the goals 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838200" y="1625898"/>
            <a:ext cx="10515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200" dirty="0">
                <a:latin typeface="Helvetica Light" charset="0"/>
                <a:ea typeface="Helvetica Light" charset="0"/>
                <a:cs typeface="Helvetica Light" charset="0"/>
              </a:rPr>
              <a:t>Use </a:t>
            </a:r>
            <a:r>
              <a:rPr lang="en-US" altLang="x-none" sz="3200" b="1" dirty="0">
                <a:latin typeface="Helvetica Light" charset="0"/>
                <a:ea typeface="Helvetica Light" charset="0"/>
                <a:cs typeface="Helvetica Light" charset="0"/>
              </a:rPr>
              <a:t>business goals </a:t>
            </a:r>
            <a:r>
              <a:rPr lang="en-US" altLang="x-none" sz="3200" dirty="0">
                <a:latin typeface="Helvetica Light" charset="0"/>
                <a:ea typeface="Helvetica Light" charset="0"/>
                <a:cs typeface="Helvetica Light" charset="0"/>
              </a:rPr>
              <a:t>to drive identification of the right metrics</a:t>
            </a:r>
          </a:p>
        </p:txBody>
      </p:sp>
    </p:spTree>
    <p:extLst>
      <p:ext uri="{BB962C8B-B14F-4D97-AF65-F5344CB8AC3E}">
        <p14:creationId xmlns:p14="http://schemas.microsoft.com/office/powerpoint/2010/main" val="129328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862013" y="666750"/>
            <a:ext cx="10271654" cy="846138"/>
          </a:xfrm>
        </p:spPr>
        <p:txBody>
          <a:bodyPr>
            <a:noAutofit/>
          </a:bodyPr>
          <a:lstStyle/>
          <a:p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Six Steps of </a:t>
            </a:r>
            <a:r>
              <a:rPr lang="en-US" altLang="x-none" dirty="0" smtClean="0">
                <a:latin typeface="Helvetica Light" charset="0"/>
                <a:ea typeface="Helvetica Light" charset="0"/>
                <a:cs typeface="Helvetica Light" charset="0"/>
              </a:rPr>
              <a:t>GQM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-</a:t>
            </a:r>
            <a:r>
              <a:rPr lang="en-US" altLang="x-none" dirty="0" smtClean="0">
                <a:latin typeface="Helvetica Light" charset="0"/>
                <a:ea typeface="Helvetica Light" charset="0"/>
                <a:cs typeface="Helvetica Light" charset="0"/>
              </a:rPr>
              <a:t>Steps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4-6: Data Collection and Interpretation</a:t>
            </a: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862013" y="3388406"/>
            <a:ext cx="10515600" cy="2667000"/>
          </a:xfrm>
        </p:spPr>
        <p:txBody>
          <a:bodyPr/>
          <a:lstStyle/>
          <a:p>
            <a:pPr marL="457200" indent="-457200">
              <a:buFont typeface="Tahoma" charset="0"/>
              <a:buAutoNum type="arabicPeriod" startAt="4"/>
            </a:pPr>
            <a:r>
              <a:rPr lang="en-US" altLang="x-none" sz="2800" dirty="0">
                <a:latin typeface="Helvetica Light" charset="0"/>
                <a:ea typeface="Helvetica Light" charset="0"/>
                <a:cs typeface="Helvetica Light" charset="0"/>
              </a:rPr>
              <a:t>Develop </a:t>
            </a:r>
            <a:r>
              <a:rPr lang="en-US" altLang="x-none" sz="2800" b="1" dirty="0">
                <a:latin typeface="Helvetica Light" charset="0"/>
                <a:ea typeface="Helvetica Light" charset="0"/>
                <a:cs typeface="Helvetica Light" charset="0"/>
              </a:rPr>
              <a:t>mechanisms for data collection </a:t>
            </a:r>
          </a:p>
          <a:p>
            <a:pPr marL="457200" indent="-457200">
              <a:buFont typeface="Tahoma" charset="0"/>
              <a:buAutoNum type="arabicPeriod" startAt="4"/>
            </a:pPr>
            <a:r>
              <a:rPr lang="zh-CN" altLang="en-US" sz="2800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x-none" sz="2800" b="1" dirty="0" smtClean="0">
                <a:latin typeface="Helvetica Light" charset="0"/>
                <a:ea typeface="Helvetica Light" charset="0"/>
                <a:cs typeface="Helvetica Light" charset="0"/>
              </a:rPr>
              <a:t>Collect</a:t>
            </a:r>
            <a:r>
              <a:rPr lang="en-US" altLang="x-none" sz="2800" b="1" dirty="0">
                <a:latin typeface="Helvetica Light" charset="0"/>
                <a:ea typeface="Helvetica Light" charset="0"/>
                <a:cs typeface="Helvetica Light" charset="0"/>
              </a:rPr>
              <a:t>, validate and analyze the data </a:t>
            </a:r>
            <a:r>
              <a:rPr lang="en-US" altLang="x-none" sz="2800" dirty="0">
                <a:latin typeface="Helvetica Light" charset="0"/>
                <a:ea typeface="Helvetica Light" charset="0"/>
                <a:cs typeface="Helvetica Light" charset="0"/>
              </a:rPr>
              <a:t>in real time to provide feedback to projects for corrective action</a:t>
            </a:r>
          </a:p>
          <a:p>
            <a:pPr marL="457200" indent="-457200">
              <a:buFont typeface="Tahoma" charset="0"/>
              <a:buAutoNum type="arabicPeriod" startAt="4"/>
            </a:pPr>
            <a:r>
              <a:rPr lang="en-US" altLang="x-none" sz="2800" dirty="0">
                <a:latin typeface="Helvetica Light" charset="0"/>
                <a:ea typeface="Helvetica Light" charset="0"/>
                <a:cs typeface="Helvetica Light" charset="0"/>
              </a:rPr>
              <a:t>Analyze the data in a </a:t>
            </a:r>
            <a:r>
              <a:rPr lang="en-US" altLang="x-none" sz="2800" b="1" dirty="0">
                <a:latin typeface="Helvetica Light" charset="0"/>
                <a:ea typeface="Helvetica Light" charset="0"/>
                <a:cs typeface="Helvetica Light" charset="0"/>
              </a:rPr>
              <a:t>postmortem fashion </a:t>
            </a:r>
            <a:r>
              <a:rPr lang="en-US" altLang="x-none" sz="2800" dirty="0">
                <a:latin typeface="Helvetica Light" charset="0"/>
                <a:ea typeface="Helvetica Light" charset="0"/>
                <a:cs typeface="Helvetica Light" charset="0"/>
              </a:rPr>
              <a:t>to assess conformance to the goals and to make recommendations for future improvements 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862013" y="1827213"/>
            <a:ext cx="107965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200" dirty="0">
                <a:latin typeface="Helvetica Light" charset="0"/>
                <a:ea typeface="Helvetica Light" charset="0"/>
                <a:cs typeface="Helvetica Light" charset="0"/>
              </a:rPr>
              <a:t>Gather the </a:t>
            </a:r>
            <a:r>
              <a:rPr lang="en-US" altLang="x-none" sz="3200" b="1" dirty="0">
                <a:latin typeface="Helvetica Light" charset="0"/>
                <a:ea typeface="Helvetica Light" charset="0"/>
                <a:cs typeface="Helvetica Light" charset="0"/>
              </a:rPr>
              <a:t>measurement data </a:t>
            </a:r>
            <a:r>
              <a:rPr lang="en-US" altLang="x-none" sz="3200" dirty="0">
                <a:latin typeface="Helvetica Light" charset="0"/>
                <a:ea typeface="Helvetica Light" charset="0"/>
                <a:cs typeface="Helvetica Light" charset="0"/>
              </a:rPr>
              <a:t>and make effective use of the </a:t>
            </a:r>
            <a:r>
              <a:rPr lang="en-US" altLang="x-none" sz="3200" b="1" dirty="0">
                <a:latin typeface="Helvetica Light" charset="0"/>
                <a:ea typeface="Helvetica Light" charset="0"/>
                <a:cs typeface="Helvetica Light" charset="0"/>
              </a:rPr>
              <a:t>measurement results </a:t>
            </a:r>
            <a:r>
              <a:rPr lang="en-US" altLang="x-none" sz="3200" dirty="0">
                <a:latin typeface="Helvetica Light" charset="0"/>
                <a:ea typeface="Helvetica Light" charset="0"/>
                <a:cs typeface="Helvetica Light" charset="0"/>
              </a:rPr>
              <a:t>to </a:t>
            </a:r>
            <a:r>
              <a:rPr lang="en-US" altLang="x-none" sz="3200" b="1" dirty="0">
                <a:latin typeface="Helvetica Light" charset="0"/>
                <a:ea typeface="Helvetica Light" charset="0"/>
                <a:cs typeface="Helvetica Light" charset="0"/>
              </a:rPr>
              <a:t>drive decision making and improvements </a:t>
            </a:r>
          </a:p>
        </p:txBody>
      </p:sp>
    </p:spTree>
    <p:extLst>
      <p:ext uri="{BB962C8B-B14F-4D97-AF65-F5344CB8AC3E}">
        <p14:creationId xmlns:p14="http://schemas.microsoft.com/office/powerpoint/2010/main" val="149014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914400" y="500062"/>
            <a:ext cx="7724775" cy="846138"/>
          </a:xfrm>
        </p:spPr>
        <p:txBody>
          <a:bodyPr>
            <a:normAutofit fontScale="90000"/>
          </a:bodyPr>
          <a:lstStyle/>
          <a:p>
            <a:r>
              <a:rPr lang="en-US" altLang="x-none">
                <a:latin typeface="Helvetica Light" charset="0"/>
                <a:ea typeface="Helvetica Light" charset="0"/>
                <a:cs typeface="Helvetica Light" charset="0"/>
              </a:rPr>
              <a:t>Defining Goals—PPE Template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10439400" cy="3886200"/>
          </a:xfrm>
        </p:spPr>
        <p:txBody>
          <a:bodyPr>
            <a:normAutofit/>
          </a:bodyPr>
          <a:lstStyle/>
          <a:p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Purpose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: Analyze some (objects: processes, products, other experience models) for the purpose of  (why: characterization, evaluation, prediction, motivation, improvement)</a:t>
            </a:r>
          </a:p>
          <a:p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Perspective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: with respect to (what aspect: cost, correctness, defect removal, changes, reliability, user friendliness, etc.) from the point of view of (who: user, customer, manager, developer, corporation, etc.)</a:t>
            </a:r>
          </a:p>
          <a:p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Environment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: in the following context: (where: problem factors, people factors, resource factors, process factors, etc.)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2590800" y="5638800"/>
            <a:ext cx="792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Helvetica Light" charset="0"/>
                <a:ea typeface="Helvetica Light" charset="0"/>
                <a:cs typeface="Helvetica Light" charset="0"/>
              </a:rPr>
              <a:t>IEEE-STD-1061-1998  Standard for Software Quality Metrics Methodology</a:t>
            </a:r>
          </a:p>
        </p:txBody>
      </p:sp>
    </p:spTree>
    <p:extLst>
      <p:ext uri="{BB962C8B-B14F-4D97-AF65-F5344CB8AC3E}">
        <p14:creationId xmlns:p14="http://schemas.microsoft.com/office/powerpoint/2010/main" val="1181031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1016</Words>
  <Application>Microsoft Macintosh PowerPoint</Application>
  <PresentationFormat>宽屏</PresentationFormat>
  <Paragraphs>85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DengXian</vt:lpstr>
      <vt:lpstr>DengXian Light</vt:lpstr>
      <vt:lpstr>Helvetica Light</vt:lpstr>
      <vt:lpstr>ＭＳ Ｐゴシック</vt:lpstr>
      <vt:lpstr>Tahoma</vt:lpstr>
      <vt:lpstr>Times New Roman</vt:lpstr>
      <vt:lpstr>Arial</vt:lpstr>
      <vt:lpstr>Office 主题</vt:lpstr>
      <vt:lpstr>SWEN 772-Software Quality Engineering  W2-2 Measurement and Metrics Fundamentals 2 - GQM</vt:lpstr>
      <vt:lpstr>Goal, Question, and Metrics</vt:lpstr>
      <vt:lpstr>Goals identify what we want to accomplish; questions, when answered, tell us whether we are meeting the goals or help us understand how to interpret them; and the metrics identify the measurements that are needed to answer the questions and quantify the goal</vt:lpstr>
      <vt:lpstr>Example</vt:lpstr>
      <vt:lpstr>Phases of GQM Practice</vt:lpstr>
      <vt:lpstr>Six Steps of GQM</vt:lpstr>
      <vt:lpstr>Six Steps of GQM-Steps 1-3: Definition</vt:lpstr>
      <vt:lpstr>Six Steps of GQM-Steps 4-6: Data Collection and Interpretation</vt:lpstr>
      <vt:lpstr>Defining Goals—PPE Template</vt:lpstr>
      <vt:lpstr>Goal Example</vt:lpstr>
      <vt:lpstr>Key Practices of GQM (p. 1 of 3)</vt:lpstr>
      <vt:lpstr>Key Practices of GQM (p. 2 of 3)</vt:lpstr>
      <vt:lpstr>Key Practices of GQM (p. 3 of 3)</vt:lpstr>
      <vt:lpstr>GQM Recent Development: GQM+</vt:lpstr>
      <vt:lpstr>GQM+ Strategies components</vt:lpstr>
      <vt:lpstr>GQM+ Example</vt:lpstr>
      <vt:lpstr>More about GQM+ and Its Applications</vt:lpstr>
      <vt:lpstr>Discussion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SWEN 772-Software Quality Engineering  W2-2 Measurement and Metrics Fundamentals 2 - GQM</dc:title>
  <dc:creator>Wang, Yi</dc:creator>
  <cp:lastModifiedBy>Wang, Yi</cp:lastModifiedBy>
  <cp:revision>1</cp:revision>
  <dcterms:created xsi:type="dcterms:W3CDTF">2017-01-29T02:40:30Z</dcterms:created>
  <dcterms:modified xsi:type="dcterms:W3CDTF">2017-01-29T02:41:09Z</dcterms:modified>
</cp:coreProperties>
</file>