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9"/>
  </p:handoutMasterIdLst>
  <p:sldIdLst>
    <p:sldId id="256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297" r:id="rId18"/>
    <p:sldId id="299" r:id="rId19"/>
    <p:sldId id="301" r:id="rId20"/>
    <p:sldId id="328" r:id="rId21"/>
    <p:sldId id="329" r:id="rId22"/>
    <p:sldId id="300" r:id="rId23"/>
    <p:sldId id="302" r:id="rId24"/>
    <p:sldId id="330" r:id="rId25"/>
    <p:sldId id="331" r:id="rId26"/>
    <p:sldId id="303" r:id="rId27"/>
    <p:sldId id="304" r:id="rId28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788555-AC5F-1449-BCB3-0584DDAF2C1E}">
          <p14:sldIdLst>
            <p14:sldId id="256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297"/>
            <p14:sldId id="299"/>
            <p14:sldId id="301"/>
            <p14:sldId id="328"/>
            <p14:sldId id="329"/>
            <p14:sldId id="300"/>
            <p14:sldId id="302"/>
            <p14:sldId id="330"/>
            <p14:sldId id="33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1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B66AF-1341-7041-B030-AAC70B01B3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42DC-63D2-AA43-A37B-B293792DCE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293842DC-63D2-AA43-A37B-B293792DCE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5023348" y="3425672"/>
            <a:ext cx="4734134" cy="2763393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主讲：王友</a:t>
            </a:r>
            <a:endParaRPr lang="en-US" altLang="zh-CN" dirty="0"/>
          </a:p>
          <a:p>
            <a:r>
              <a:rPr lang="zh-CN" altLang="en-US" dirty="0"/>
              <a:t>     系统分析师</a:t>
            </a:r>
            <a:endParaRPr lang="en-US" altLang="zh-CN" dirty="0"/>
          </a:p>
          <a:p>
            <a:r>
              <a:rPr lang="zh-CN" altLang="en-US" dirty="0"/>
              <a:t>     信息系统项目管理师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PMP</a:t>
            </a:r>
            <a:r>
              <a:rPr lang="zh-CN" altLang="en-US" dirty="0"/>
              <a:t>项目管理师</a:t>
            </a:r>
            <a:endParaRPr lang="en-US" altLang="zh-CN" dirty="0"/>
          </a:p>
          <a:p>
            <a:r>
              <a:rPr lang="zh-CN" altLang="en-US" dirty="0"/>
              <a:t>     讲师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1132534684(</a:t>
            </a:r>
            <a:r>
              <a:rPr lang="zh-CN" altLang="en-US" dirty="0"/>
              <a:t>请备注班级姓名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6500" y="342567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451579" y="1519322"/>
            <a:ext cx="9603275" cy="4504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47331" y="151371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51578" y="696636"/>
            <a:ext cx="9603275" cy="7107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451579" y="1464456"/>
            <a:ext cx="9603275" cy="4547724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8" y="140739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49217" y="804890"/>
            <a:ext cx="9605635" cy="4976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447331" y="1467872"/>
            <a:ext cx="4645152" cy="45785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409700" y="1467870"/>
            <a:ext cx="4645152" cy="4578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330" y="141385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47191" y="804163"/>
            <a:ext cx="9607661" cy="6328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447191" y="1605564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447191" y="2486022"/>
            <a:ext cx="4645152" cy="3537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409561" y="161710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412362" y="2486023"/>
            <a:ext cx="4645152" cy="3537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47191" y="152704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7331" y="144703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false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 hasCustomPrompt="true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20384"/>
            <a:ext cx="12192000" cy="4605034"/>
          </a:xfrm>
          <a:prstGeom prst="rect">
            <a:avLst/>
          </a:prstGeom>
          <a:gradFill flip="none" rotWithShape="true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false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1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451579" y="1519322"/>
            <a:ext cx="9603275" cy="394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</a:defRPr>
            </a:lvl1pPr>
          </a:lstStyle>
          <a:p>
            <a:fld id="{F2688CFA-ECF6-8041-B98A-F28AD7D1D39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仿宋" panose="02010609060101010101" charset="-122"/>
              </a:defRPr>
            </a:lvl1pPr>
          </a:lstStyle>
          <a:p>
            <a:fld id="{1D18354F-ED19-9F4E-B52A-131974492C75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仿宋" panose="02010609060101010101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仿宋" panose="02010609060101010101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仿宋" panose="02010609060101010101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仿宋" panose="02010609060101010101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仿宋" panose="02010609060101010101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仿宋" panose="02010609060101010101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713053" y="802298"/>
            <a:ext cx="9341799" cy="2541431"/>
          </a:xfrm>
        </p:spPr>
        <p:txBody>
          <a:bodyPr/>
          <a:lstStyle/>
          <a:p>
            <a:r>
              <a:rPr kumimoji="1" lang="zh-CN" altLang="en-US" dirty="0"/>
              <a:t>第三讲 创见型软件设计模式</a:t>
            </a:r>
            <a:r>
              <a:rPr kumimoji="1" lang="en-US" altLang="zh-CN" dirty="0"/>
              <a:t>-</a:t>
            </a:r>
            <a:r>
              <a:rPr kumimoji="1" lang="zh-CN" altLang="en-US" dirty="0"/>
              <a:t>抽象工厂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4265295" y="3429000"/>
            <a:ext cx="3395980" cy="276352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主讲：王友</a:t>
            </a:r>
            <a:endParaRPr kumimoji="1" lang="en-US" altLang="zh-CN" dirty="0"/>
          </a:p>
          <a:p>
            <a:r>
              <a:rPr kumimoji="1" lang="zh-CN" altLang="en-US" dirty="0"/>
              <a:t>     系统分析师</a:t>
            </a:r>
            <a:endParaRPr kumimoji="1" lang="zh-CN" altLang="en-US" dirty="0"/>
          </a:p>
          <a:p>
            <a:r>
              <a:rPr kumimoji="1" lang="en-US" altLang="zh-CN" dirty="0"/>
              <a:t>     </a:t>
            </a:r>
            <a:r>
              <a:rPr kumimoji="1" lang="zh-CN" altLang="en-US" dirty="0"/>
              <a:t>系统架构设计师</a:t>
            </a:r>
            <a:endParaRPr kumimoji="1" lang="en-US" altLang="zh-CN" dirty="0"/>
          </a:p>
          <a:p>
            <a:r>
              <a:rPr kumimoji="1" lang="zh-CN" altLang="en-US" dirty="0"/>
              <a:t>     信息系统项目管理师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PMP</a:t>
            </a:r>
            <a:r>
              <a:rPr kumimoji="1" lang="zh-CN" altLang="en-US" dirty="0"/>
              <a:t>项目管理师</a:t>
            </a:r>
            <a:endParaRPr kumimoji="1" lang="en-US" altLang="zh-CN" dirty="0"/>
          </a:p>
          <a:p>
            <a:r>
              <a:rPr kumimoji="1" lang="zh-CN" altLang="en-US" dirty="0"/>
              <a:t>     讲师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分别针对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SQLServer</a:t>
            </a:r>
            <a:r>
              <a:rPr kumimoji="1" lang="zh-CN" altLang="en-US" dirty="0"/>
              <a:t>都实现一遍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0" y="1464456"/>
            <a:ext cx="73025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0" y="696636"/>
            <a:ext cx="70993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1052013"/>
            <a:ext cx="77470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0" y="1238250"/>
            <a:ext cx="75565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客户端代码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71570" y="1052013"/>
            <a:ext cx="615950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抽象工厂模式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32258" y="0"/>
            <a:ext cx="791076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8" y="2203574"/>
            <a:ext cx="8661400" cy="29210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451579" y="721412"/>
            <a:ext cx="9603275" cy="710754"/>
          </a:xfrm>
        </p:spPr>
        <p:txBody>
          <a:bodyPr/>
          <a:lstStyle/>
          <a:p>
            <a:r>
              <a:rPr kumimoji="1" lang="zh-CN" altLang="en-US" dirty="0"/>
              <a:t>书上的例子讲解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来看个例子：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7" y="2203574"/>
            <a:ext cx="10490200" cy="331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6" y="545976"/>
            <a:ext cx="12192000" cy="5766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按照工厂模式的套路我应该会这么做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458" y="1113748"/>
            <a:ext cx="7382505" cy="57442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按照工厂模式下代码实现的如下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9028" y="1464456"/>
            <a:ext cx="2705100" cy="2844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91" y="1464456"/>
            <a:ext cx="4102100" cy="4394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63" y="103464"/>
            <a:ext cx="44323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按照工厂模式代码实现的如下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51" y="1407390"/>
            <a:ext cx="3708400" cy="497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51" y="1424710"/>
            <a:ext cx="4038600" cy="402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49" y="0"/>
            <a:ext cx="4356100" cy="356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51" y="3496456"/>
            <a:ext cx="4292600" cy="307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一个数据库访问的例子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写一个程序访问数据库，数据库仅含有一张表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，向数据库插入一个用户，查询指定的用户信息，请用面向对象的方法。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345" y="0"/>
            <a:ext cx="633465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45" y="2602146"/>
            <a:ext cx="558800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只能统一种类的服装</a:t>
            </a:r>
            <a:endParaRPr kumimoji="1" lang="en-US" altLang="zh-CN" dirty="0"/>
          </a:p>
          <a:p>
            <a:r>
              <a:rPr kumimoji="1" lang="zh-CN" altLang="en-US" dirty="0"/>
              <a:t>男装</a:t>
            </a:r>
            <a:endParaRPr kumimoji="1" lang="en-US" altLang="zh-CN" dirty="0"/>
          </a:p>
          <a:p>
            <a:r>
              <a:rPr kumimoji="1" lang="zh-CN" altLang="en-US" dirty="0"/>
              <a:t>女装</a:t>
            </a:r>
            <a:endParaRPr kumimoji="1" lang="en-US" altLang="zh-CN" dirty="0"/>
          </a:p>
          <a:p>
            <a:r>
              <a:rPr kumimoji="1" lang="zh-CN" altLang="en-US" dirty="0"/>
              <a:t>老人装</a:t>
            </a:r>
            <a:endParaRPr kumimoji="1" lang="en-US" altLang="zh-CN" dirty="0"/>
          </a:p>
          <a:p>
            <a:r>
              <a:rPr kumimoji="1" lang="zh-CN" altLang="en-US" dirty="0"/>
              <a:t>现实中的情况呢，一个商店可以卖多种类衣服，比如李宁专卖店，男装，女装，童装，等等</a:t>
            </a:r>
            <a:endParaRPr kumimoji="1" lang="en-US" altLang="zh-CN" dirty="0"/>
          </a:p>
          <a:p>
            <a:r>
              <a:rPr kumimoji="1" lang="zh-CN" altLang="en-US" dirty="0"/>
              <a:t>显然用工厂模式实现这个销售店，实现不了真实中衣物销售店的模式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第二种实现套路</a:t>
            </a:r>
            <a:r>
              <a:rPr kumimoji="1" lang="en-US" altLang="zh-CN" dirty="0"/>
              <a:t>-</a:t>
            </a:r>
            <a:r>
              <a:rPr kumimoji="1" lang="zh-CN" altLang="en-US" dirty="0"/>
              <a:t>独立每种服饰工厂模式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07390"/>
            <a:ext cx="12192000" cy="50647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16385" y="135066"/>
            <a:ext cx="9603275" cy="710754"/>
          </a:xfrm>
        </p:spPr>
        <p:txBody>
          <a:bodyPr/>
          <a:lstStyle/>
          <a:p>
            <a:r>
              <a:rPr kumimoji="1" lang="zh-CN" altLang="en-US" dirty="0"/>
              <a:t>独立工厂模式下实现的代码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14387" y="665034"/>
            <a:ext cx="4203700" cy="605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22" y="588834"/>
            <a:ext cx="4229100" cy="6134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标题 1"/>
          <p:cNvSpPr txBox="true"/>
          <p:nvPr/>
        </p:nvSpPr>
        <p:spPr>
          <a:xfrm>
            <a:off x="1294362" y="845820"/>
            <a:ext cx="9603275" cy="710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仿宋" panose="02010609060101010101" charset="-122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独立工厂模式下实现的代码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64456"/>
            <a:ext cx="4597400" cy="415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2" y="1489856"/>
            <a:ext cx="4368800" cy="4102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451578" y="696636"/>
            <a:ext cx="9603275" cy="58210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独立工厂模式下实现的代码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451579" y="1464456"/>
            <a:ext cx="9603275" cy="454772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1984" y="1464456"/>
            <a:ext cx="4165600" cy="411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38" y="1464456"/>
            <a:ext cx="4572000" cy="4902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店里</a:t>
            </a:r>
            <a:r>
              <a:rPr kumimoji="1" lang="zh-CN" altLang="en-US"/>
              <a:t>可以随便卖东西</a:t>
            </a:r>
            <a:r>
              <a:rPr kumimoji="1" lang="zh-CN" altLang="en-US" dirty="0"/>
              <a:t>了？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我想增加个卖婴儿服饰，婴儿的服饰分男女吗？</a:t>
            </a:r>
            <a:endParaRPr kumimoji="1" lang="en-US" altLang="zh-CN" dirty="0"/>
          </a:p>
          <a:p>
            <a:r>
              <a:rPr kumimoji="1" lang="zh-CN" altLang="en-US" dirty="0"/>
              <a:t>第一种方案不知道该加到那个工厂类，考虑单独开发一个种店型，不能混着卖</a:t>
            </a:r>
            <a:endParaRPr kumimoji="1" lang="en-US" altLang="zh-CN" dirty="0"/>
          </a:p>
          <a:p>
            <a:r>
              <a:rPr kumimoji="1" lang="zh-CN" altLang="en-US" dirty="0"/>
              <a:t>第二种方案呢，可以自由添加，比如我想卖在店里加卖婴儿服饰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分别添加</a:t>
            </a:r>
            <a:r>
              <a:rPr kumimoji="1" lang="en-US" altLang="zh-CN" dirty="0" err="1"/>
              <a:t>BabySuit,BabyShoes,BayTie</a:t>
            </a:r>
            <a:r>
              <a:rPr kumimoji="1" lang="zh-CN" altLang="en-US" dirty="0"/>
              <a:t>销售类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添加</a:t>
            </a:r>
            <a:r>
              <a:rPr kumimoji="1" lang="en-US" altLang="zh-CN" dirty="0" err="1"/>
              <a:t>BabySuitFactory,BabyShoesFactory,BayTieFactory</a:t>
            </a:r>
            <a:r>
              <a:rPr kumimoji="1" lang="zh-CN" altLang="en-US" dirty="0"/>
              <a:t>工厂类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/>
              <a:t>ClothingStore</a:t>
            </a:r>
            <a:r>
              <a:rPr kumimoji="1" lang="zh-CN" altLang="en-US" dirty="0"/>
              <a:t>里面增加对应销售品种即可</a:t>
            </a:r>
            <a:endParaRPr kumimoji="1" lang="en-US" altLang="zh-CN" dirty="0"/>
          </a:p>
          <a:p>
            <a:r>
              <a:rPr kumimoji="1" lang="zh-CN" altLang="en-US" dirty="0"/>
              <a:t>还有别的优化视角？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再次优化，加入婴儿服饰，引入抽象工厂模式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55470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SuitDemo</a:t>
            </a:r>
            <a:r>
              <a:rPr kumimoji="1" lang="zh-CN" altLang="en-US" dirty="0"/>
              <a:t>已经发给你们了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抽象工厂模式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一系列互相有关联的产品类，这些产品类都有相同的结构</a:t>
            </a:r>
            <a:endParaRPr kumimoji="1" lang="en-US" altLang="zh-CN" dirty="0"/>
          </a:p>
          <a:p>
            <a:r>
              <a:rPr kumimoji="1" lang="zh-CN" altLang="en-US" dirty="0"/>
              <a:t>一系列实的工厂类，实现抽象工厂提供的接口。</a:t>
            </a:r>
            <a:endParaRPr kumimoji="1" lang="en-US" altLang="zh-CN" dirty="0"/>
          </a:p>
          <a:p>
            <a:r>
              <a:rPr kumimoji="1" lang="zh-CN" altLang="en-US" dirty="0"/>
              <a:t>每个实工厂类都生产一组相关产品类的对象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Ex2.4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设计一个房屋销售查询系统，以便查阅不同类型房屋的介绍、价格和地址。为了简单起见只考虑两种类型的房屋：别墅（</a:t>
            </a:r>
            <a:r>
              <a:rPr kumimoji="1" lang="en-US" altLang="zh-CN" dirty="0"/>
              <a:t>House</a:t>
            </a:r>
            <a:r>
              <a:rPr kumimoji="1" lang="zh-CN" altLang="en-US" dirty="0"/>
              <a:t>）和公寓（</a:t>
            </a:r>
            <a:r>
              <a:rPr kumimoji="1" lang="en-US" altLang="zh-CN" dirty="0"/>
              <a:t>Condo</a:t>
            </a:r>
            <a:r>
              <a:rPr kumimoji="1" lang="zh-CN" altLang="en-US" dirty="0"/>
              <a:t>）。并且假设每种房屋类型中都包含豪华（</a:t>
            </a:r>
            <a:r>
              <a:rPr kumimoji="1" lang="en-US" altLang="zh-CN" dirty="0" err="1"/>
              <a:t>SUper</a:t>
            </a:r>
            <a:r>
              <a:rPr kumimoji="1" lang="zh-CN" altLang="en-US" dirty="0"/>
              <a:t>）、中等（</a:t>
            </a:r>
            <a:r>
              <a:rPr kumimoji="1" lang="en-US" altLang="zh-CN" dirty="0"/>
              <a:t>Medium</a:t>
            </a:r>
            <a:r>
              <a:rPr kumimoji="1" lang="zh-CN" altLang="en-US" dirty="0"/>
              <a:t>）和经济（</a:t>
            </a:r>
            <a:r>
              <a:rPr lang="en-US" altLang="zh-CN" dirty="0"/>
              <a:t> Economy</a:t>
            </a:r>
            <a:r>
              <a:rPr kumimoji="1" lang="zh-CN" altLang="en-US" dirty="0"/>
              <a:t>）三个等级。</a:t>
            </a:r>
            <a:endParaRPr kumimoji="1" lang="en-US" altLang="zh-CN" dirty="0"/>
          </a:p>
          <a:p>
            <a:r>
              <a:rPr kumimoji="1" lang="zh-CN" altLang="en-US" dirty="0"/>
              <a:t>根据文字我表述我可以想到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别墅和公寓的具有相同的结构，考虑使用</a:t>
            </a:r>
            <a:r>
              <a:rPr kumimoji="1" lang="zh-CN" altLang="en-US"/>
              <a:t>抽象工厂模式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49" y="0"/>
            <a:ext cx="114649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来了一个新需求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我想是我的程序能在</a:t>
            </a:r>
            <a:r>
              <a:rPr kumimoji="1" lang="en-US" altLang="zh-CN" dirty="0" err="1"/>
              <a:t>SQLserver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上自由切换，学过</a:t>
            </a:r>
            <a:r>
              <a:rPr kumimoji="1" lang="en-US" altLang="zh-CN" dirty="0"/>
              <a:t>SQL</a:t>
            </a:r>
            <a:r>
              <a:rPr kumimoji="1" lang="zh-CN" altLang="en-US" dirty="0"/>
              <a:t>都知道，两个字段和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语法定义的有很多想的区别。还是一张</a:t>
            </a:r>
            <a:r>
              <a:rPr kumimoji="1" lang="en-US" altLang="zh-CN" dirty="0" err="1"/>
              <a:t>USer</a:t>
            </a:r>
            <a:r>
              <a:rPr kumimoji="1" lang="zh-CN" altLang="en-US" dirty="0"/>
              <a:t>表，做的动作还是相同的。</a:t>
            </a:r>
            <a:endParaRPr kumimoji="1" lang="en-US" altLang="zh-CN" dirty="0"/>
          </a:p>
          <a:p>
            <a:r>
              <a:rPr kumimoji="1" lang="zh-CN" altLang="en-US" dirty="0"/>
              <a:t>嘿嘿，刚才学了什么？工厂模式啊，</a:t>
            </a:r>
            <a:endParaRPr kumimoji="1" lang="en-US" altLang="zh-CN" dirty="0"/>
          </a:p>
          <a:p>
            <a:r>
              <a:rPr kumimoji="1" lang="zh-CN" altLang="en-US" dirty="0"/>
              <a:t>定义一个操作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表的接口，分别针对两个数据实库实现不就行了，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等等，可以自由切换，容易啊，定义一个工厂接口，根据</a:t>
            </a:r>
            <a:r>
              <a:rPr kumimoji="1" lang="en-US" altLang="zh-CN" dirty="0"/>
              <a:t>UI</a:t>
            </a:r>
            <a:r>
              <a:rPr kumimoji="1" lang="zh-CN" altLang="en-US" dirty="0"/>
              <a:t>的需要创建适合的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表对象连接返给他不就行了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3255718"/>
            <a:ext cx="4279900" cy="96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170" y="4850046"/>
            <a:ext cx="37211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31640" y="123190"/>
            <a:ext cx="7366000" cy="633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46" y="17926"/>
            <a:ext cx="7518400" cy="2197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86" y="2272092"/>
            <a:ext cx="68453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786" y="4615158"/>
            <a:ext cx="6667500" cy="210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172460" y="2999899"/>
            <a:ext cx="4724400" cy="1689100"/>
          </a:xfr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60" y="819150"/>
            <a:ext cx="47498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1940"/>
            <a:ext cx="5943600" cy="312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613" y="307340"/>
            <a:ext cx="5638800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696636"/>
            <a:ext cx="5257800" cy="406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5" y="722036"/>
            <a:ext cx="50419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696636"/>
            <a:ext cx="4787900" cy="411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01" y="696636"/>
            <a:ext cx="515620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0"/>
            <a:ext cx="8369300" cy="48133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560" y="2406650"/>
            <a:ext cx="505460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810" y="4498110"/>
            <a:ext cx="64135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75990" y="353060"/>
            <a:ext cx="7366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890" y="574040"/>
            <a:ext cx="7023100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91" y="0"/>
            <a:ext cx="557441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40" y="1320800"/>
            <a:ext cx="599440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不是一张表了来个新需求呵呵，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数据库里面不是一张表了，是多张表，这里假设在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表的基础上又增加了</a:t>
            </a:r>
            <a:r>
              <a:rPr kumimoji="1" lang="en-US" altLang="zh-CN" dirty="0"/>
              <a:t>Department</a:t>
            </a:r>
            <a:r>
              <a:rPr kumimoji="1" lang="zh-CN" altLang="en-US" dirty="0"/>
              <a:t>表。动作一致。</a:t>
            </a:r>
            <a:endParaRPr kumimoji="1" lang="en-US" altLang="zh-CN" dirty="0"/>
          </a:p>
          <a:p>
            <a:r>
              <a:rPr kumimoji="1" lang="zh-CN" altLang="en-US" dirty="0"/>
              <a:t>工厂模式还行不？</a:t>
            </a:r>
            <a:endParaRPr kumimoji="1" lang="en-US" altLang="zh-CN" dirty="0"/>
          </a:p>
          <a:p>
            <a:r>
              <a:rPr kumimoji="1" lang="zh-CN" altLang="en-US" dirty="0"/>
              <a:t>咦！！，又要定义一个操作</a:t>
            </a:r>
            <a:r>
              <a:rPr kumimoji="1" lang="en-US" altLang="zh-CN" dirty="0"/>
              <a:t>Department</a:t>
            </a:r>
            <a:r>
              <a:rPr kumimoji="1" lang="zh-CN" altLang="en-US" dirty="0"/>
              <a:t>的接口，然后仿照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表的代码结构一遍</a:t>
            </a:r>
            <a:r>
              <a:rPr kumimoji="1" lang="en-US" altLang="zh-CN" dirty="0"/>
              <a:t>Department</a:t>
            </a:r>
            <a:endParaRPr kumimoji="1" lang="en-US" altLang="zh-CN" dirty="0"/>
          </a:p>
          <a:p>
            <a:r>
              <a:rPr kumimoji="1" lang="zh-CN" altLang="en-US" dirty="0"/>
              <a:t>两个访问动作一致，等等。两这个单独创建的工厂类的结构一致，我们能不能在抽象一下。</a:t>
            </a:r>
            <a:endParaRPr kumimoji="1" lang="en-US" altLang="zh-CN" dirty="0"/>
          </a:p>
          <a:p>
            <a:r>
              <a:rPr kumimoji="1" lang="zh-CN" altLang="en-US" dirty="0"/>
              <a:t>在数据库的使用过程中都要创建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Department</a:t>
            </a:r>
            <a:r>
              <a:rPr kumimoji="1" lang="zh-CN" altLang="en-US" dirty="0"/>
              <a:t>对象，这是共同行为，定义一个抽象工厂接口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75830" y="0"/>
            <a:ext cx="47117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分别针对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SQLserver</a:t>
            </a:r>
            <a:r>
              <a:rPr kumimoji="1" lang="zh-CN" altLang="en-US" dirty="0"/>
              <a:t>分别实现这个工厂接口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8613" y="1449708"/>
            <a:ext cx="5130800" cy="415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60" y="1489856"/>
            <a:ext cx="53086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因为针对两个数据库的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Department</a:t>
            </a:r>
            <a:r>
              <a:rPr kumimoji="1" lang="zh-CN" altLang="en-US" dirty="0"/>
              <a:t>的操作相同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定义接口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582" y="2759710"/>
            <a:ext cx="4089400" cy="130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18" y="2657548"/>
            <a:ext cx="5181600" cy="146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true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fals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true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0</TotalTime>
  <Words>1340</Words>
  <Application>WPS 演示</Application>
  <PresentationFormat>宽屏</PresentationFormat>
  <Paragraphs>102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仿宋</vt:lpstr>
      <vt:lpstr>等线 Light</vt:lpstr>
      <vt:lpstr>等线</vt:lpstr>
      <vt:lpstr>微软雅黑</vt:lpstr>
      <vt:lpstr>Arial Unicode MS</vt:lpstr>
      <vt:lpstr>DengXian</vt:lpstr>
      <vt:lpstr>Calibri</vt:lpstr>
      <vt:lpstr>Times New Roman</vt:lpstr>
      <vt:lpstr>库</vt:lpstr>
      <vt:lpstr>第三讲 创见型软件设计模式-抽象工厂</vt:lpstr>
      <vt:lpstr>一个数据库访问的例子</vt:lpstr>
      <vt:lpstr>来了一个新需求</vt:lpstr>
      <vt:lpstr>PowerPoint 演示文稿</vt:lpstr>
      <vt:lpstr>PowerPoint 演示文稿</vt:lpstr>
      <vt:lpstr>PowerPoint 演示文稿</vt:lpstr>
      <vt:lpstr>不是一张表了来个新需求呵呵，</vt:lpstr>
      <vt:lpstr>分别针对Access和SQLserver分别实现这个工厂接口</vt:lpstr>
      <vt:lpstr>因为针对两个数据库的User和Department的操作相同</vt:lpstr>
      <vt:lpstr>分别针对ACCESS和SQLServer都实现一遍</vt:lpstr>
      <vt:lpstr>PowerPoint 演示文稿</vt:lpstr>
      <vt:lpstr>PowerPoint 演示文稿</vt:lpstr>
      <vt:lpstr>PowerPoint 演示文稿</vt:lpstr>
      <vt:lpstr>客户端代码</vt:lpstr>
      <vt:lpstr>这是什么？</vt:lpstr>
      <vt:lpstr>书上的例子讲解</vt:lpstr>
      <vt:lpstr>按照工厂模式的套路我应该会这么做</vt:lpstr>
      <vt:lpstr>按照工厂模式下代码实现的如下</vt:lpstr>
      <vt:lpstr>按照工厂模式代码实现的如下</vt:lpstr>
      <vt:lpstr>问题</vt:lpstr>
      <vt:lpstr>第二种实现套路-独立每种服饰工厂模式</vt:lpstr>
      <vt:lpstr>独立工厂模式下实现的代码</vt:lpstr>
      <vt:lpstr>PowerPoint 演示文稿</vt:lpstr>
      <vt:lpstr>独立工厂模式下实现的代码 </vt:lpstr>
      <vt:lpstr>店里可以随便卖东西了？</vt:lpstr>
      <vt:lpstr>再次优化，加入婴儿服饰，引入抽象工厂模式</vt:lpstr>
      <vt:lpstr>代码实现</vt:lpstr>
      <vt:lpstr>抽象工厂模式</vt:lpstr>
      <vt:lpstr>Ex2.4</vt:lpstr>
      <vt:lpstr>代码实现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第二讲 创见型软件设计模式</dc:title>
  <dc:creator>Microsoft Office 用户</dc:creator>
  <cp:lastModifiedBy>王友</cp:lastModifiedBy>
  <cp:revision>315</cp:revision>
  <dcterms:created xsi:type="dcterms:W3CDTF">2020-09-08T00:25:00Z</dcterms:created>
  <dcterms:modified xsi:type="dcterms:W3CDTF">2020-09-08T00:25:00Z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