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40"/>
    <p:sldId id="294" r:id="rId41"/>
    <p:sldId id="295" r:id="rId42"/>
    <p:sldId id="298" r:id="rId43"/>
    <p:sldId id="299" r:id="rId44"/>
    <p:sldId id="296"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02"/>
    <p:restoredTop sz="94669"/>
  </p:normalViewPr>
  <p:slideViewPr>
    <p:cSldViewPr snapToGrid="0" snapToObjects="1">
      <p:cViewPr varScale="1">
        <p:scale>
          <a:sx n="90" d="100"/>
          <a:sy n="90" d="100"/>
        </p:scale>
        <p:origin x="240"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05D2E-CA05-F14D-AB40-BE14586FB813}" type="datetimeFigureOut">
              <a:rPr kumimoji="1" lang="zh-CN" altLang="en-US" smtClean="0"/>
            </a:fld>
            <a:endParaRPr kumimoji="1" lang="zh-CN" altLang="en-US"/>
          </a:p>
        </p:txBody>
      </p:sp>
      <p:sp>
        <p:nvSpPr>
          <p:cNvPr id="4" name="幻灯片图像占位符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CDE23-F8CF-3E4F-92F8-2147B49F818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kumimoji="1" lang="zh-CN" altLang="en-US" dirty="0"/>
          </a:p>
        </p:txBody>
      </p:sp>
      <p:sp>
        <p:nvSpPr>
          <p:cNvPr id="4" name="幻灯片编号占位符 3"/>
          <p:cNvSpPr>
            <a:spLocks noGrp="true"/>
          </p:cNvSpPr>
          <p:nvPr>
            <p:ph type="sldNum" sz="quarter" idx="10"/>
          </p:nvPr>
        </p:nvSpPr>
        <p:spPr/>
        <p:txBody>
          <a:bodyPr/>
          <a:lstStyle/>
          <a:p>
            <a:fld id="{293842DC-63D2-AA43-A37B-B293792DCED5}"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true"/>
          </p:cNvSpPr>
          <p:nvPr>
            <p:ph type="ctrTitle"/>
          </p:nvPr>
        </p:nvSpPr>
        <p:spPr>
          <a:xfrm>
            <a:off x="2417779" y="802298"/>
            <a:ext cx="8637073" cy="2541431"/>
          </a:xfrm>
        </p:spPr>
        <p:txBody>
          <a:bodyPr bIns="0" anchor="b">
            <a:normAutofit/>
          </a:bodyPr>
          <a:lstStyle>
            <a:lvl1pPr algn="l">
              <a:defRPr sz="4000"/>
            </a:lvl1pPr>
          </a:lstStyle>
          <a:p>
            <a:r>
              <a:rPr lang="zh-CN" altLang="en-US"/>
              <a:t>单击此处编辑母版标题样式</a:t>
            </a:r>
            <a:endParaRPr lang="en-US" dirty="0"/>
          </a:p>
        </p:txBody>
      </p:sp>
      <p:sp>
        <p:nvSpPr>
          <p:cNvPr id="3" name="Subtitle 2"/>
          <p:cNvSpPr>
            <a:spLocks noGrp="true"/>
          </p:cNvSpPr>
          <p:nvPr>
            <p:ph type="subTitle" idx="1" hasCustomPrompt="true"/>
          </p:nvPr>
        </p:nvSpPr>
        <p:spPr>
          <a:xfrm>
            <a:off x="5160980" y="3528542"/>
            <a:ext cx="3520441" cy="2369810"/>
          </a:xfrm>
        </p:spPr>
        <p:txBody>
          <a:bodyPr tIns="91440" bIns="91440">
            <a:normAutofit/>
          </a:bodyPr>
          <a:lstStyle>
            <a:lvl1pPr marL="0" indent="0" algn="l">
              <a:buNone/>
              <a:defRPr sz="1800" b="0" cap="all" baseline="0">
                <a:solidFill>
                  <a:schemeClr val="tx1"/>
                </a:solidFill>
                <a:effectLst>
                  <a:outerShdw blurRad="38100" dist="38100" dir="2700000" algn="tl">
                    <a:srgbClr val="000000">
                      <a:alpha val="43137"/>
                    </a:srgbClr>
                  </a:outerShdw>
                </a:effectLst>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主讲：王友</a:t>
            </a:r>
            <a:endParaRPr lang="en-US" altLang="zh-CN" dirty="0"/>
          </a:p>
          <a:p>
            <a:r>
              <a:rPr lang="zh-CN" altLang="en-US" dirty="0"/>
              <a:t>     系统分析师</a:t>
            </a:r>
            <a:endParaRPr lang="en-US" altLang="zh-CN" dirty="0"/>
          </a:p>
          <a:p>
            <a:r>
              <a:rPr lang="zh-CN" altLang="en-US" dirty="0"/>
              <a:t>     信息系统项目管理师</a:t>
            </a:r>
            <a:endParaRPr lang="en-US" altLang="zh-CN" dirty="0"/>
          </a:p>
          <a:p>
            <a:r>
              <a:rPr lang="zh-CN" altLang="en-US" dirty="0"/>
              <a:t>     </a:t>
            </a:r>
            <a:r>
              <a:rPr lang="en-US" altLang="zh-CN" dirty="0"/>
              <a:t>PMP</a:t>
            </a:r>
            <a:r>
              <a:rPr lang="zh-CN" altLang="en-US" dirty="0"/>
              <a:t>项目管理师</a:t>
            </a:r>
            <a:endParaRPr lang="en-US" altLang="zh-CN" dirty="0"/>
          </a:p>
          <a:p>
            <a:r>
              <a:rPr lang="zh-CN" altLang="en-US" dirty="0"/>
              <a:t>     讲师</a:t>
            </a:r>
            <a:endParaRPr lang="en-US" dirty="0"/>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a:xfrm>
            <a:off x="2416500" y="329307"/>
            <a:ext cx="4973915" cy="309201"/>
          </a:xfrm>
        </p:spPr>
        <p:txBody>
          <a:bodyPr/>
          <a:lstStyle/>
          <a:p>
            <a:endParaRPr kumimoji="1" lang="zh-CN" altLang="en-US"/>
          </a:p>
        </p:txBody>
      </p:sp>
      <p:sp>
        <p:nvSpPr>
          <p:cNvPr id="6" name="Slide Number Placeholder 5"/>
          <p:cNvSpPr>
            <a:spLocks noGrp="true"/>
          </p:cNvSpPr>
          <p:nvPr>
            <p:ph type="sldNum" sz="quarter" idx="12"/>
          </p:nvPr>
        </p:nvSpPr>
        <p:spPr>
          <a:xfrm>
            <a:off x="1437664" y="798973"/>
            <a:ext cx="811019" cy="503578"/>
          </a:xfrm>
        </p:spPr>
        <p:txBody>
          <a:bodyPr/>
          <a:lstStyle/>
          <a:p>
            <a:fld id="{1D18354F-ED19-9F4E-B52A-131974492C75}" type="slidenum">
              <a:rPr kumimoji="1" lang="zh-CN" altLang="en-US" smtClean="0"/>
            </a:fld>
            <a:endParaRPr kumimoji="1" lang="zh-CN" altLang="en-US"/>
          </a:p>
        </p:txBody>
      </p:sp>
      <p:cxnSp>
        <p:nvCxnSpPr>
          <p:cNvPr id="15" name="Straight Connector 14"/>
          <p:cNvCxnSpPr/>
          <p:nvPr/>
        </p:nvCxnSpPr>
        <p:spPr>
          <a:xfrm>
            <a:off x="2416500" y="342567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Vertical Text Placeholder 2"/>
          <p:cNvSpPr>
            <a:spLocks noGrp="true"/>
          </p:cNvSpPr>
          <p:nvPr>
            <p:ph type="body" orient="vert" idx="1" hasCustomPrompt="true"/>
          </p:nvPr>
        </p:nvSpPr>
        <p:spPr>
          <a:xfrm>
            <a:off x="1451579" y="1519322"/>
            <a:ext cx="9603275" cy="4504288"/>
          </a:xfrm>
        </p:spPr>
        <p:txBody>
          <a:bodyPr vert="eaVert"/>
          <a:lstStyle/>
          <a:p>
            <a:pPr lvl="0"/>
            <a:r>
              <a:rPr lang="zh-CN" altLang="en-US"/>
              <a:t>编辑母版文本样式
第二级
第三级
第四级
第五级</a:t>
            </a:r>
            <a:endParaRPr lang="en-US" dirty="0"/>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p:txBody>
          <a:bodyPr/>
          <a:lstStyle/>
          <a:p>
            <a:endParaRPr kumimoji="1" lang="zh-CN" altLang="en-US"/>
          </a:p>
        </p:txBody>
      </p:sp>
      <p:sp>
        <p:nvSpPr>
          <p:cNvPr id="6" name="Slide Number Placeholder 5"/>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26" name="Straight Connector 25"/>
          <p:cNvCxnSpPr/>
          <p:nvPr/>
        </p:nvCxnSpPr>
        <p:spPr>
          <a:xfrm>
            <a:off x="1447331" y="151371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true"/>
          </p:cNvSpPr>
          <p:nvPr>
            <p:ph type="body" orient="vert" idx="1" hasCustomPrompt="true"/>
          </p:nvPr>
        </p:nvSpPr>
        <p:spPr>
          <a:xfrm>
            <a:off x="1444672" y="798973"/>
            <a:ext cx="7828830" cy="4659889"/>
          </a:xfrm>
        </p:spPr>
        <p:txBody>
          <a:bodyPr vert="eaVert"/>
          <a:lstStyle/>
          <a:p>
            <a:pPr lvl="0"/>
            <a:r>
              <a:rPr lang="zh-CN" altLang="en-US"/>
              <a:t>编辑母版文本样式
第二级
第三级
第四级
第五级</a:t>
            </a:r>
            <a:endParaRPr lang="en-US" dirty="0"/>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p:txBody>
          <a:bodyPr/>
          <a:lstStyle/>
          <a:p>
            <a:endParaRPr kumimoji="1" lang="zh-CN" altLang="en-US"/>
          </a:p>
        </p:txBody>
      </p:sp>
      <p:sp>
        <p:nvSpPr>
          <p:cNvPr id="6" name="Slide Number Placeholder 5"/>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true"/>
          </p:cNvSpPr>
          <p:nvPr>
            <p:ph type="title"/>
          </p:nvPr>
        </p:nvSpPr>
        <p:spPr>
          <a:xfrm>
            <a:off x="1451578" y="696636"/>
            <a:ext cx="9603275" cy="710754"/>
          </a:xfrm>
        </p:spPr>
        <p:txBody>
          <a:bodyPr/>
          <a:lstStyle/>
          <a:p>
            <a:r>
              <a:rPr lang="zh-CN" altLang="en-US"/>
              <a:t>单击此处编辑母版标题样式</a:t>
            </a:r>
            <a:endParaRPr lang="en-US" dirty="0"/>
          </a:p>
        </p:txBody>
      </p:sp>
      <p:sp>
        <p:nvSpPr>
          <p:cNvPr id="3" name="Content Placeholder 2"/>
          <p:cNvSpPr>
            <a:spLocks noGrp="true"/>
          </p:cNvSpPr>
          <p:nvPr>
            <p:ph idx="1" hasCustomPrompt="true"/>
          </p:nvPr>
        </p:nvSpPr>
        <p:spPr>
          <a:xfrm>
            <a:off x="1451579" y="1464456"/>
            <a:ext cx="9603275" cy="4547724"/>
          </a:xfrm>
        </p:spPr>
        <p:txBody>
          <a:bodyPr anchor="t"/>
          <a:lstStyle/>
          <a:p>
            <a:pPr lvl="0"/>
            <a:r>
              <a:rPr lang="zh-CN" altLang="en-US"/>
              <a:t>编辑母版文本样式
第二级
第三级
第四级
第五级</a:t>
            </a:r>
            <a:endParaRPr lang="en-US" dirty="0"/>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p:txBody>
          <a:bodyPr/>
          <a:lstStyle/>
          <a:p>
            <a:endParaRPr kumimoji="1" lang="zh-CN" altLang="en-US"/>
          </a:p>
        </p:txBody>
      </p:sp>
      <p:sp>
        <p:nvSpPr>
          <p:cNvPr id="6" name="Slide Number Placeholder 5"/>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33" name="Straight Connector 32"/>
          <p:cNvCxnSpPr/>
          <p:nvPr/>
        </p:nvCxnSpPr>
        <p:spPr>
          <a:xfrm>
            <a:off x="1451578" y="1407390"/>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true"/>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true"/>
          </p:cNvSpPr>
          <p:nvPr>
            <p:ph type="body" idx="1" hasCustomPrompt="true"/>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zh-CN" altLang="en-US"/>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p:txBody>
          <a:bodyPr/>
          <a:lstStyle/>
          <a:p>
            <a:endParaRPr kumimoji="1" lang="zh-CN" altLang="en-US"/>
          </a:p>
        </p:txBody>
      </p:sp>
      <p:sp>
        <p:nvSpPr>
          <p:cNvPr id="6" name="Slide Number Placeholder 5"/>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true"/>
          </p:cNvSpPr>
          <p:nvPr>
            <p:ph type="title"/>
          </p:nvPr>
        </p:nvSpPr>
        <p:spPr>
          <a:xfrm>
            <a:off x="1449217" y="804890"/>
            <a:ext cx="9605635" cy="497662"/>
          </a:xfrm>
        </p:spPr>
        <p:txBody>
          <a:bodyPr/>
          <a:lstStyle/>
          <a:p>
            <a:r>
              <a:rPr lang="zh-CN" altLang="en-US"/>
              <a:t>单击此处编辑母版标题样式</a:t>
            </a:r>
            <a:endParaRPr lang="en-US" dirty="0"/>
          </a:p>
        </p:txBody>
      </p:sp>
      <p:sp>
        <p:nvSpPr>
          <p:cNvPr id="3" name="Content Placeholder 2"/>
          <p:cNvSpPr>
            <a:spLocks noGrp="true"/>
          </p:cNvSpPr>
          <p:nvPr>
            <p:ph sz="half" idx="1" hasCustomPrompt="true"/>
          </p:nvPr>
        </p:nvSpPr>
        <p:spPr>
          <a:xfrm>
            <a:off x="1447331" y="1467872"/>
            <a:ext cx="4645152" cy="4578598"/>
          </a:xfrm>
        </p:spPr>
        <p:txBody>
          <a:bodyPr/>
          <a:lstStyle/>
          <a:p>
            <a:pPr lvl="0"/>
            <a:r>
              <a:rPr lang="zh-CN" altLang="en-US"/>
              <a:t>编辑母版文本样式
第二级
第三级
第四级
第五级</a:t>
            </a:r>
            <a:endParaRPr lang="en-US" dirty="0"/>
          </a:p>
        </p:txBody>
      </p:sp>
      <p:sp>
        <p:nvSpPr>
          <p:cNvPr id="4" name="Content Placeholder 3"/>
          <p:cNvSpPr>
            <a:spLocks noGrp="true"/>
          </p:cNvSpPr>
          <p:nvPr>
            <p:ph sz="half" idx="2" hasCustomPrompt="true"/>
          </p:nvPr>
        </p:nvSpPr>
        <p:spPr>
          <a:xfrm>
            <a:off x="6409700" y="1467870"/>
            <a:ext cx="4645152" cy="4578599"/>
          </a:xfrm>
        </p:spPr>
        <p:txBody>
          <a:bodyPr/>
          <a:lstStyle/>
          <a:p>
            <a:pPr lvl="0"/>
            <a:r>
              <a:rPr lang="zh-CN" altLang="en-US"/>
              <a:t>编辑母版文本样式
第二级
第三级
第四级
第五级</a:t>
            </a:r>
            <a:endParaRPr lang="en-US" dirty="0"/>
          </a:p>
        </p:txBody>
      </p:sp>
      <p:sp>
        <p:nvSpPr>
          <p:cNvPr id="5" name="Date Placeholder 4"/>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6" name="Footer Placeholder 5"/>
          <p:cNvSpPr>
            <a:spLocks noGrp="true"/>
          </p:cNvSpPr>
          <p:nvPr>
            <p:ph type="ftr" sz="quarter" idx="11"/>
          </p:nvPr>
        </p:nvSpPr>
        <p:spPr/>
        <p:txBody>
          <a:bodyPr/>
          <a:lstStyle/>
          <a:p>
            <a:endParaRPr kumimoji="1" lang="zh-CN" altLang="en-US"/>
          </a:p>
        </p:txBody>
      </p:sp>
      <p:sp>
        <p:nvSpPr>
          <p:cNvPr id="7" name="Slide Number Placeholder 6"/>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35" name="Straight Connector 34"/>
          <p:cNvCxnSpPr/>
          <p:nvPr/>
        </p:nvCxnSpPr>
        <p:spPr>
          <a:xfrm>
            <a:off x="1447330" y="1413852"/>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true"/>
          </p:cNvSpPr>
          <p:nvPr>
            <p:ph type="title"/>
          </p:nvPr>
        </p:nvSpPr>
        <p:spPr>
          <a:xfrm>
            <a:off x="1447191" y="804163"/>
            <a:ext cx="9607661" cy="632833"/>
          </a:xfrm>
        </p:spPr>
        <p:txBody>
          <a:bodyPr/>
          <a:lstStyle/>
          <a:p>
            <a:r>
              <a:rPr lang="zh-CN" altLang="en-US"/>
              <a:t>单击此处编辑母版标题样式</a:t>
            </a:r>
            <a:endParaRPr lang="en-US" dirty="0"/>
          </a:p>
        </p:txBody>
      </p:sp>
      <p:sp>
        <p:nvSpPr>
          <p:cNvPr id="3" name="Text Placeholder 2"/>
          <p:cNvSpPr>
            <a:spLocks noGrp="true"/>
          </p:cNvSpPr>
          <p:nvPr>
            <p:ph type="body" idx="1" hasCustomPrompt="true"/>
          </p:nvPr>
        </p:nvSpPr>
        <p:spPr>
          <a:xfrm>
            <a:off x="1447191" y="1605564"/>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a:p>
        </p:txBody>
      </p:sp>
      <p:sp>
        <p:nvSpPr>
          <p:cNvPr id="4" name="Content Placeholder 3"/>
          <p:cNvSpPr>
            <a:spLocks noGrp="true"/>
          </p:cNvSpPr>
          <p:nvPr>
            <p:ph sz="half" idx="2" hasCustomPrompt="true"/>
          </p:nvPr>
        </p:nvSpPr>
        <p:spPr>
          <a:xfrm>
            <a:off x="1447191" y="2486022"/>
            <a:ext cx="4645152" cy="3537587"/>
          </a:xfrm>
        </p:spPr>
        <p:txBody>
          <a:bodyPr/>
          <a:lstStyle/>
          <a:p>
            <a:pPr lvl="0"/>
            <a:r>
              <a:rPr lang="zh-CN" altLang="en-US"/>
              <a:t>编辑母版文本样式
第二级
第三级
第四级
第五级</a:t>
            </a:r>
            <a:endParaRPr lang="en-US" dirty="0"/>
          </a:p>
        </p:txBody>
      </p:sp>
      <p:sp>
        <p:nvSpPr>
          <p:cNvPr id="5" name="Text Placeholder 4"/>
          <p:cNvSpPr>
            <a:spLocks noGrp="true"/>
          </p:cNvSpPr>
          <p:nvPr>
            <p:ph type="body" sz="quarter" idx="3" hasCustomPrompt="true"/>
          </p:nvPr>
        </p:nvSpPr>
        <p:spPr>
          <a:xfrm>
            <a:off x="6409561" y="1617101"/>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dirty="0"/>
          </a:p>
        </p:txBody>
      </p:sp>
      <p:sp>
        <p:nvSpPr>
          <p:cNvPr id="6" name="Content Placeholder 5"/>
          <p:cNvSpPr>
            <a:spLocks noGrp="true"/>
          </p:cNvSpPr>
          <p:nvPr>
            <p:ph sz="quarter" idx="4" hasCustomPrompt="true"/>
          </p:nvPr>
        </p:nvSpPr>
        <p:spPr>
          <a:xfrm>
            <a:off x="6412362" y="2486023"/>
            <a:ext cx="4645152" cy="3537586"/>
          </a:xfrm>
        </p:spPr>
        <p:txBody>
          <a:bodyPr/>
          <a:lstStyle/>
          <a:p>
            <a:pPr lvl="0"/>
            <a:r>
              <a:rPr lang="zh-CN" altLang="en-US"/>
              <a:t>编辑母版文本样式
第二级
第三级
第四级
第五级</a:t>
            </a:r>
            <a:endParaRPr lang="en-US" dirty="0"/>
          </a:p>
        </p:txBody>
      </p:sp>
      <p:sp>
        <p:nvSpPr>
          <p:cNvPr id="7" name="Date Placeholder 6"/>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8" name="Footer Placeholder 7"/>
          <p:cNvSpPr>
            <a:spLocks noGrp="true"/>
          </p:cNvSpPr>
          <p:nvPr>
            <p:ph type="ftr" sz="quarter" idx="11"/>
          </p:nvPr>
        </p:nvSpPr>
        <p:spPr/>
        <p:txBody>
          <a:bodyPr/>
          <a:lstStyle/>
          <a:p>
            <a:endParaRPr kumimoji="1" lang="zh-CN" altLang="en-US"/>
          </a:p>
        </p:txBody>
      </p:sp>
      <p:sp>
        <p:nvSpPr>
          <p:cNvPr id="9" name="Slide Number Placeholder 8"/>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29" name="Straight Connector 28"/>
          <p:cNvCxnSpPr/>
          <p:nvPr/>
        </p:nvCxnSpPr>
        <p:spPr>
          <a:xfrm>
            <a:off x="1447191" y="152704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Date Placeholder 2"/>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4" name="Footer Placeholder 3"/>
          <p:cNvSpPr>
            <a:spLocks noGrp="true"/>
          </p:cNvSpPr>
          <p:nvPr>
            <p:ph type="ftr" sz="quarter" idx="11"/>
          </p:nvPr>
        </p:nvSpPr>
        <p:spPr/>
        <p:txBody>
          <a:bodyPr/>
          <a:lstStyle/>
          <a:p>
            <a:endParaRPr kumimoji="1" lang="zh-CN" altLang="en-US"/>
          </a:p>
        </p:txBody>
      </p:sp>
      <p:sp>
        <p:nvSpPr>
          <p:cNvPr id="5" name="Slide Number Placeholder 4"/>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25" name="Straight Connector 24"/>
          <p:cNvCxnSpPr/>
          <p:nvPr/>
        </p:nvCxnSpPr>
        <p:spPr>
          <a:xfrm>
            <a:off x="1447331" y="144703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3" name="Footer Placeholder 2"/>
          <p:cNvSpPr>
            <a:spLocks noGrp="true"/>
          </p:cNvSpPr>
          <p:nvPr>
            <p:ph type="ftr" sz="quarter" idx="11"/>
          </p:nvPr>
        </p:nvSpPr>
        <p:spPr/>
        <p:txBody>
          <a:bodyPr/>
          <a:lstStyle/>
          <a:p>
            <a:endParaRPr kumimoji="1" lang="zh-CN" altLang="en-US"/>
          </a:p>
        </p:txBody>
      </p:sp>
      <p:sp>
        <p:nvSpPr>
          <p:cNvPr id="4" name="Slide Number Placeholder 3"/>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true"/>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true"/>
          </p:cNvSpPr>
          <p:nvPr>
            <p:ph idx="1" hasCustomPrompt="true"/>
          </p:nvPr>
        </p:nvSpPr>
        <p:spPr>
          <a:xfrm>
            <a:off x="5043714" y="798974"/>
            <a:ext cx="6012470" cy="4658826"/>
          </a:xfrm>
        </p:spPr>
        <p:txBody>
          <a:bodyPr anchor="ctr"/>
          <a:lstStyle/>
          <a:p>
            <a:pPr lvl="0"/>
            <a:r>
              <a:rPr lang="zh-CN" altLang="en-US"/>
              <a:t>编辑母版文本样式
第二级
第三级
第四级
第五级</a:t>
            </a:r>
            <a:endParaRPr lang="en-US" dirty="0"/>
          </a:p>
        </p:txBody>
      </p:sp>
      <p:sp>
        <p:nvSpPr>
          <p:cNvPr id="4" name="Text Placeholder 3"/>
          <p:cNvSpPr>
            <a:spLocks noGrp="true"/>
          </p:cNvSpPr>
          <p:nvPr>
            <p:ph type="body" sz="half" idx="2" hasCustomPrompt="true"/>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zh-CN" altLang="en-US"/>
          </a:p>
        </p:txBody>
      </p:sp>
      <p:sp>
        <p:nvSpPr>
          <p:cNvPr id="5" name="Date Placeholder 4"/>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6" name="Footer Placeholder 5"/>
          <p:cNvSpPr>
            <a:spLocks noGrp="true"/>
          </p:cNvSpPr>
          <p:nvPr>
            <p:ph type="ftr" sz="quarter" idx="11"/>
          </p:nvPr>
        </p:nvSpPr>
        <p:spPr/>
        <p:txBody>
          <a:bodyPr/>
          <a:lstStyle/>
          <a:p>
            <a:endParaRPr kumimoji="1" lang="zh-CN" altLang="en-US"/>
          </a:p>
        </p:txBody>
      </p:sp>
      <p:sp>
        <p:nvSpPr>
          <p:cNvPr id="7" name="Slide Number Placeholder 6"/>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false"/>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true"/>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true" noChangeAspect="true"/>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true"/>
          </p:cNvSpPr>
          <p:nvPr>
            <p:ph type="body" sz="half" idx="2" hasCustomPrompt="true"/>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zh-CN" altLang="en-US"/>
          </a:p>
        </p:txBody>
      </p:sp>
      <p:sp>
        <p:nvSpPr>
          <p:cNvPr id="5" name="Date Placeholder 4"/>
          <p:cNvSpPr>
            <a:spLocks noGrp="true"/>
          </p:cNvSpPr>
          <p:nvPr>
            <p:ph type="dt" sz="half" idx="10"/>
          </p:nvPr>
        </p:nvSpPr>
        <p:spPr>
          <a:xfrm>
            <a:off x="1447382" y="5469856"/>
            <a:ext cx="5527351" cy="320123"/>
          </a:xfrm>
        </p:spPr>
        <p:txBody>
          <a:bodyPr/>
          <a:lstStyle>
            <a:lvl1pPr algn="l">
              <a:defRPr/>
            </a:lvl1pPr>
          </a:lstStyle>
          <a:p>
            <a:fld id="{F2688CFA-ECF6-8041-B98A-F28AD7D1D399}" type="datetimeFigureOut">
              <a:rPr kumimoji="1" lang="zh-CN" altLang="en-US" smtClean="0"/>
            </a:fld>
            <a:endParaRPr kumimoji="1" lang="zh-CN" altLang="en-US"/>
          </a:p>
        </p:txBody>
      </p:sp>
      <p:sp>
        <p:nvSpPr>
          <p:cNvPr id="6" name="Footer Placeholder 5"/>
          <p:cNvSpPr>
            <a:spLocks noGrp="true"/>
          </p:cNvSpPr>
          <p:nvPr>
            <p:ph type="ftr" sz="quarter" idx="11"/>
          </p:nvPr>
        </p:nvSpPr>
        <p:spPr>
          <a:xfrm>
            <a:off x="1447382" y="318640"/>
            <a:ext cx="5541004" cy="320931"/>
          </a:xfrm>
        </p:spPr>
        <p:txBody>
          <a:bodyPr/>
          <a:lstStyle/>
          <a:p>
            <a:endParaRPr kumimoji="1" lang="zh-CN" altLang="en-US"/>
          </a:p>
        </p:txBody>
      </p:sp>
      <p:sp>
        <p:nvSpPr>
          <p:cNvPr id="7" name="Slide Number Placeholder 6"/>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20384"/>
            <a:ext cx="12192000" cy="4605034"/>
          </a:xfrm>
          <a:prstGeom prst="rect">
            <a:avLst/>
          </a:prstGeom>
          <a:gradFill flip="none" rotWithShape="true">
            <a:gsLst>
              <a:gs pos="0">
                <a:schemeClr val="bg2">
                  <a:alpha val="0"/>
                </a:schemeClr>
              </a:gs>
              <a:gs pos="100000">
                <a:schemeClr val="bg2"/>
              </a:gs>
            </a:gsLst>
            <a:lin ang="5400000" scaled="false"/>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true"/>
          </p:cNvPicPr>
          <p:nvPr/>
        </p:nvPicPr>
        <p:blipFill rotWithShape="true">
          <a:blip r:embed="rId12">
            <a:extLst>
              <a:ext uri="{28A0092B-C50C-407E-A947-70E740481C1C}">
                <a14:useLocalDpi xmlns:a14="http://schemas.microsoft.com/office/drawing/2010/main" val="false"/>
              </a:ext>
            </a:extLst>
          </a:blip>
          <a:srcRect t="1538" b="-1538"/>
          <a:stretch>
            <a:fillRect/>
          </a:stretch>
        </p:blipFill>
        <p:spPr bwMode="black">
          <a:xfrm>
            <a:off x="0" y="6126480"/>
            <a:ext cx="12192000" cy="742950"/>
          </a:xfrm>
          <a:prstGeom prst="rect">
            <a:avLst/>
          </a:prstGeom>
        </p:spPr>
      </p:pic>
      <p:sp>
        <p:nvSpPr>
          <p:cNvPr id="2" name="Title Placeholder 1"/>
          <p:cNvSpPr>
            <a:spLocks noGrp="true"/>
          </p:cNvSpPr>
          <p:nvPr>
            <p:ph type="title"/>
          </p:nvPr>
        </p:nvSpPr>
        <p:spPr>
          <a:xfrm>
            <a:off x="1451579" y="804520"/>
            <a:ext cx="9603275" cy="550914"/>
          </a:xfrm>
          <a:prstGeom prst="rect">
            <a:avLst/>
          </a:prstGeom>
        </p:spPr>
        <p:txBody>
          <a:bodyPr vert="horz" lIns="91440" tIns="45720" rIns="91440" bIns="45720" rtlCol="0" anchor="t">
            <a:normAutofit/>
          </a:bodyPr>
          <a:lstStyle/>
          <a:p>
            <a:r>
              <a:rPr lang="zh-CN" altLang="en-US" dirty="0"/>
              <a:t>单击此处编辑母版标题样式</a:t>
            </a:r>
            <a:endParaRPr lang="en-US" dirty="0"/>
          </a:p>
        </p:txBody>
      </p:sp>
      <p:sp>
        <p:nvSpPr>
          <p:cNvPr id="3" name="Text Placeholder 2"/>
          <p:cNvSpPr>
            <a:spLocks noGrp="true"/>
          </p:cNvSpPr>
          <p:nvPr>
            <p:ph type="body" idx="1"/>
          </p:nvPr>
        </p:nvSpPr>
        <p:spPr>
          <a:xfrm>
            <a:off x="1451579" y="1519322"/>
            <a:ext cx="9603275" cy="394702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true"/>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zh-CN" altLang="en-US"/>
          </a:p>
        </p:txBody>
      </p:sp>
      <p:sp>
        <p:nvSpPr>
          <p:cNvPr id="6" name="Slide Number Placeholder 5"/>
          <p:cNvSpPr>
            <a:spLocks noGrp="true"/>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D18354F-ED19-9F4E-B52A-131974492C75}" type="slidenum">
              <a:rPr kumimoji="1" lang="zh-CN" altLang="en-US" smtClean="0"/>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ctrTitle"/>
          </p:nvPr>
        </p:nvSpPr>
        <p:spPr>
          <a:xfrm>
            <a:off x="1404074" y="780527"/>
            <a:ext cx="10456138" cy="2541431"/>
          </a:xfrm>
        </p:spPr>
        <p:txBody>
          <a:bodyPr/>
          <a:lstStyle/>
          <a:p>
            <a:r>
              <a:rPr kumimoji="1" lang="zh-CN" altLang="en-US" dirty="0"/>
              <a:t>第二讲 创建型设计模式</a:t>
            </a:r>
            <a:r>
              <a:rPr kumimoji="1" lang="en-US" altLang="zh-CN" dirty="0"/>
              <a:t>-</a:t>
            </a:r>
            <a:r>
              <a:rPr kumimoji="1" lang="zh-CN" altLang="en-US" dirty="0"/>
              <a:t>简单工厂和工厂模式</a:t>
            </a:r>
            <a:endParaRPr kumimoji="1" lang="zh-CN" altLang="en-US" dirty="0"/>
          </a:p>
        </p:txBody>
      </p:sp>
      <p:sp>
        <p:nvSpPr>
          <p:cNvPr id="6" name="副标题 5"/>
          <p:cNvSpPr>
            <a:spLocks noGrp="true"/>
          </p:cNvSpPr>
          <p:nvPr>
            <p:ph type="subTitle" idx="1"/>
          </p:nvPr>
        </p:nvSpPr>
        <p:spPr>
          <a:xfrm>
            <a:off x="4265295" y="3429000"/>
            <a:ext cx="3395980" cy="2763520"/>
          </a:xfrm>
        </p:spPr>
        <p:txBody>
          <a:bodyPr>
            <a:normAutofit fontScale="90000"/>
          </a:bodyPr>
          <a:p>
            <a:r>
              <a:rPr kumimoji="1" lang="zh-CN" altLang="en-US" dirty="0"/>
              <a:t>主讲：王友</a:t>
            </a:r>
            <a:endParaRPr kumimoji="1" lang="en-US" altLang="zh-CN" dirty="0"/>
          </a:p>
          <a:p>
            <a:r>
              <a:rPr kumimoji="1" lang="zh-CN" altLang="en-US" dirty="0"/>
              <a:t>     系统分析师</a:t>
            </a:r>
            <a:endParaRPr kumimoji="1" lang="zh-CN" altLang="en-US" dirty="0"/>
          </a:p>
          <a:p>
            <a:r>
              <a:rPr kumimoji="1" lang="en-US" altLang="zh-CN" dirty="0"/>
              <a:t>     </a:t>
            </a:r>
            <a:r>
              <a:rPr kumimoji="1" lang="zh-CN" altLang="en-US" dirty="0"/>
              <a:t>系统架构设计师</a:t>
            </a:r>
            <a:endParaRPr kumimoji="1" lang="en-US" altLang="zh-CN" dirty="0"/>
          </a:p>
          <a:p>
            <a:r>
              <a:rPr kumimoji="1" lang="zh-CN" altLang="en-US" dirty="0"/>
              <a:t>     信息系统项目管理师</a:t>
            </a:r>
            <a:endParaRPr kumimoji="1" lang="en-US" altLang="zh-CN" dirty="0"/>
          </a:p>
          <a:p>
            <a:r>
              <a:rPr kumimoji="1" lang="zh-CN" altLang="en-US" dirty="0"/>
              <a:t>     </a:t>
            </a:r>
            <a:r>
              <a:rPr kumimoji="1" lang="en-US" altLang="zh-CN" dirty="0"/>
              <a:t>PMP</a:t>
            </a:r>
            <a:r>
              <a:rPr kumimoji="1" lang="zh-CN" altLang="en-US" dirty="0"/>
              <a:t>项目管理师</a:t>
            </a:r>
            <a:endParaRPr kumimoji="1" lang="en-US" altLang="zh-CN" dirty="0"/>
          </a:p>
          <a:p>
            <a:r>
              <a:rPr kumimoji="1" lang="zh-CN" altLang="en-US" dirty="0"/>
              <a:t>     讲师</a:t>
            </a:r>
            <a:endParaRPr kumimoji="1" lang="en-US" altLang="zh-CN" dirty="0"/>
          </a:p>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总结</a:t>
            </a:r>
            <a:endParaRPr kumimoji="1" lang="zh-CN" altLang="en-US" dirty="0"/>
          </a:p>
        </p:txBody>
      </p:sp>
      <p:sp>
        <p:nvSpPr>
          <p:cNvPr id="3" name="内容占位符 2"/>
          <p:cNvSpPr>
            <a:spLocks noGrp="true"/>
          </p:cNvSpPr>
          <p:nvPr>
            <p:ph idx="1"/>
          </p:nvPr>
        </p:nvSpPr>
        <p:spPr/>
        <p:txBody>
          <a:bodyPr/>
          <a:lstStyle/>
          <a:p>
            <a:r>
              <a:rPr lang="zh-CN" altLang="en-US" dirty="0"/>
              <a:t>经过上述修改后，以后若要修改加法运算，只需要修改</a:t>
            </a:r>
            <a:r>
              <a:rPr lang="en-US" altLang="zh-CN" dirty="0" err="1"/>
              <a:t>OperationAdd</a:t>
            </a:r>
            <a:r>
              <a:rPr lang="zh-CN" altLang="en-US" dirty="0"/>
              <a:t>类即可；若要求平方根、立方根、自然对数等其他的运算，只需要添加相应的子类即可，然后修改运算工厂类，在</a:t>
            </a:r>
            <a:r>
              <a:rPr lang="en-US" altLang="zh-CN" dirty="0"/>
              <a:t>switch</a:t>
            </a:r>
            <a:r>
              <a:rPr lang="zh-CN" altLang="en-US" dirty="0"/>
              <a:t>中增加该运算的分支。</a:t>
            </a:r>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1451579" y="629424"/>
            <a:ext cx="8635744" cy="710754"/>
          </a:xfrm>
        </p:spPr>
        <p:txBody>
          <a:bodyPr/>
          <a:lstStyle/>
          <a:p>
            <a:r>
              <a:rPr kumimoji="1" lang="zh-CN" altLang="en-US" dirty="0"/>
              <a:t>书上例子</a:t>
            </a:r>
            <a:r>
              <a:rPr kumimoji="1" lang="en-US" altLang="zh-CN" dirty="0"/>
              <a:t>ex2.1</a:t>
            </a:r>
            <a:r>
              <a:rPr kumimoji="1" lang="zh-CN" altLang="en-US" dirty="0"/>
              <a:t>讲解</a:t>
            </a:r>
            <a:endParaRPr kumimoji="1" lang="zh-CN" altLang="en-US" dirty="0"/>
          </a:p>
        </p:txBody>
      </p:sp>
      <p:sp>
        <p:nvSpPr>
          <p:cNvPr id="3" name="内容占位符 2"/>
          <p:cNvSpPr>
            <a:spLocks noGrp="true"/>
          </p:cNvSpPr>
          <p:nvPr>
            <p:ph idx="1"/>
          </p:nvPr>
        </p:nvSpPr>
        <p:spPr/>
        <p:txBody>
          <a:bodyPr/>
          <a:lstStyle/>
          <a:p>
            <a:r>
              <a:rPr kumimoji="1" lang="zh-CN" altLang="en-US" dirty="0"/>
              <a:t>工厂方法的应用场景</a:t>
            </a:r>
            <a:endParaRPr kumimoji="1" lang="en-US" altLang="zh-CN" dirty="0"/>
          </a:p>
          <a:p>
            <a:pPr lvl="1"/>
            <a:r>
              <a:rPr kumimoji="1" lang="en-US" altLang="zh-CN" dirty="0"/>
              <a:t>【EX2.1】</a:t>
            </a:r>
            <a:r>
              <a:rPr kumimoji="1" lang="zh-CN" altLang="en-US" dirty="0"/>
              <a:t>设计一个汽车保险管理程序。汽车保险分为很多种</a:t>
            </a:r>
            <a:r>
              <a:rPr kumimoji="1" lang="en-US" altLang="zh-CN" dirty="0"/>
              <a:t>,</a:t>
            </a:r>
            <a:r>
              <a:rPr kumimoji="1" lang="zh-CN" altLang="en-US" dirty="0"/>
              <a:t>例如人身伤亡险（</a:t>
            </a:r>
            <a:r>
              <a:rPr kumimoji="1" lang="en-US" altLang="zh-CN" dirty="0" err="1"/>
              <a:t>BodyInjur</a:t>
            </a:r>
            <a:r>
              <a:rPr kumimoji="1" lang="zh-CN" altLang="en-US" dirty="0"/>
              <a:t>）、碰撞（</a:t>
            </a:r>
            <a:r>
              <a:rPr kumimoji="1" lang="en-US" altLang="zh-CN" dirty="0"/>
              <a:t>Collision</a:t>
            </a:r>
            <a:r>
              <a:rPr kumimoji="1" lang="zh-CN" altLang="en-US" dirty="0"/>
              <a:t>）、驾驶员本身伤亡险（</a:t>
            </a:r>
            <a:r>
              <a:rPr kumimoji="1" lang="en-US" altLang="zh-CN" dirty="0"/>
              <a:t>Person</a:t>
            </a:r>
            <a:r>
              <a:rPr kumimoji="1" lang="zh-CN" altLang="en-US" dirty="0"/>
              <a:t> </a:t>
            </a:r>
            <a:r>
              <a:rPr kumimoji="1" lang="en-US" altLang="zh-CN" dirty="0"/>
              <a:t>Injury</a:t>
            </a:r>
            <a:r>
              <a:rPr kumimoji="1" lang="zh-CN" altLang="en-US" dirty="0"/>
              <a:t>）、财产损失（</a:t>
            </a:r>
            <a:r>
              <a:rPr kumimoji="1" lang="en-US" altLang="zh-CN" dirty="0"/>
              <a:t>Property</a:t>
            </a:r>
            <a:r>
              <a:rPr kumimoji="1" lang="zh-CN" altLang="en-US" dirty="0"/>
              <a:t>），如果程序知道确切的险种，我们就可以得到险种的详细信息。设计成一个用户界面来，在界面上选择一个险种，然后显示险种的详细信息。</a:t>
            </a:r>
            <a:endParaRPr kumimoji="1" lang="en-US" altLang="zh-CN" dirty="0"/>
          </a:p>
          <a:p>
            <a:pPr lvl="1"/>
            <a:r>
              <a:rPr kumimoji="1" lang="zh-CN" altLang="en-US" dirty="0"/>
              <a:t>我的常规套路：</a:t>
            </a:r>
            <a:endParaRPr kumimoji="1" lang="en-US" altLang="zh-CN" dirty="0"/>
          </a:p>
          <a:p>
            <a:pPr lvl="2"/>
            <a:r>
              <a:rPr kumimoji="1" lang="zh-CN" altLang="en-US" dirty="0"/>
              <a:t>设计</a:t>
            </a:r>
            <a:r>
              <a:rPr kumimoji="1" lang="en-US" altLang="zh-CN" dirty="0"/>
              <a:t>UI</a:t>
            </a:r>
            <a:r>
              <a:rPr kumimoji="1" lang="zh-CN" altLang="en-US" dirty="0"/>
              <a:t> 使用</a:t>
            </a:r>
            <a:r>
              <a:rPr kumimoji="1" lang="en-US" altLang="zh-CN" dirty="0"/>
              <a:t>Swing</a:t>
            </a:r>
            <a:endParaRPr kumimoji="1" lang="en-US" altLang="zh-CN" dirty="0"/>
          </a:p>
          <a:p>
            <a:pPr lvl="2"/>
            <a:r>
              <a:rPr kumimoji="1" lang="zh-CN" altLang="en-US" dirty="0"/>
              <a:t>然后在界面内实现业务流程</a:t>
            </a:r>
            <a:endParaRPr kumimoji="1" lang="en-US" altLang="zh-CN" dirty="0"/>
          </a:p>
          <a:p>
            <a:pPr lvl="2"/>
            <a:r>
              <a:rPr kumimoji="1" lang="zh-CN" altLang="en-US" dirty="0"/>
              <a:t>使用我们习惯的方式创建程序</a:t>
            </a:r>
            <a:endParaRPr kumimoji="1" lang="en-US" altLang="zh-CN" dirty="0"/>
          </a:p>
          <a:p>
            <a:pPr lvl="2"/>
            <a:r>
              <a:rPr kumimoji="1" lang="zh-CN" altLang="en-US" dirty="0"/>
              <a:t>通常我们能见到的代码如下：</a:t>
            </a:r>
            <a:endParaRPr kumimoji="1" lang="en-US" altLang="zh-CN" dirty="0"/>
          </a:p>
          <a:p>
            <a:pPr lvl="2"/>
            <a:endParaRPr kumimoji="1" lang="zh-CN" altLang="en-US" dirty="0"/>
          </a:p>
        </p:txBody>
      </p:sp>
      <p:pic>
        <p:nvPicPr>
          <p:cNvPr id="4" name="图片 3"/>
          <p:cNvPicPr>
            <a:picLocks noChangeAspect="true"/>
          </p:cNvPicPr>
          <p:nvPr/>
        </p:nvPicPr>
        <p:blipFill>
          <a:blip r:embed="rId1"/>
          <a:stretch>
            <a:fillRect/>
          </a:stretch>
        </p:blipFill>
        <p:spPr>
          <a:xfrm>
            <a:off x="5658485" y="1157835"/>
            <a:ext cx="6350000" cy="5334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xit" presetSubtype="1" fill="hold" nodeType="clickEffect">
                                  <p:stCondLst>
                                    <p:cond delay="0"/>
                                  </p:stCondLst>
                                  <p:childTnLst>
                                    <p:animEffect transition="out" filter="wheel(1)">
                                      <p:cBhvr>
                                        <p:cTn id="10" dur="2000"/>
                                        <p:tgtEl>
                                          <p:spTgt spid="4"/>
                                        </p:tgtEl>
                                      </p:cBhvr>
                                    </p:animEffect>
                                    <p:set>
                                      <p:cBhvr>
                                        <p:cTn id="11"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en-US" altLang="zh-CN" dirty="0"/>
              <a:t>2.1</a:t>
            </a:r>
            <a:r>
              <a:rPr kumimoji="1" lang="zh-CN" altLang="en-US" dirty="0"/>
              <a:t>工厂方法和抽象工厂模式</a:t>
            </a:r>
            <a:endParaRPr kumimoji="1" lang="zh-CN" altLang="en-US" dirty="0"/>
          </a:p>
        </p:txBody>
      </p:sp>
      <p:sp>
        <p:nvSpPr>
          <p:cNvPr id="3" name="内容占位符 2"/>
          <p:cNvSpPr>
            <a:spLocks noGrp="true"/>
          </p:cNvSpPr>
          <p:nvPr>
            <p:ph idx="1"/>
          </p:nvPr>
        </p:nvSpPr>
        <p:spPr/>
        <p:txBody>
          <a:bodyPr/>
          <a:lstStyle/>
          <a:p>
            <a:r>
              <a:rPr kumimoji="1" lang="zh-CN" altLang="en-US" dirty="0"/>
              <a:t>常规模式实现代码分析</a:t>
            </a:r>
            <a:endParaRPr kumimoji="1" lang="zh-CN" altLang="en-US" dirty="0"/>
          </a:p>
        </p:txBody>
      </p:sp>
      <p:pic>
        <p:nvPicPr>
          <p:cNvPr id="4" name="图片 3"/>
          <p:cNvPicPr>
            <a:picLocks noChangeAspect="true"/>
          </p:cNvPicPr>
          <p:nvPr/>
        </p:nvPicPr>
        <p:blipFill>
          <a:blip r:embed="rId1"/>
          <a:stretch>
            <a:fillRect/>
          </a:stretch>
        </p:blipFill>
        <p:spPr>
          <a:xfrm>
            <a:off x="109220" y="0"/>
            <a:ext cx="7797800" cy="6223000"/>
          </a:xfrm>
          <a:prstGeom prst="rect">
            <a:avLst/>
          </a:prstGeom>
        </p:spPr>
      </p:pic>
      <p:pic>
        <p:nvPicPr>
          <p:cNvPr id="5" name="图片 4"/>
          <p:cNvPicPr>
            <a:picLocks noChangeAspect="true"/>
          </p:cNvPicPr>
          <p:nvPr/>
        </p:nvPicPr>
        <p:blipFill>
          <a:blip r:embed="rId2"/>
          <a:stretch>
            <a:fillRect/>
          </a:stretch>
        </p:blipFill>
        <p:spPr>
          <a:xfrm>
            <a:off x="6826637" y="406400"/>
            <a:ext cx="5308600" cy="5410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endParaRPr kumimoji="1" lang="zh-CN" altLang="en-US"/>
          </a:p>
        </p:txBody>
      </p:sp>
      <p:sp>
        <p:nvSpPr>
          <p:cNvPr id="3" name="内容占位符 2"/>
          <p:cNvSpPr>
            <a:spLocks noGrp="true"/>
          </p:cNvSpPr>
          <p:nvPr>
            <p:ph idx="1"/>
          </p:nvPr>
        </p:nvSpPr>
        <p:spPr/>
        <p:txBody>
          <a:bodyPr/>
          <a:lstStyle/>
          <a:p>
            <a:endParaRPr kumimoji="1" lang="zh-CN" altLang="en-US" dirty="0"/>
          </a:p>
        </p:txBody>
      </p:sp>
      <p:pic>
        <p:nvPicPr>
          <p:cNvPr id="4" name="图片 3"/>
          <p:cNvPicPr>
            <a:picLocks noChangeAspect="true"/>
          </p:cNvPicPr>
          <p:nvPr/>
        </p:nvPicPr>
        <p:blipFill>
          <a:blip r:embed="rId1"/>
          <a:stretch>
            <a:fillRect/>
          </a:stretch>
        </p:blipFill>
        <p:spPr>
          <a:xfrm>
            <a:off x="0" y="420370"/>
            <a:ext cx="7683500" cy="5346700"/>
          </a:xfrm>
          <a:prstGeom prst="rect">
            <a:avLst/>
          </a:prstGeom>
        </p:spPr>
      </p:pic>
      <p:pic>
        <p:nvPicPr>
          <p:cNvPr id="6" name="图片 5"/>
          <p:cNvPicPr>
            <a:picLocks noChangeAspect="true"/>
          </p:cNvPicPr>
          <p:nvPr/>
        </p:nvPicPr>
        <p:blipFill>
          <a:blip r:embed="rId2"/>
          <a:stretch>
            <a:fillRect/>
          </a:stretch>
        </p:blipFill>
        <p:spPr>
          <a:xfrm>
            <a:off x="6883400" y="388620"/>
            <a:ext cx="5308600" cy="5410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endParaRPr kumimoji="1" lang="zh-CN" altLang="en-US"/>
          </a:p>
        </p:txBody>
      </p:sp>
      <p:sp>
        <p:nvSpPr>
          <p:cNvPr id="3" name="内容占位符 2"/>
          <p:cNvSpPr>
            <a:spLocks noGrp="true"/>
          </p:cNvSpPr>
          <p:nvPr>
            <p:ph idx="1"/>
          </p:nvPr>
        </p:nvSpPr>
        <p:spPr/>
        <p:txBody>
          <a:bodyPr/>
          <a:lstStyle/>
          <a:p>
            <a:endParaRPr kumimoji="1" lang="zh-CN" altLang="en-US"/>
          </a:p>
        </p:txBody>
      </p:sp>
      <p:pic>
        <p:nvPicPr>
          <p:cNvPr id="4" name="图片 3"/>
          <p:cNvPicPr>
            <a:picLocks noChangeAspect="true"/>
          </p:cNvPicPr>
          <p:nvPr/>
        </p:nvPicPr>
        <p:blipFill>
          <a:blip r:embed="rId1"/>
          <a:stretch>
            <a:fillRect/>
          </a:stretch>
        </p:blipFill>
        <p:spPr>
          <a:xfrm>
            <a:off x="6883400" y="601980"/>
            <a:ext cx="5308600" cy="5410200"/>
          </a:xfrm>
          <a:prstGeom prst="rect">
            <a:avLst/>
          </a:prstGeom>
        </p:spPr>
      </p:pic>
      <p:pic>
        <p:nvPicPr>
          <p:cNvPr id="7" name="图片 6"/>
          <p:cNvPicPr>
            <a:picLocks noChangeAspect="true"/>
          </p:cNvPicPr>
          <p:nvPr/>
        </p:nvPicPr>
        <p:blipFill>
          <a:blip r:embed="rId2"/>
          <a:stretch>
            <a:fillRect/>
          </a:stretch>
        </p:blipFill>
        <p:spPr>
          <a:xfrm>
            <a:off x="314431" y="436880"/>
            <a:ext cx="6172200" cy="5740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endParaRPr kumimoji="1" lang="zh-CN" altLang="en-US"/>
          </a:p>
        </p:txBody>
      </p:sp>
      <p:sp>
        <p:nvSpPr>
          <p:cNvPr id="3" name="内容占位符 2"/>
          <p:cNvSpPr>
            <a:spLocks noGrp="true"/>
          </p:cNvSpPr>
          <p:nvPr>
            <p:ph idx="1"/>
          </p:nvPr>
        </p:nvSpPr>
        <p:spPr/>
        <p:txBody>
          <a:bodyPr/>
          <a:lstStyle/>
          <a:p>
            <a:endParaRPr kumimoji="1" lang="zh-CN" altLang="en-US"/>
          </a:p>
        </p:txBody>
      </p:sp>
      <p:pic>
        <p:nvPicPr>
          <p:cNvPr id="4" name="图片 3"/>
          <p:cNvPicPr>
            <a:picLocks noChangeAspect="true"/>
          </p:cNvPicPr>
          <p:nvPr/>
        </p:nvPicPr>
        <p:blipFill>
          <a:blip r:embed="rId1"/>
          <a:stretch>
            <a:fillRect/>
          </a:stretch>
        </p:blipFill>
        <p:spPr>
          <a:xfrm>
            <a:off x="419100" y="1632096"/>
            <a:ext cx="6172200" cy="3479800"/>
          </a:xfrm>
          <a:prstGeom prst="rect">
            <a:avLst/>
          </a:prstGeom>
        </p:spPr>
      </p:pic>
      <p:pic>
        <p:nvPicPr>
          <p:cNvPr id="5" name="图片 4"/>
          <p:cNvPicPr>
            <a:picLocks noChangeAspect="true"/>
          </p:cNvPicPr>
          <p:nvPr/>
        </p:nvPicPr>
        <p:blipFill>
          <a:blip r:embed="rId2"/>
          <a:stretch>
            <a:fillRect/>
          </a:stretch>
        </p:blipFill>
        <p:spPr>
          <a:xfrm>
            <a:off x="6778732" y="434340"/>
            <a:ext cx="5308600" cy="5410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endParaRPr kumimoji="1" lang="zh-CN" altLang="en-US"/>
          </a:p>
        </p:txBody>
      </p:sp>
      <p:pic>
        <p:nvPicPr>
          <p:cNvPr id="5" name="内容占位符 4"/>
          <p:cNvPicPr>
            <a:picLocks noGrp="true" noChangeAspect="true"/>
          </p:cNvPicPr>
          <p:nvPr>
            <p:ph idx="1"/>
          </p:nvPr>
        </p:nvPicPr>
        <p:blipFill>
          <a:blip r:embed="rId1"/>
          <a:stretch>
            <a:fillRect/>
          </a:stretch>
        </p:blipFill>
        <p:spPr>
          <a:xfrm>
            <a:off x="7496494" y="956786"/>
            <a:ext cx="4462776" cy="4548188"/>
          </a:xfrm>
          <a:prstGeom prst="rect">
            <a:avLst/>
          </a:prstGeom>
        </p:spPr>
      </p:pic>
      <p:pic>
        <p:nvPicPr>
          <p:cNvPr id="4" name="图片 3"/>
          <p:cNvPicPr>
            <a:picLocks noChangeAspect="true"/>
          </p:cNvPicPr>
          <p:nvPr/>
        </p:nvPicPr>
        <p:blipFill>
          <a:blip r:embed="rId2"/>
          <a:stretch>
            <a:fillRect/>
          </a:stretch>
        </p:blipFill>
        <p:spPr>
          <a:xfrm>
            <a:off x="148590" y="919480"/>
            <a:ext cx="7048500" cy="4622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endParaRPr kumimoji="1" lang="zh-CN" altLang="en-US"/>
          </a:p>
        </p:txBody>
      </p:sp>
      <p:sp>
        <p:nvSpPr>
          <p:cNvPr id="3" name="内容占位符 2"/>
          <p:cNvSpPr>
            <a:spLocks noGrp="true"/>
          </p:cNvSpPr>
          <p:nvPr>
            <p:ph idx="1"/>
          </p:nvPr>
        </p:nvSpPr>
        <p:spPr/>
        <p:txBody>
          <a:bodyPr/>
          <a:lstStyle/>
          <a:p>
            <a:endParaRPr kumimoji="1" lang="zh-CN" altLang="en-US"/>
          </a:p>
        </p:txBody>
      </p:sp>
      <p:pic>
        <p:nvPicPr>
          <p:cNvPr id="4" name="图片 3"/>
          <p:cNvPicPr>
            <a:picLocks noChangeAspect="true"/>
          </p:cNvPicPr>
          <p:nvPr/>
        </p:nvPicPr>
        <p:blipFill>
          <a:blip r:embed="rId1"/>
          <a:stretch>
            <a:fillRect/>
          </a:stretch>
        </p:blipFill>
        <p:spPr>
          <a:xfrm>
            <a:off x="7386320" y="1128500"/>
            <a:ext cx="4654954" cy="4744044"/>
          </a:xfrm>
          <a:prstGeom prst="rect">
            <a:avLst/>
          </a:prstGeom>
        </p:spPr>
      </p:pic>
      <p:pic>
        <p:nvPicPr>
          <p:cNvPr id="5" name="图片 4"/>
          <p:cNvPicPr>
            <a:picLocks noChangeAspect="true"/>
          </p:cNvPicPr>
          <p:nvPr/>
        </p:nvPicPr>
        <p:blipFill>
          <a:blip r:embed="rId2"/>
          <a:stretch>
            <a:fillRect/>
          </a:stretch>
        </p:blipFill>
        <p:spPr>
          <a:xfrm>
            <a:off x="121920" y="455336"/>
            <a:ext cx="7010400" cy="5892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endParaRPr kumimoji="1" lang="zh-CN" altLang="en-US" dirty="0"/>
          </a:p>
        </p:txBody>
      </p:sp>
      <p:sp>
        <p:nvSpPr>
          <p:cNvPr id="3" name="内容占位符 2"/>
          <p:cNvSpPr>
            <a:spLocks noGrp="true"/>
          </p:cNvSpPr>
          <p:nvPr>
            <p:ph idx="1"/>
          </p:nvPr>
        </p:nvSpPr>
        <p:spPr/>
        <p:txBody>
          <a:bodyPr/>
          <a:lstStyle/>
          <a:p>
            <a:endParaRPr kumimoji="1" lang="zh-CN" altLang="en-US" dirty="0"/>
          </a:p>
        </p:txBody>
      </p:sp>
      <p:pic>
        <p:nvPicPr>
          <p:cNvPr id="4" name="图片 3"/>
          <p:cNvPicPr>
            <a:picLocks noChangeAspect="true"/>
          </p:cNvPicPr>
          <p:nvPr/>
        </p:nvPicPr>
        <p:blipFill>
          <a:blip r:embed="rId1"/>
          <a:stretch>
            <a:fillRect/>
          </a:stretch>
        </p:blipFill>
        <p:spPr>
          <a:xfrm>
            <a:off x="140970" y="696636"/>
            <a:ext cx="7277100" cy="5143500"/>
          </a:xfrm>
          <a:prstGeom prst="rect">
            <a:avLst/>
          </a:prstGeom>
        </p:spPr>
      </p:pic>
      <p:pic>
        <p:nvPicPr>
          <p:cNvPr id="5" name="图片 4"/>
          <p:cNvPicPr>
            <a:picLocks noChangeAspect="true"/>
          </p:cNvPicPr>
          <p:nvPr/>
        </p:nvPicPr>
        <p:blipFill>
          <a:blip r:embed="rId2"/>
          <a:stretch>
            <a:fillRect/>
          </a:stretch>
        </p:blipFill>
        <p:spPr>
          <a:xfrm>
            <a:off x="7892782" y="1188720"/>
            <a:ext cx="4299218" cy="43815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业务逻辑代码在哪里？</a:t>
            </a:r>
            <a:endParaRPr kumimoji="1" lang="zh-CN" altLang="en-US" dirty="0"/>
          </a:p>
        </p:txBody>
      </p:sp>
      <p:sp>
        <p:nvSpPr>
          <p:cNvPr id="3" name="内容占位符 2"/>
          <p:cNvSpPr>
            <a:spLocks noGrp="true"/>
          </p:cNvSpPr>
          <p:nvPr>
            <p:ph idx="1"/>
          </p:nvPr>
        </p:nvSpPr>
        <p:spPr/>
        <p:txBody>
          <a:bodyPr/>
          <a:lstStyle/>
          <a:p>
            <a:endParaRPr kumimoji="1" lang="zh-CN" altLang="en-US" dirty="0"/>
          </a:p>
        </p:txBody>
      </p:sp>
      <p:pic>
        <p:nvPicPr>
          <p:cNvPr id="4" name="图片 3"/>
          <p:cNvPicPr>
            <a:picLocks noChangeAspect="true"/>
          </p:cNvPicPr>
          <p:nvPr/>
        </p:nvPicPr>
        <p:blipFill>
          <a:blip r:embed="rId1"/>
          <a:stretch>
            <a:fillRect/>
          </a:stretch>
        </p:blipFill>
        <p:spPr>
          <a:xfrm>
            <a:off x="343174" y="1270230"/>
            <a:ext cx="6484346" cy="5450610"/>
          </a:xfrm>
          <a:prstGeom prst="rect">
            <a:avLst/>
          </a:prstGeom>
        </p:spPr>
      </p:pic>
      <p:pic>
        <p:nvPicPr>
          <p:cNvPr id="5" name="图片 4"/>
          <p:cNvPicPr>
            <a:picLocks noChangeAspect="true"/>
          </p:cNvPicPr>
          <p:nvPr/>
        </p:nvPicPr>
        <p:blipFill>
          <a:blip r:embed="rId2"/>
          <a:stretch>
            <a:fillRect/>
          </a:stretch>
        </p:blipFill>
        <p:spPr>
          <a:xfrm>
            <a:off x="7188200" y="1622466"/>
            <a:ext cx="4654954" cy="47440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true"/>
          </p:cNvSpPr>
          <p:nvPr>
            <p:ph idx="1"/>
          </p:nvPr>
        </p:nvSpPr>
        <p:spPr/>
        <p:txBody>
          <a:bodyPr/>
          <a:lstStyle/>
          <a:p>
            <a:r>
              <a:rPr kumimoji="1" lang="zh-CN" altLang="en-US" dirty="0"/>
              <a:t>我先从</a:t>
            </a:r>
            <a:r>
              <a:rPr kumimoji="1" lang="en-US" altLang="zh-CN" dirty="0"/>
              <a:t>《</a:t>
            </a:r>
            <a:r>
              <a:rPr kumimoji="1" lang="zh-CN" altLang="en-US" dirty="0"/>
              <a:t>大话设计模式</a:t>
            </a:r>
            <a:r>
              <a:rPr kumimoji="1" lang="en-US" altLang="zh-CN" dirty="0"/>
              <a:t>》</a:t>
            </a:r>
            <a:r>
              <a:rPr kumimoji="1" lang="zh-CN" altLang="en-US" dirty="0"/>
              <a:t>的第一例子开始：</a:t>
            </a:r>
            <a:endParaRPr kumimoji="1" lang="en-US" altLang="zh-CN" dirty="0"/>
          </a:p>
          <a:p>
            <a:pPr lvl="1"/>
            <a:r>
              <a:rPr kumimoji="1" lang="zh-CN" altLang="en-US" dirty="0">
                <a:solidFill>
                  <a:srgbClr val="FF0000"/>
                </a:solidFill>
              </a:rPr>
              <a:t>请用</a:t>
            </a:r>
            <a:r>
              <a:rPr kumimoji="1" lang="en-US" altLang="zh-CN" dirty="0">
                <a:solidFill>
                  <a:srgbClr val="FF0000"/>
                </a:solidFill>
              </a:rPr>
              <a:t>C++</a:t>
            </a:r>
            <a:r>
              <a:rPr kumimoji="1" lang="zh-CN" altLang="en-US" dirty="0">
                <a:solidFill>
                  <a:srgbClr val="FF0000"/>
                </a:solidFill>
              </a:rPr>
              <a:t> 、</a:t>
            </a:r>
            <a:r>
              <a:rPr kumimoji="1" lang="en-US" altLang="zh-CN" dirty="0">
                <a:solidFill>
                  <a:srgbClr val="FF0000"/>
                </a:solidFill>
              </a:rPr>
              <a:t>Java</a:t>
            </a:r>
            <a:r>
              <a:rPr kumimoji="1" lang="zh-CN" altLang="en-US" dirty="0">
                <a:solidFill>
                  <a:srgbClr val="FF0000"/>
                </a:solidFill>
              </a:rPr>
              <a:t>、</a:t>
            </a:r>
            <a:r>
              <a:rPr kumimoji="1" lang="en-US" altLang="zh-CN" dirty="0">
                <a:solidFill>
                  <a:srgbClr val="FF0000"/>
                </a:solidFill>
              </a:rPr>
              <a:t>C#</a:t>
            </a:r>
            <a:r>
              <a:rPr kumimoji="1" lang="zh-CN" altLang="en-US" dirty="0">
                <a:solidFill>
                  <a:srgbClr val="FF0000"/>
                </a:solidFill>
              </a:rPr>
              <a:t>或者</a:t>
            </a:r>
            <a:r>
              <a:rPr kumimoji="1" lang="en-US" altLang="zh-CN" dirty="0" err="1">
                <a:solidFill>
                  <a:srgbClr val="FF0000"/>
                </a:solidFill>
              </a:rPr>
              <a:t>VB.net</a:t>
            </a:r>
            <a:r>
              <a:rPr kumimoji="1" lang="zh-CN" altLang="en-US" dirty="0">
                <a:solidFill>
                  <a:srgbClr val="FF0000"/>
                </a:solidFill>
              </a:rPr>
              <a:t>任意一种面向对象语言实现一个计算机控制台程序，要求输入两个数字和运算符号，得到结果</a:t>
            </a:r>
            <a:r>
              <a:rPr kumimoji="1" lang="zh-CN" altLang="en-US" dirty="0"/>
              <a:t>。</a:t>
            </a:r>
            <a:endParaRPr kumimoji="1" lang="en-US" altLang="zh-CN" dirty="0"/>
          </a:p>
          <a:p>
            <a:r>
              <a:rPr kumimoji="1" lang="zh-CN" altLang="en-US" dirty="0"/>
              <a:t>你们现在的第一思路就是启动</a:t>
            </a:r>
            <a:r>
              <a:rPr kumimoji="1" lang="en-US" altLang="zh-CN" dirty="0"/>
              <a:t>Eclipse</a:t>
            </a:r>
            <a:r>
              <a:rPr kumimoji="1" lang="zh-CN" altLang="en-US" dirty="0"/>
              <a:t> 新建一个工程，新建一个</a:t>
            </a:r>
            <a:r>
              <a:rPr kumimoji="1" lang="en-US" altLang="zh-CN" dirty="0"/>
              <a:t>Java</a:t>
            </a:r>
            <a:r>
              <a:rPr kumimoji="1" lang="zh-CN" altLang="en-US" dirty="0"/>
              <a:t>类，顺便把</a:t>
            </a:r>
            <a:r>
              <a:rPr kumimoji="1" lang="en-US" altLang="zh-CN" dirty="0"/>
              <a:t>Main</a:t>
            </a:r>
            <a:r>
              <a:rPr kumimoji="1" lang="zh-CN" altLang="en-US" dirty="0"/>
              <a:t>函数给选上，然后在</a:t>
            </a:r>
            <a:r>
              <a:rPr kumimoji="1" lang="en-US" altLang="zh-CN" dirty="0"/>
              <a:t>Main</a:t>
            </a:r>
            <a:r>
              <a:rPr kumimoji="1" lang="zh-CN" altLang="en-US" dirty="0"/>
              <a:t>函数里面写所有的业务逻辑。</a:t>
            </a:r>
            <a:endParaRPr kumimoji="1" lang="en-US" altLang="zh-CN" dirty="0"/>
          </a:p>
          <a:p>
            <a:r>
              <a:rPr lang="zh-CN" altLang="en-US" dirty="0"/>
              <a:t>在这个程序中，先要求输入两个数和运算符号，然后根据运算符号判断选择如何计算，得到结果。这就是我们用计算机理解的逻辑来描述和表达待解决的问题及具体的求解过程。</a:t>
            </a:r>
            <a:endParaRPr lang="en-US" altLang="zh-CN" dirty="0"/>
          </a:p>
          <a:p>
            <a:r>
              <a:rPr kumimoji="1" lang="zh-CN" altLang="en-US" dirty="0"/>
              <a:t>有缺陷没有：第一变量定义的定义太随意；第二没有输入验证没有错误保护；第三如果要求新加个运算符呢？要修改代码重新编译；第四最关键一点，看清楚面向对象语言；第五假如你和别人合作写这个程序，你不知道怎么分工。</a:t>
            </a:r>
            <a:endParaRPr kumimoji="1" lang="en-US" altLang="zh-CN" dirty="0"/>
          </a:p>
        </p:txBody>
      </p:sp>
      <p:sp>
        <p:nvSpPr>
          <p:cNvPr id="4" name="矩形 3"/>
          <p:cNvSpPr/>
          <p:nvPr/>
        </p:nvSpPr>
        <p:spPr>
          <a:xfrm>
            <a:off x="3327152" y="4215566"/>
            <a:ext cx="7599349" cy="646331"/>
          </a:xfrm>
          <a:prstGeom prst="rect">
            <a:avLst/>
          </a:prstGeom>
        </p:spPr>
        <p:txBody>
          <a:bodyPr wrap="square">
            <a:spAutoFit/>
          </a:bodyPr>
          <a:lstStyle/>
          <a:p>
            <a:r>
              <a:rPr lang="zh-CN" altLang="en-US" dirty="0">
                <a:solidFill>
                  <a:srgbClr val="FF0000"/>
                </a:solidFill>
              </a:rPr>
              <a:t>https://github.com/oliverwy/DhDesignpattern/blob/master/src/ch1simplefactory/protye/Program.java</a:t>
            </a:r>
            <a:endParaRPr lang="zh-CN" altLang="en-US" dirty="0">
              <a:solidFill>
                <a:srgbClr val="FF0000"/>
              </a:solidFill>
            </a:endParaRPr>
          </a:p>
        </p:txBody>
      </p:sp>
      <p:sp>
        <p:nvSpPr>
          <p:cNvPr id="2" name="标题 1"/>
          <p:cNvSpPr>
            <a:spLocks noGrp="true"/>
          </p:cNvSpPr>
          <p:nvPr>
            <p:ph type="title"/>
          </p:nvPr>
        </p:nvSpPr>
        <p:spPr/>
        <p:txBody>
          <a:bodyPr/>
          <a:lstStyle/>
          <a:p>
            <a:r>
              <a:rPr kumimoji="1" lang="zh-CN" altLang="en-US" dirty="0"/>
              <a:t>目前你们习惯从需求文字到软件代码的方式</a:t>
            </a:r>
            <a:endParaRPr kumimoji="1" lang="zh-CN" altLang="en-US" dirty="0"/>
          </a:p>
        </p:txBody>
      </p:sp>
      <p:pic>
        <p:nvPicPr>
          <p:cNvPr id="6" name="图片 5"/>
          <p:cNvPicPr>
            <a:picLocks noChangeAspect="true"/>
          </p:cNvPicPr>
          <p:nvPr/>
        </p:nvPicPr>
        <p:blipFill>
          <a:blip r:embed="rId1"/>
          <a:stretch>
            <a:fillRect/>
          </a:stretch>
        </p:blipFill>
        <p:spPr>
          <a:xfrm>
            <a:off x="6741208" y="0"/>
            <a:ext cx="5552189"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xit" presetSubtype="10" fill="hold" nodeType="clickEffect">
                                  <p:stCondLst>
                                    <p:cond delay="0"/>
                                  </p:stCondLst>
                                  <p:childTnLst>
                                    <p:animEffect transition="out" filter="randombar(horizontal)">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缺点</a:t>
            </a:r>
            <a:endParaRPr kumimoji="1" lang="zh-CN" altLang="en-US" dirty="0"/>
          </a:p>
        </p:txBody>
      </p:sp>
      <p:sp>
        <p:nvSpPr>
          <p:cNvPr id="3" name="内容占位符 2"/>
          <p:cNvSpPr>
            <a:spLocks noGrp="true"/>
          </p:cNvSpPr>
          <p:nvPr>
            <p:ph idx="1"/>
          </p:nvPr>
        </p:nvSpPr>
        <p:spPr/>
        <p:txBody>
          <a:bodyPr/>
          <a:lstStyle/>
          <a:p>
            <a:r>
              <a:rPr kumimoji="1" lang="zh-CN" altLang="en-US" dirty="0"/>
              <a:t>界面和业务逻辑混在一起</a:t>
            </a:r>
            <a:endParaRPr kumimoji="1" lang="en-US" altLang="zh-CN" dirty="0"/>
          </a:p>
          <a:p>
            <a:r>
              <a:rPr kumimoji="1" lang="zh-CN" altLang="en-US" dirty="0"/>
              <a:t>无法和别人一起合作写代码</a:t>
            </a:r>
            <a:endParaRPr kumimoji="1" lang="en-US" altLang="zh-CN" dirty="0"/>
          </a:p>
          <a:p>
            <a:r>
              <a:rPr kumimoji="1" lang="zh-CN" altLang="en-US" dirty="0"/>
              <a:t>如果增加险类就是修改整个代码，重新编译</a:t>
            </a:r>
            <a:endParaRPr kumimoji="1" lang="en-US" altLang="zh-CN" dirty="0"/>
          </a:p>
          <a:p>
            <a:r>
              <a:rPr kumimoji="1" lang="zh-CN" altLang="en-US" dirty="0"/>
              <a:t>另外：车险啊，突然想到。每种车险的计价过程显然不一样，但对界面类来说看看的就是车险的总体信息</a:t>
            </a:r>
            <a:endParaRPr kumimoji="1" lang="en-US" altLang="zh-CN" dirty="0"/>
          </a:p>
          <a:p>
            <a:r>
              <a:rPr kumimoji="1" lang="zh-CN" altLang="en-US" dirty="0"/>
              <a:t>仿照前面我们把业务类独立出来</a:t>
            </a:r>
            <a:endParaRPr kumimoji="1" lang="zh-CN" altLang="en-US" dirty="0"/>
          </a:p>
        </p:txBody>
      </p:sp>
      <p:pic>
        <p:nvPicPr>
          <p:cNvPr id="5" name="图片 4"/>
          <p:cNvPicPr>
            <a:picLocks noChangeAspect="true"/>
          </p:cNvPicPr>
          <p:nvPr/>
        </p:nvPicPr>
        <p:blipFill>
          <a:blip r:embed="rId1"/>
          <a:stretch>
            <a:fillRect/>
          </a:stretch>
        </p:blipFill>
        <p:spPr>
          <a:xfrm>
            <a:off x="4318354" y="696636"/>
            <a:ext cx="7785100" cy="5905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1451578" y="696636"/>
            <a:ext cx="9978422" cy="710754"/>
          </a:xfrm>
        </p:spPr>
        <p:txBody>
          <a:bodyPr>
            <a:normAutofit/>
          </a:bodyPr>
          <a:lstStyle/>
          <a:p>
            <a:r>
              <a:rPr kumimoji="1" lang="zh-CN" altLang="en-US" dirty="0"/>
              <a:t>独立成</a:t>
            </a:r>
            <a:r>
              <a:rPr lang="en-US" altLang="zh-CN" dirty="0" err="1"/>
              <a:t>AuotInsurancePro</a:t>
            </a:r>
            <a:r>
              <a:rPr lang="zh-CN" altLang="en-US" dirty="0"/>
              <a:t>业务类</a:t>
            </a:r>
            <a:endParaRPr kumimoji="1" lang="zh-CN" altLang="en-US" dirty="0"/>
          </a:p>
        </p:txBody>
      </p:sp>
      <p:sp>
        <p:nvSpPr>
          <p:cNvPr id="3" name="内容占位符 2"/>
          <p:cNvSpPr>
            <a:spLocks noGrp="true"/>
          </p:cNvSpPr>
          <p:nvPr>
            <p:ph idx="1"/>
          </p:nvPr>
        </p:nvSpPr>
        <p:spPr/>
        <p:txBody>
          <a:bodyPr/>
          <a:lstStyle/>
          <a:p>
            <a:endParaRPr kumimoji="1" lang="zh-CN" altLang="en-US" dirty="0"/>
          </a:p>
        </p:txBody>
      </p:sp>
      <p:pic>
        <p:nvPicPr>
          <p:cNvPr id="4" name="图片 3"/>
          <p:cNvPicPr>
            <a:picLocks noChangeAspect="true"/>
          </p:cNvPicPr>
          <p:nvPr/>
        </p:nvPicPr>
        <p:blipFill>
          <a:blip r:embed="rId1"/>
          <a:stretch>
            <a:fillRect/>
          </a:stretch>
        </p:blipFill>
        <p:spPr>
          <a:xfrm>
            <a:off x="1192498" y="1464456"/>
            <a:ext cx="8305800" cy="4876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原来的业务逻辑部分修改为</a:t>
            </a:r>
            <a:endParaRPr kumimoji="1" lang="zh-CN" altLang="en-US" dirty="0"/>
          </a:p>
        </p:txBody>
      </p:sp>
      <p:sp>
        <p:nvSpPr>
          <p:cNvPr id="3" name="内容占位符 2"/>
          <p:cNvSpPr>
            <a:spLocks noGrp="true"/>
          </p:cNvSpPr>
          <p:nvPr>
            <p:ph idx="1"/>
          </p:nvPr>
        </p:nvSpPr>
        <p:spPr/>
        <p:txBody>
          <a:bodyPr/>
          <a:lstStyle/>
          <a:p>
            <a:endParaRPr kumimoji="1" lang="zh-CN" altLang="en-US" dirty="0"/>
          </a:p>
        </p:txBody>
      </p:sp>
      <p:pic>
        <p:nvPicPr>
          <p:cNvPr id="4" name="图片 3"/>
          <p:cNvPicPr>
            <a:picLocks noChangeAspect="true"/>
          </p:cNvPicPr>
          <p:nvPr/>
        </p:nvPicPr>
        <p:blipFill>
          <a:blip r:embed="rId1"/>
          <a:stretch>
            <a:fillRect/>
          </a:stretch>
        </p:blipFill>
        <p:spPr>
          <a:xfrm>
            <a:off x="1451578" y="1464456"/>
            <a:ext cx="7404100" cy="4889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已经最优了？</a:t>
            </a:r>
            <a:endParaRPr kumimoji="1" lang="zh-CN" altLang="en-US" dirty="0"/>
          </a:p>
        </p:txBody>
      </p:sp>
      <p:sp>
        <p:nvSpPr>
          <p:cNvPr id="3" name="内容占位符 2"/>
          <p:cNvSpPr>
            <a:spLocks noGrp="true"/>
          </p:cNvSpPr>
          <p:nvPr>
            <p:ph idx="1"/>
          </p:nvPr>
        </p:nvSpPr>
        <p:spPr/>
        <p:txBody>
          <a:bodyPr/>
          <a:lstStyle/>
          <a:p>
            <a:endParaRPr kumimoji="1" lang="zh-CN" altLang="en-US" dirty="0"/>
          </a:p>
        </p:txBody>
      </p:sp>
      <p:pic>
        <p:nvPicPr>
          <p:cNvPr id="4" name="图片 3"/>
          <p:cNvPicPr>
            <a:picLocks noChangeAspect="true"/>
          </p:cNvPicPr>
          <p:nvPr/>
        </p:nvPicPr>
        <p:blipFill>
          <a:blip r:embed="rId1"/>
          <a:stretch>
            <a:fillRect/>
          </a:stretch>
        </p:blipFill>
        <p:spPr>
          <a:xfrm>
            <a:off x="1748083" y="1464456"/>
            <a:ext cx="8305800" cy="48768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显然不是</a:t>
            </a:r>
            <a:endParaRPr kumimoji="1" lang="zh-CN" altLang="en-US" dirty="0"/>
          </a:p>
        </p:txBody>
      </p:sp>
      <p:sp>
        <p:nvSpPr>
          <p:cNvPr id="3" name="内容占位符 2"/>
          <p:cNvSpPr>
            <a:spLocks noGrp="true"/>
          </p:cNvSpPr>
          <p:nvPr>
            <p:ph idx="1"/>
          </p:nvPr>
        </p:nvSpPr>
        <p:spPr/>
        <p:txBody>
          <a:bodyPr/>
          <a:lstStyle/>
          <a:p>
            <a:r>
              <a:rPr kumimoji="1" lang="zh-CN" altLang="en-US" dirty="0"/>
              <a:t>想一下我们实际处理车险业务的时候，各种车险的内部的计算方法是不一样，如果使用刚才的代码形式，嫌我们我们要频繁修改红色箭头和绿色箭头部分。</a:t>
            </a:r>
            <a:endParaRPr kumimoji="1" lang="en-US" altLang="zh-CN" dirty="0"/>
          </a:p>
          <a:p>
            <a:r>
              <a:rPr kumimoji="1" lang="zh-CN" altLang="en-US" dirty="0"/>
              <a:t>修改每种车险也要修改箭头部分</a:t>
            </a:r>
            <a:endParaRPr kumimoji="1" lang="en-US" altLang="zh-CN" dirty="0"/>
          </a:p>
          <a:p>
            <a:r>
              <a:rPr kumimoji="1" lang="zh-CN" altLang="en-US" dirty="0"/>
              <a:t>增加险种也有修改箭头部分</a:t>
            </a:r>
            <a:endParaRPr kumimoji="1" lang="en-US" altLang="zh-CN" dirty="0"/>
          </a:p>
          <a:p>
            <a:r>
              <a:rPr kumimoji="1" lang="zh-CN" altLang="en-US" dirty="0"/>
              <a:t>每种车险的个性服务，对不起，增加不了，因为这个没法做。</a:t>
            </a:r>
            <a:endParaRPr kumimoji="1" lang="en-US" altLang="zh-CN" dirty="0"/>
          </a:p>
          <a:p>
            <a:r>
              <a:rPr kumimoji="1" lang="zh-CN" altLang="en-US" dirty="0"/>
              <a:t>不同人协作写不同的险种，对不起做不了</a:t>
            </a:r>
            <a:endParaRPr kumimoji="1" lang="zh-CN" altLang="en-US" dirty="0"/>
          </a:p>
        </p:txBody>
      </p:sp>
      <p:pic>
        <p:nvPicPr>
          <p:cNvPr id="6" name="图片 5"/>
          <p:cNvPicPr>
            <a:picLocks noChangeAspect="true"/>
          </p:cNvPicPr>
          <p:nvPr/>
        </p:nvPicPr>
        <p:blipFill>
          <a:blip r:embed="rId1"/>
          <a:stretch>
            <a:fillRect/>
          </a:stretch>
        </p:blipFill>
        <p:spPr>
          <a:xfrm>
            <a:off x="3531724" y="1954446"/>
            <a:ext cx="7013617" cy="411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xit" presetSubtype="10" fill="hold" nodeType="clickEffect">
                                  <p:stCondLst>
                                    <p:cond delay="0"/>
                                  </p:stCondLst>
                                  <p:childTnLst>
                                    <p:animEffect transition="out" filter="randombar(horizontal)">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第二次优化</a:t>
            </a:r>
            <a:r>
              <a:rPr kumimoji="1" lang="en-US" altLang="zh-CN" dirty="0"/>
              <a:t>-</a:t>
            </a:r>
            <a:r>
              <a:rPr kumimoji="1" lang="zh-CN" altLang="en-US" dirty="0"/>
              <a:t>引入保险类</a:t>
            </a:r>
            <a:endParaRPr kumimoji="1" lang="zh-CN" altLang="en-US" dirty="0"/>
          </a:p>
        </p:txBody>
      </p:sp>
      <p:sp>
        <p:nvSpPr>
          <p:cNvPr id="3" name="内容占位符 2"/>
          <p:cNvSpPr>
            <a:spLocks noGrp="true"/>
          </p:cNvSpPr>
          <p:nvPr>
            <p:ph idx="1"/>
          </p:nvPr>
        </p:nvSpPr>
        <p:spPr/>
        <p:txBody>
          <a:bodyPr/>
          <a:lstStyle/>
          <a:p>
            <a:r>
              <a:rPr kumimoji="1" lang="zh-CN" altLang="en-US" dirty="0"/>
              <a:t>显然每种险类在经过复杂的计算后，都会给业务系统提供一个报价（这里是保险情况简单用一个字符字段实现）。显然报价这个方法是保险类对外提供的统一服务，当我使用每种保险类都可以调用这个服务。</a:t>
            </a:r>
            <a:endParaRPr kumimoji="1" lang="en-US" altLang="zh-CN" dirty="0"/>
          </a:p>
          <a:p>
            <a:r>
              <a:rPr kumimoji="1" lang="zh-CN" altLang="en-US" dirty="0"/>
              <a:t>根据依赖原则我定义了一个汽车保险接口</a:t>
            </a:r>
            <a:endParaRPr kumimoji="1" lang="en-US" altLang="zh-CN" dirty="0"/>
          </a:p>
          <a:p>
            <a:endParaRPr kumimoji="1" lang="zh-CN" altLang="en-US" dirty="0"/>
          </a:p>
        </p:txBody>
      </p:sp>
      <p:pic>
        <p:nvPicPr>
          <p:cNvPr id="4" name="图片 3"/>
          <p:cNvPicPr>
            <a:picLocks noChangeAspect="true"/>
          </p:cNvPicPr>
          <p:nvPr/>
        </p:nvPicPr>
        <p:blipFill>
          <a:blip r:embed="rId1"/>
          <a:stretch>
            <a:fillRect/>
          </a:stretch>
        </p:blipFill>
        <p:spPr>
          <a:xfrm>
            <a:off x="1986279" y="3318510"/>
            <a:ext cx="7950749" cy="22745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接着实现各种车险类</a:t>
            </a:r>
            <a:endParaRPr kumimoji="1" lang="zh-CN" altLang="en-US" dirty="0"/>
          </a:p>
        </p:txBody>
      </p:sp>
      <p:sp>
        <p:nvSpPr>
          <p:cNvPr id="5" name="内容占位符 4"/>
          <p:cNvSpPr>
            <a:spLocks noGrp="true"/>
          </p:cNvSpPr>
          <p:nvPr>
            <p:ph idx="1"/>
          </p:nvPr>
        </p:nvSpPr>
        <p:spPr/>
        <p:txBody>
          <a:bodyPr/>
          <a:lstStyle/>
          <a:p>
            <a:endParaRPr kumimoji="1" lang="zh-CN" altLang="en-US"/>
          </a:p>
        </p:txBody>
      </p:sp>
      <p:pic>
        <p:nvPicPr>
          <p:cNvPr id="6" name="图片 5"/>
          <p:cNvPicPr>
            <a:picLocks noChangeAspect="true"/>
          </p:cNvPicPr>
          <p:nvPr/>
        </p:nvPicPr>
        <p:blipFill>
          <a:blip r:embed="rId1"/>
          <a:stretch>
            <a:fillRect/>
          </a:stretch>
        </p:blipFill>
        <p:spPr>
          <a:xfrm>
            <a:off x="1394396" y="1407387"/>
            <a:ext cx="9368822" cy="5057919"/>
          </a:xfrm>
          <a:prstGeom prst="rect">
            <a:avLst/>
          </a:prstGeom>
        </p:spPr>
      </p:pic>
      <p:pic>
        <p:nvPicPr>
          <p:cNvPr id="7" name="图片 6"/>
          <p:cNvPicPr>
            <a:picLocks noChangeAspect="true"/>
          </p:cNvPicPr>
          <p:nvPr/>
        </p:nvPicPr>
        <p:blipFill>
          <a:blip r:embed="rId2"/>
          <a:stretch>
            <a:fillRect/>
          </a:stretch>
        </p:blipFill>
        <p:spPr>
          <a:xfrm>
            <a:off x="1394396" y="1312047"/>
            <a:ext cx="9170703" cy="5390778"/>
          </a:xfrm>
          <a:prstGeom prst="rect">
            <a:avLst/>
          </a:prstGeom>
        </p:spPr>
      </p:pic>
      <p:pic>
        <p:nvPicPr>
          <p:cNvPr id="8" name="图片 7"/>
          <p:cNvPicPr>
            <a:picLocks noChangeAspect="true"/>
          </p:cNvPicPr>
          <p:nvPr/>
        </p:nvPicPr>
        <p:blipFill>
          <a:blip r:embed="rId3"/>
          <a:stretch>
            <a:fillRect/>
          </a:stretch>
        </p:blipFill>
        <p:spPr>
          <a:xfrm>
            <a:off x="1394396" y="1312047"/>
            <a:ext cx="10530245" cy="4805621"/>
          </a:xfrm>
          <a:prstGeom prst="rect">
            <a:avLst/>
          </a:prstGeom>
        </p:spPr>
      </p:pic>
      <p:pic>
        <p:nvPicPr>
          <p:cNvPr id="9" name="图片 8"/>
          <p:cNvPicPr>
            <a:picLocks noChangeAspect="true"/>
          </p:cNvPicPr>
          <p:nvPr/>
        </p:nvPicPr>
        <p:blipFill>
          <a:blip r:embed="rId4"/>
          <a:stretch>
            <a:fillRect/>
          </a:stretch>
        </p:blipFill>
        <p:spPr>
          <a:xfrm>
            <a:off x="1451578" y="1383137"/>
            <a:ext cx="8317266" cy="52485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nodeType="clickEffect">
                                  <p:stCondLst>
                                    <p:cond delay="0"/>
                                  </p:stCondLst>
                                  <p:childTnLst>
                                    <p:animEffect transition="out" filter="checkerboard(across)">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2" presetClass="exit" presetSubtype="4" fill="hold" nodeType="clickEffect">
                                  <p:stCondLst>
                                    <p:cond delay="0"/>
                                  </p:stCondLst>
                                  <p:childTnLst>
                                    <p:anim calcmode="lin" valueType="num">
                                      <p:cBhvr additive="base">
                                        <p:cTn id="19" dur="500"/>
                                        <p:tgtEl>
                                          <p:spTgt spid="8"/>
                                        </p:tgtEl>
                                        <p:attrNameLst>
                                          <p:attrName>ppt_y</p:attrName>
                                        </p:attrNameLst>
                                      </p:cBhvr>
                                      <p:tavLst>
                                        <p:tav tm="0">
                                          <p:val>
                                            <p:strVal val="#ppt_y"/>
                                          </p:val>
                                        </p:tav>
                                        <p:tav tm="100000">
                                          <p:val>
                                            <p:strVal val="#ppt_y+#ppt_h*1.125000"/>
                                          </p:val>
                                        </p:tav>
                                      </p:tavLst>
                                    </p:anim>
                                    <p:animEffect transition="out" filter="wipe(down)">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4" presetClass="exit" presetSubtype="10" fill="hold" nodeType="clickEffect">
                                  <p:stCondLst>
                                    <p:cond delay="0"/>
                                  </p:stCondLst>
                                  <p:childTnLst>
                                    <p:animEffect transition="out" filter="randombar(horizontal)">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回头看界面和业务的结合点</a:t>
            </a:r>
            <a:endParaRPr kumimoji="1" lang="zh-CN" altLang="en-US" dirty="0"/>
          </a:p>
        </p:txBody>
      </p:sp>
      <p:sp>
        <p:nvSpPr>
          <p:cNvPr id="3" name="内容占位符 2"/>
          <p:cNvSpPr>
            <a:spLocks noGrp="true"/>
          </p:cNvSpPr>
          <p:nvPr>
            <p:ph idx="1"/>
          </p:nvPr>
        </p:nvSpPr>
        <p:spPr/>
        <p:txBody>
          <a:bodyPr/>
          <a:lstStyle/>
          <a:p>
            <a:endParaRPr kumimoji="1" lang="zh-CN" altLang="en-US" dirty="0"/>
          </a:p>
        </p:txBody>
      </p:sp>
      <p:pic>
        <p:nvPicPr>
          <p:cNvPr id="4" name="图片 3"/>
          <p:cNvPicPr>
            <a:picLocks noChangeAspect="true"/>
          </p:cNvPicPr>
          <p:nvPr/>
        </p:nvPicPr>
        <p:blipFill>
          <a:blip r:embed="rId1"/>
          <a:stretch>
            <a:fillRect/>
          </a:stretch>
        </p:blipFill>
        <p:spPr>
          <a:xfrm>
            <a:off x="1451578" y="1407390"/>
            <a:ext cx="7555262" cy="494098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kumimoji="1" lang="zh-CN" altLang="en-US" dirty="0"/>
              <a:t>我们创建一个可以根据客户端要求类型自适配的创建类</a:t>
            </a:r>
            <a:endParaRPr kumimoji="1" lang="zh-CN" altLang="en-US" dirty="0"/>
          </a:p>
        </p:txBody>
      </p:sp>
      <p:sp>
        <p:nvSpPr>
          <p:cNvPr id="3" name="内容占位符 2"/>
          <p:cNvSpPr>
            <a:spLocks noGrp="true"/>
          </p:cNvSpPr>
          <p:nvPr>
            <p:ph idx="1"/>
          </p:nvPr>
        </p:nvSpPr>
        <p:spPr/>
        <p:txBody>
          <a:bodyPr/>
          <a:lstStyle/>
          <a:p>
            <a:endParaRPr kumimoji="1" lang="zh-CN" altLang="en-US" dirty="0"/>
          </a:p>
        </p:txBody>
      </p:sp>
      <p:pic>
        <p:nvPicPr>
          <p:cNvPr id="4" name="图片 3"/>
          <p:cNvPicPr>
            <a:picLocks noChangeAspect="true"/>
          </p:cNvPicPr>
          <p:nvPr/>
        </p:nvPicPr>
        <p:blipFill>
          <a:blip r:embed="rId1"/>
          <a:stretch>
            <a:fillRect/>
          </a:stretch>
        </p:blipFill>
        <p:spPr>
          <a:xfrm>
            <a:off x="2811780" y="1268730"/>
            <a:ext cx="6629400" cy="54483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我们界面和业务结合点代码修改成</a:t>
            </a:r>
            <a:endParaRPr kumimoji="1" lang="zh-CN" altLang="en-US" dirty="0"/>
          </a:p>
        </p:txBody>
      </p:sp>
      <p:sp>
        <p:nvSpPr>
          <p:cNvPr id="3" name="内容占位符 2"/>
          <p:cNvSpPr>
            <a:spLocks noGrp="true"/>
          </p:cNvSpPr>
          <p:nvPr>
            <p:ph idx="1"/>
          </p:nvPr>
        </p:nvSpPr>
        <p:spPr/>
        <p:txBody>
          <a:bodyPr/>
          <a:lstStyle/>
          <a:p>
            <a:endParaRPr kumimoji="1" lang="zh-CN" altLang="en-US" dirty="0"/>
          </a:p>
        </p:txBody>
      </p:sp>
      <p:pic>
        <p:nvPicPr>
          <p:cNvPr id="4" name="图片 3"/>
          <p:cNvPicPr>
            <a:picLocks noChangeAspect="true"/>
          </p:cNvPicPr>
          <p:nvPr/>
        </p:nvPicPr>
        <p:blipFill>
          <a:blip r:embed="rId1"/>
          <a:stretch>
            <a:fillRect/>
          </a:stretch>
        </p:blipFill>
        <p:spPr>
          <a:xfrm>
            <a:off x="3699561" y="0"/>
            <a:ext cx="7355292"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面向对象语言有什么特点？</a:t>
            </a:r>
            <a:endParaRPr kumimoji="1" lang="zh-CN" altLang="en-US" dirty="0"/>
          </a:p>
        </p:txBody>
      </p:sp>
      <p:sp>
        <p:nvSpPr>
          <p:cNvPr id="3" name="内容占位符 2"/>
          <p:cNvSpPr>
            <a:spLocks noGrp="true"/>
          </p:cNvSpPr>
          <p:nvPr>
            <p:ph idx="1"/>
          </p:nvPr>
        </p:nvSpPr>
        <p:spPr/>
        <p:txBody>
          <a:bodyPr/>
          <a:lstStyle/>
          <a:p>
            <a:pPr latinLnBrk="1"/>
            <a:r>
              <a:rPr kumimoji="1" lang="zh-CN" altLang="en-US" dirty="0"/>
              <a:t>优秀程序的特性：</a:t>
            </a:r>
            <a:r>
              <a:rPr lang="zh-CN" altLang="en-US" dirty="0"/>
              <a:t>可维护、可复用、可扩展、灵活性好。</a:t>
            </a:r>
            <a:endParaRPr lang="zh-CN" altLang="en-US" dirty="0"/>
          </a:p>
          <a:p>
            <a:r>
              <a:rPr kumimoji="1" lang="zh-CN" altLang="en-US" dirty="0"/>
              <a:t>面向对象的语言的特性：</a:t>
            </a:r>
            <a:r>
              <a:rPr lang="zh-CN" altLang="en-US" dirty="0"/>
              <a:t>封装、继承、多态</a:t>
            </a:r>
            <a:endParaRPr lang="en-US" altLang="zh-CN" dirty="0"/>
          </a:p>
          <a:p>
            <a:r>
              <a:rPr kumimoji="1" lang="zh-CN" altLang="en-US" dirty="0"/>
              <a:t>我怎么办？</a:t>
            </a:r>
            <a:r>
              <a:rPr lang="zh-CN" altLang="en-US" b="1" dirty="0"/>
              <a:t>业务的封装</a:t>
            </a:r>
            <a:endParaRPr lang="zh-CN" altLang="en-US" b="1" dirty="0"/>
          </a:p>
          <a:p>
            <a:pPr lvl="1"/>
            <a:r>
              <a:rPr lang="zh-CN" altLang="en-US" b="1" dirty="0"/>
              <a:t>第一次改进：</a:t>
            </a:r>
            <a:r>
              <a:rPr lang="zh-CN" altLang="en-US" dirty="0"/>
              <a:t>让业务逻辑与界面逻辑分开，让它们之间的耦合度降低，只有分离开，才可以达到容易扩展和维护。</a:t>
            </a:r>
            <a:endParaRPr kumimoji="1" lang="zh-CN" altLang="en-US" dirty="0"/>
          </a:p>
        </p:txBody>
      </p:sp>
      <p:pic>
        <p:nvPicPr>
          <p:cNvPr id="8" name="图片 7"/>
          <p:cNvPicPr>
            <a:picLocks noChangeAspect="true"/>
          </p:cNvPicPr>
          <p:nvPr/>
        </p:nvPicPr>
        <p:blipFill>
          <a:blip r:embed="rId1"/>
          <a:stretch>
            <a:fillRect/>
          </a:stretch>
        </p:blipFill>
        <p:spPr>
          <a:xfrm>
            <a:off x="6639811" y="-213995"/>
            <a:ext cx="5552189"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xit" presetSubtype="10" fill="hold" nodeType="clickEffect">
                                  <p:stCondLst>
                                    <p:cond delay="0"/>
                                  </p:stCondLst>
                                  <p:childTnLst>
                                    <p:animEffect transition="out" filter="randombar(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这就是简单工厂模式</a:t>
            </a:r>
            <a:endParaRPr kumimoji="1" lang="zh-CN" altLang="en-US" dirty="0"/>
          </a:p>
        </p:txBody>
      </p:sp>
      <p:sp>
        <p:nvSpPr>
          <p:cNvPr id="3" name="内容占位符 2"/>
          <p:cNvSpPr>
            <a:spLocks noGrp="true"/>
          </p:cNvSpPr>
          <p:nvPr>
            <p:ph idx="1"/>
          </p:nvPr>
        </p:nvSpPr>
        <p:spPr/>
        <p:txBody>
          <a:bodyPr/>
          <a:lstStyle/>
          <a:p>
            <a:r>
              <a:rPr kumimoji="1" lang="zh-CN" altLang="en-US" dirty="0"/>
              <a:t>优点：</a:t>
            </a:r>
            <a:endParaRPr kumimoji="1" lang="en-US" altLang="zh-CN" dirty="0"/>
          </a:p>
          <a:p>
            <a:pPr lvl="1"/>
            <a:r>
              <a:rPr kumimoji="1" lang="zh-CN" altLang="en-US" dirty="0"/>
              <a:t>工厂方法中包含从一个类的结构中选择初始化类的业务逻辑</a:t>
            </a:r>
            <a:endParaRPr kumimoji="1" lang="en-US" altLang="zh-CN" dirty="0"/>
          </a:p>
          <a:p>
            <a:pPr lvl="1"/>
            <a:r>
              <a:rPr kumimoji="1" lang="zh-CN" altLang="en-US" dirty="0"/>
              <a:t>客户类（程序中的</a:t>
            </a:r>
            <a:r>
              <a:rPr kumimoji="1" lang="en-US" altLang="zh-CN" dirty="0"/>
              <a:t>UI</a:t>
            </a:r>
            <a:r>
              <a:rPr kumimoji="1" lang="zh-CN" altLang="en-US" dirty="0"/>
              <a:t>端）不能直接创建业务逻辑对象，只能通过中间的联结类工厂类这这里的</a:t>
            </a:r>
            <a:r>
              <a:rPr kumimoji="1" lang="en-US" altLang="zh-CN" dirty="0" err="1"/>
              <a:t>PolicyProducer</a:t>
            </a:r>
            <a:r>
              <a:rPr kumimoji="1" lang="zh-CN" altLang="en-US" dirty="0"/>
              <a:t>的工厂方法</a:t>
            </a:r>
            <a:r>
              <a:rPr kumimoji="1" lang="en-US" altLang="zh-CN" dirty="0" err="1"/>
              <a:t>getPolicyObj</a:t>
            </a:r>
            <a:r>
              <a:rPr kumimoji="1" lang="zh-CN" altLang="en-US" dirty="0"/>
              <a:t>，但客户端类可以使用被创建的出来的对象</a:t>
            </a:r>
            <a:endParaRPr kumimoji="1" lang="en-US" altLang="zh-CN" dirty="0"/>
          </a:p>
          <a:p>
            <a:pPr lvl="1"/>
            <a:r>
              <a:rPr kumimoji="1" lang="zh-CN" altLang="en-US" dirty="0"/>
              <a:t>简单工厂模式可以实现业务逻辑分离</a:t>
            </a:r>
            <a:endParaRPr kumimoji="1" lang="en-US" altLang="zh-CN" dirty="0"/>
          </a:p>
          <a:p>
            <a:pPr lvl="1"/>
            <a:r>
              <a:rPr kumimoji="1" lang="zh-CN" altLang="en-US" dirty="0"/>
              <a:t>客户端类不负有创建类的对象的责任，因此，如果有新的险种子类加入，在没有使用的情况下不用修改已有的客户端类代码</a:t>
            </a:r>
            <a:endParaRPr kumimoji="1" lang="en-US" altLang="zh-CN" dirty="0"/>
          </a:p>
          <a:p>
            <a:pPr lvl="1"/>
            <a:r>
              <a:rPr kumimoji="1" lang="zh-CN" altLang="en-US" dirty="0"/>
              <a:t>因为对象生成的必要的判断逻辑已经被包含在工厂类中了，所以客户端中没有创建对象所需的判断语句</a:t>
            </a:r>
            <a:endParaRPr kumimoji="1"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简单工厂模式</a:t>
            </a:r>
            <a:endParaRPr kumimoji="1" lang="zh-CN" altLang="en-US" dirty="0"/>
          </a:p>
        </p:txBody>
      </p:sp>
      <p:sp>
        <p:nvSpPr>
          <p:cNvPr id="3" name="内容占位符 2"/>
          <p:cNvSpPr>
            <a:spLocks noGrp="true"/>
          </p:cNvSpPr>
          <p:nvPr>
            <p:ph idx="1"/>
          </p:nvPr>
        </p:nvSpPr>
        <p:spPr/>
        <p:txBody>
          <a:bodyPr/>
          <a:lstStyle/>
          <a:p>
            <a:r>
              <a:rPr kumimoji="1" lang="zh-CN" altLang="en-US" dirty="0"/>
              <a:t>缺点</a:t>
            </a:r>
            <a:r>
              <a:rPr kumimoji="1" lang="en-US" altLang="zh-CN" dirty="0"/>
              <a:t>:</a:t>
            </a:r>
            <a:endParaRPr kumimoji="1" lang="en-US" altLang="zh-CN" dirty="0"/>
          </a:p>
          <a:p>
            <a:pPr lvl="1"/>
            <a:r>
              <a:rPr kumimoji="1" lang="zh-CN" altLang="en-US" dirty="0"/>
              <a:t>由于工厂类必须知道怎么创建每个子类的对象，所以每当新增加险种的时候，还需要修改工厂类的代码，显然不符合开闭原则</a:t>
            </a:r>
            <a:endParaRPr kumimoji="1" lang="en-US" altLang="zh-CN" dirty="0"/>
          </a:p>
          <a:p>
            <a:pPr lvl="1"/>
            <a:r>
              <a:rPr kumimoji="1" lang="zh-CN" altLang="en-US" dirty="0"/>
              <a:t>工厂类的工厂方法是静态的，所以工厂类的方法不能被继承，简单工厂类只能是一个单独类，不能成为一个又层次的类。</a:t>
            </a:r>
            <a:endParaRPr kumimoji="1" lang="en-US" altLang="zh-CN" dirty="0"/>
          </a:p>
          <a:p>
            <a:endParaRPr kumimoji="1"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这就引入了业务逻辑的进一步优化</a:t>
            </a:r>
            <a:r>
              <a:rPr kumimoji="1" lang="en-US" altLang="zh-CN"/>
              <a:t>--</a:t>
            </a:r>
            <a:r>
              <a:rPr kumimoji="1" lang="zh-CN" altLang="en-US"/>
              <a:t>工厂</a:t>
            </a:r>
            <a:r>
              <a:rPr kumimoji="1" lang="zh-CN" altLang="en-US" dirty="0"/>
              <a:t>模式</a:t>
            </a:r>
            <a:endParaRPr kumimoji="1" lang="zh-CN" altLang="en-US" dirty="0"/>
          </a:p>
        </p:txBody>
      </p:sp>
      <p:sp>
        <p:nvSpPr>
          <p:cNvPr id="3" name="内容占位符 2"/>
          <p:cNvSpPr>
            <a:spLocks noGrp="true"/>
          </p:cNvSpPr>
          <p:nvPr>
            <p:ph idx="1"/>
          </p:nvPr>
        </p:nvSpPr>
        <p:spPr/>
        <p:txBody>
          <a:bodyPr/>
          <a:lstStyle/>
          <a:p>
            <a:r>
              <a:rPr kumimoji="1" lang="zh-CN" altLang="en-US" dirty="0"/>
              <a:t>导致简单工厂类不符合开闭原则的原因是工厂类只是一个实类。</a:t>
            </a:r>
            <a:endParaRPr kumimoji="1" lang="en-US" altLang="zh-CN" dirty="0"/>
          </a:p>
          <a:p>
            <a:r>
              <a:rPr kumimoji="1" lang="zh-CN" altLang="en-US" dirty="0"/>
              <a:t>每当有新的险种加入的时候，在工厂类中就必须增加适当的条件语句，以便能够在合适的条件下创建新增加的险种</a:t>
            </a:r>
            <a:endParaRPr kumimoji="1" lang="en-US" altLang="zh-CN" dirty="0"/>
          </a:p>
          <a:p>
            <a:r>
              <a:rPr kumimoji="1" lang="zh-CN" altLang="en-US" dirty="0"/>
              <a:t>这种业务的模式是不是还能优化呢？</a:t>
            </a:r>
            <a:endParaRPr kumimoji="1" lang="en-US" altLang="zh-CN" dirty="0"/>
          </a:p>
          <a:p>
            <a:r>
              <a:rPr kumimoji="1" lang="zh-CN" altLang="en-US" dirty="0"/>
              <a:t>显然可以，分析车险工厂类创建每个车险种类的模式</a:t>
            </a:r>
            <a:endParaRPr kumimoji="1" lang="en-US" altLang="zh-CN" dirty="0"/>
          </a:p>
          <a:p>
            <a:endParaRPr kumimoji="1" lang="zh-CN" altLang="en-US" dirty="0"/>
          </a:p>
        </p:txBody>
      </p:sp>
      <p:pic>
        <p:nvPicPr>
          <p:cNvPr id="4" name="图片 3"/>
          <p:cNvPicPr>
            <a:picLocks noChangeAspect="true"/>
          </p:cNvPicPr>
          <p:nvPr/>
        </p:nvPicPr>
        <p:blipFill>
          <a:blip r:embed="rId1"/>
          <a:stretch>
            <a:fillRect/>
          </a:stretch>
        </p:blipFill>
        <p:spPr>
          <a:xfrm>
            <a:off x="4503397" y="1014335"/>
            <a:ext cx="6629400" cy="544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xit" presetSubtype="4" fill="hold" nodeType="clickEffect">
                                  <p:stCondLst>
                                    <p:cond delay="0"/>
                                  </p:stCondLst>
                                  <p:childTnLst>
                                    <p:anim calcmode="lin" valueType="num">
                                      <p:cBhvr additive="base">
                                        <p:cTn id="10" dur="500"/>
                                        <p:tgtEl>
                                          <p:spTgt spid="4"/>
                                        </p:tgtEl>
                                        <p:attrNameLst>
                                          <p:attrName>ppt_y</p:attrName>
                                        </p:attrNameLst>
                                      </p:cBhvr>
                                      <p:tavLst>
                                        <p:tav tm="0">
                                          <p:val>
                                            <p:strVal val="#ppt_y"/>
                                          </p:val>
                                        </p:tav>
                                        <p:tav tm="100000">
                                          <p:val>
                                            <p:strVal val="#ppt_y+#ppt_h*1.125000"/>
                                          </p:val>
                                        </p:tav>
                                      </p:tavLst>
                                    </p:anim>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有个通用的模式</a:t>
            </a:r>
            <a:endParaRPr kumimoji="1" lang="zh-CN" altLang="en-US" dirty="0"/>
          </a:p>
        </p:txBody>
      </p:sp>
      <p:sp>
        <p:nvSpPr>
          <p:cNvPr id="3" name="内容占位符 2"/>
          <p:cNvSpPr>
            <a:spLocks noGrp="true"/>
          </p:cNvSpPr>
          <p:nvPr>
            <p:ph idx="1"/>
          </p:nvPr>
        </p:nvSpPr>
        <p:spPr/>
        <p:txBody>
          <a:bodyPr/>
          <a:lstStyle/>
          <a:p>
            <a:r>
              <a:rPr kumimoji="1" lang="zh-CN" altLang="en-US" dirty="0"/>
              <a:t>显然创建根据选择创建每个类的模式都是：</a:t>
            </a:r>
            <a:endParaRPr kumimoji="1" lang="en-US" altLang="zh-CN" dirty="0"/>
          </a:p>
          <a:p>
            <a:endParaRPr kumimoji="1" lang="zh-CN" altLang="en-US" dirty="0"/>
          </a:p>
        </p:txBody>
      </p:sp>
      <p:pic>
        <p:nvPicPr>
          <p:cNvPr id="7" name="图片 6"/>
          <p:cNvPicPr>
            <a:picLocks noChangeAspect="true"/>
          </p:cNvPicPr>
          <p:nvPr/>
        </p:nvPicPr>
        <p:blipFill>
          <a:blip r:embed="rId1"/>
          <a:stretch>
            <a:fillRect/>
          </a:stretch>
        </p:blipFill>
        <p:spPr>
          <a:xfrm>
            <a:off x="1304079" y="2168824"/>
            <a:ext cx="9898272" cy="313898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又一次业务逻辑优化机会来了</a:t>
            </a:r>
            <a:endParaRPr kumimoji="1" lang="zh-CN" altLang="en-US" dirty="0"/>
          </a:p>
        </p:txBody>
      </p:sp>
      <p:sp>
        <p:nvSpPr>
          <p:cNvPr id="3" name="内容占位符 2"/>
          <p:cNvSpPr>
            <a:spLocks noGrp="true"/>
          </p:cNvSpPr>
          <p:nvPr>
            <p:ph idx="1"/>
          </p:nvPr>
        </p:nvSpPr>
        <p:spPr/>
        <p:txBody>
          <a:bodyPr/>
          <a:lstStyle/>
          <a:p>
            <a:r>
              <a:rPr kumimoji="1" lang="zh-CN" altLang="en-US" dirty="0"/>
              <a:t>我们是不是可以</a:t>
            </a:r>
            <a:endParaRPr kumimoji="1" lang="en-US" altLang="zh-CN" dirty="0"/>
          </a:p>
          <a:p>
            <a:r>
              <a:rPr kumimoji="1" lang="zh-CN" altLang="en-US" dirty="0"/>
              <a:t>把这个类变成层次的</a:t>
            </a:r>
            <a:endParaRPr kumimoji="1" lang="zh-CN" altLang="en-US" dirty="0"/>
          </a:p>
        </p:txBody>
      </p:sp>
      <p:pic>
        <p:nvPicPr>
          <p:cNvPr id="4" name="图片 3"/>
          <p:cNvPicPr>
            <a:picLocks noChangeAspect="true"/>
          </p:cNvPicPr>
          <p:nvPr/>
        </p:nvPicPr>
        <p:blipFill>
          <a:blip r:embed="rId1"/>
          <a:stretch>
            <a:fillRect/>
          </a:stretch>
        </p:blipFill>
        <p:spPr>
          <a:xfrm>
            <a:off x="4409174" y="1238310"/>
            <a:ext cx="6837945" cy="56196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xit" presetSubtype="4" fill="hold" nodeType="clickEffect">
                                  <p:stCondLst>
                                    <p:cond delay="0"/>
                                  </p:stCondLst>
                                  <p:childTnLst>
                                    <p:anim calcmode="lin" valueType="num">
                                      <p:cBhvr additive="base">
                                        <p:cTn id="10" dur="500"/>
                                        <p:tgtEl>
                                          <p:spTgt spid="4"/>
                                        </p:tgtEl>
                                        <p:attrNameLst>
                                          <p:attrName>ppt_y</p:attrName>
                                        </p:attrNameLst>
                                      </p:cBhvr>
                                      <p:tavLst>
                                        <p:tav tm="0">
                                          <p:val>
                                            <p:strVal val="#ppt_y"/>
                                          </p:val>
                                        </p:tav>
                                        <p:tav tm="100000">
                                          <p:val>
                                            <p:strVal val="#ppt_y+#ppt_h*1.125000"/>
                                          </p:val>
                                        </p:tav>
                                      </p:tavLst>
                                    </p:anim>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优化的套路</a:t>
            </a:r>
            <a:endParaRPr kumimoji="1" lang="zh-CN" altLang="en-US" dirty="0"/>
          </a:p>
        </p:txBody>
      </p:sp>
      <p:sp>
        <p:nvSpPr>
          <p:cNvPr id="3" name="内容占位符 2"/>
          <p:cNvSpPr>
            <a:spLocks noGrp="true"/>
          </p:cNvSpPr>
          <p:nvPr>
            <p:ph idx="1"/>
          </p:nvPr>
        </p:nvSpPr>
        <p:spPr/>
        <p:txBody>
          <a:bodyPr/>
          <a:lstStyle/>
          <a:p>
            <a:r>
              <a:rPr kumimoji="1" lang="zh-CN" altLang="en-US" dirty="0"/>
              <a:t>通过分析我们发现，我们的险种工厂类可以抽象成一个超类（抽象类），这个类只有一个方法就是创建具体的险种，因为是超类，当被实例化成具体险种的工厂类的时候</a:t>
            </a:r>
            <a:endParaRPr kumimoji="1" lang="zh-CN" altLang="en-US" dirty="0"/>
          </a:p>
        </p:txBody>
      </p:sp>
      <p:pic>
        <p:nvPicPr>
          <p:cNvPr id="4" name="图片 3"/>
          <p:cNvPicPr>
            <a:picLocks noChangeAspect="true"/>
          </p:cNvPicPr>
          <p:nvPr/>
        </p:nvPicPr>
        <p:blipFill>
          <a:blip r:embed="rId1"/>
          <a:stretch>
            <a:fillRect/>
          </a:stretch>
        </p:blipFill>
        <p:spPr>
          <a:xfrm>
            <a:off x="3636010" y="2440940"/>
            <a:ext cx="3517900" cy="34036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根据依赖接口设计原则</a:t>
            </a:r>
            <a:endParaRPr kumimoji="1" lang="zh-CN" altLang="en-US" dirty="0"/>
          </a:p>
        </p:txBody>
      </p:sp>
      <p:sp>
        <p:nvSpPr>
          <p:cNvPr id="3" name="内容占位符 2"/>
          <p:cNvSpPr>
            <a:spLocks noGrp="true"/>
          </p:cNvSpPr>
          <p:nvPr>
            <p:ph idx="1"/>
          </p:nvPr>
        </p:nvSpPr>
        <p:spPr/>
        <p:txBody>
          <a:bodyPr/>
          <a:lstStyle/>
          <a:p>
            <a:r>
              <a:rPr kumimoji="1" lang="zh-CN" altLang="en-US" dirty="0"/>
              <a:t>我们可以把工厂类超类（抽象类）变成接口</a:t>
            </a:r>
            <a:endParaRPr kumimoji="1" lang="zh-CN" altLang="en-US" dirty="0"/>
          </a:p>
        </p:txBody>
      </p:sp>
      <p:pic>
        <p:nvPicPr>
          <p:cNvPr id="5" name="图片 4"/>
          <p:cNvPicPr>
            <a:picLocks noChangeAspect="true"/>
          </p:cNvPicPr>
          <p:nvPr/>
        </p:nvPicPr>
        <p:blipFill>
          <a:blip r:embed="rId1"/>
          <a:stretch>
            <a:fillRect/>
          </a:stretch>
        </p:blipFill>
        <p:spPr>
          <a:xfrm>
            <a:off x="918178" y="2108200"/>
            <a:ext cx="9991484" cy="366776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根据这个原则优化</a:t>
            </a:r>
            <a:endParaRPr kumimoji="1" lang="zh-CN" altLang="en-US" dirty="0"/>
          </a:p>
        </p:txBody>
      </p:sp>
      <p:sp>
        <p:nvSpPr>
          <p:cNvPr id="3" name="内容占位符 2"/>
          <p:cNvSpPr>
            <a:spLocks noGrp="true"/>
          </p:cNvSpPr>
          <p:nvPr>
            <p:ph idx="1"/>
          </p:nvPr>
        </p:nvSpPr>
        <p:spPr/>
        <p:txBody>
          <a:bodyPr/>
          <a:lstStyle/>
          <a:p>
            <a:endParaRPr kumimoji="1" lang="zh-CN" altLang="en-US" dirty="0"/>
          </a:p>
        </p:txBody>
      </p:sp>
      <p:pic>
        <p:nvPicPr>
          <p:cNvPr id="4" name="图片 3"/>
          <p:cNvPicPr>
            <a:picLocks noChangeAspect="true"/>
          </p:cNvPicPr>
          <p:nvPr/>
        </p:nvPicPr>
        <p:blipFill>
          <a:blip r:embed="rId1"/>
          <a:stretch>
            <a:fillRect/>
          </a:stretch>
        </p:blipFill>
        <p:spPr>
          <a:xfrm>
            <a:off x="3757029" y="1285935"/>
            <a:ext cx="6837945" cy="561969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endParaRPr kumimoji="1" lang="zh-CN" altLang="en-US"/>
          </a:p>
        </p:txBody>
      </p:sp>
      <p:sp>
        <p:nvSpPr>
          <p:cNvPr id="3" name="内容占位符 2"/>
          <p:cNvSpPr>
            <a:spLocks noGrp="true"/>
          </p:cNvSpPr>
          <p:nvPr>
            <p:ph idx="1"/>
          </p:nvPr>
        </p:nvSpPr>
        <p:spPr/>
        <p:txBody>
          <a:bodyPr/>
          <a:lstStyle/>
          <a:p>
            <a:endParaRPr kumimoji="1" lang="zh-CN" altLang="en-US" dirty="0"/>
          </a:p>
        </p:txBody>
      </p:sp>
      <p:pic>
        <p:nvPicPr>
          <p:cNvPr id="4" name="图片 3"/>
          <p:cNvPicPr>
            <a:picLocks noChangeAspect="true"/>
          </p:cNvPicPr>
          <p:nvPr/>
        </p:nvPicPr>
        <p:blipFill>
          <a:blip r:embed="rId1"/>
          <a:stretch>
            <a:fillRect/>
          </a:stretch>
        </p:blipFill>
        <p:spPr>
          <a:xfrm>
            <a:off x="116808" y="290976"/>
            <a:ext cx="4660900" cy="1219200"/>
          </a:xfrm>
          <a:prstGeom prst="rect">
            <a:avLst/>
          </a:prstGeom>
        </p:spPr>
      </p:pic>
      <p:pic>
        <p:nvPicPr>
          <p:cNvPr id="5" name="图片 4"/>
          <p:cNvPicPr>
            <a:picLocks noChangeAspect="true"/>
          </p:cNvPicPr>
          <p:nvPr/>
        </p:nvPicPr>
        <p:blipFill>
          <a:blip r:embed="rId2"/>
          <a:stretch>
            <a:fillRect/>
          </a:stretch>
        </p:blipFill>
        <p:spPr>
          <a:xfrm>
            <a:off x="4970780" y="290976"/>
            <a:ext cx="7099300" cy="1892300"/>
          </a:xfrm>
          <a:prstGeom prst="rect">
            <a:avLst/>
          </a:prstGeom>
        </p:spPr>
      </p:pic>
      <p:pic>
        <p:nvPicPr>
          <p:cNvPr id="6" name="图片 5"/>
          <p:cNvPicPr>
            <a:picLocks noChangeAspect="true"/>
          </p:cNvPicPr>
          <p:nvPr/>
        </p:nvPicPr>
        <p:blipFill>
          <a:blip r:embed="rId3"/>
          <a:stretch>
            <a:fillRect/>
          </a:stretch>
        </p:blipFill>
        <p:spPr>
          <a:xfrm>
            <a:off x="2611120" y="2350208"/>
            <a:ext cx="7823200" cy="40767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业务端代码优化成</a:t>
            </a:r>
            <a:endParaRPr kumimoji="1" lang="zh-CN" altLang="en-US" dirty="0"/>
          </a:p>
        </p:txBody>
      </p:sp>
      <p:sp>
        <p:nvSpPr>
          <p:cNvPr id="3" name="内容占位符 2"/>
          <p:cNvSpPr>
            <a:spLocks noGrp="true"/>
          </p:cNvSpPr>
          <p:nvPr>
            <p:ph idx="1"/>
          </p:nvPr>
        </p:nvSpPr>
        <p:spPr/>
        <p:txBody>
          <a:bodyPr/>
          <a:lstStyle/>
          <a:p>
            <a:endParaRPr kumimoji="1" lang="zh-CN" altLang="en-US"/>
          </a:p>
        </p:txBody>
      </p:sp>
      <p:pic>
        <p:nvPicPr>
          <p:cNvPr id="4" name="图片 3"/>
          <p:cNvPicPr>
            <a:picLocks noChangeAspect="true"/>
          </p:cNvPicPr>
          <p:nvPr/>
        </p:nvPicPr>
        <p:blipFill>
          <a:blip r:embed="rId1"/>
          <a:stretch>
            <a:fillRect/>
          </a:stretch>
        </p:blipFill>
        <p:spPr>
          <a:xfrm>
            <a:off x="3543300" y="240175"/>
            <a:ext cx="8267700" cy="6299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125700" y="574716"/>
            <a:ext cx="10639594" cy="710754"/>
          </a:xfrm>
        </p:spPr>
        <p:txBody>
          <a:bodyPr/>
          <a:lstStyle/>
          <a:p>
            <a:r>
              <a:rPr kumimoji="1" lang="zh-CN" altLang="en-US" dirty="0"/>
              <a:t>第一次业务分离</a:t>
            </a:r>
            <a:endParaRPr kumimoji="1" lang="zh-CN" altLang="en-US" dirty="0"/>
          </a:p>
        </p:txBody>
      </p:sp>
      <p:sp>
        <p:nvSpPr>
          <p:cNvPr id="3" name="内容占位符 2"/>
          <p:cNvSpPr>
            <a:spLocks noGrp="true"/>
          </p:cNvSpPr>
          <p:nvPr>
            <p:ph idx="1"/>
          </p:nvPr>
        </p:nvSpPr>
        <p:spPr>
          <a:xfrm>
            <a:off x="125700" y="1468350"/>
            <a:ext cx="9603275" cy="4547724"/>
          </a:xfrm>
        </p:spPr>
        <p:txBody>
          <a:bodyPr/>
          <a:lstStyle/>
          <a:p>
            <a:r>
              <a:rPr kumimoji="1" lang="zh-CN" altLang="en-US" dirty="0"/>
              <a:t>把整个程序分成：</a:t>
            </a:r>
            <a:endParaRPr kumimoji="1" lang="en-US" altLang="zh-CN" dirty="0"/>
          </a:p>
          <a:p>
            <a:pPr lvl="1"/>
            <a:r>
              <a:rPr kumimoji="1" lang="zh-CN" altLang="en-US" dirty="0"/>
              <a:t>计算类和界面类</a:t>
            </a:r>
            <a:endParaRPr kumimoji="1" lang="en-US" altLang="zh-CN" dirty="0"/>
          </a:p>
          <a:p>
            <a:r>
              <a:rPr lang="en-US" altLang="zh-CN" dirty="0"/>
              <a:t>Operation</a:t>
            </a:r>
            <a:r>
              <a:rPr lang="zh-CN" altLang="en-US" dirty="0"/>
              <a:t>运算类：</a:t>
            </a:r>
            <a:endParaRPr kumimoji="1" lang="zh-CN" altLang="en-US" dirty="0"/>
          </a:p>
        </p:txBody>
      </p:sp>
      <p:pic>
        <p:nvPicPr>
          <p:cNvPr id="4" name="图片 3"/>
          <p:cNvPicPr>
            <a:picLocks noChangeAspect="true"/>
          </p:cNvPicPr>
          <p:nvPr/>
        </p:nvPicPr>
        <p:blipFill>
          <a:blip r:embed="rId1"/>
          <a:stretch>
            <a:fillRect/>
          </a:stretch>
        </p:blipFill>
        <p:spPr>
          <a:xfrm>
            <a:off x="3247099" y="193716"/>
            <a:ext cx="8944901" cy="638555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endParaRPr kumimoji="1" lang="zh-CN" altLang="en-US"/>
          </a:p>
        </p:txBody>
      </p:sp>
      <p:sp>
        <p:nvSpPr>
          <p:cNvPr id="3" name="内容占位符 2"/>
          <p:cNvSpPr>
            <a:spLocks noGrp="true"/>
          </p:cNvSpPr>
          <p:nvPr>
            <p:ph idx="1"/>
          </p:nvPr>
        </p:nvSpPr>
        <p:spPr/>
        <p:txBody>
          <a:bodyPr/>
          <a:lstStyle/>
          <a:p>
            <a:endParaRPr kumimoji="1" lang="zh-CN" altLang="en-US"/>
          </a:p>
        </p:txBody>
      </p:sp>
      <p:pic>
        <p:nvPicPr>
          <p:cNvPr id="4" name="图片 3"/>
          <p:cNvPicPr>
            <a:picLocks noChangeAspect="true"/>
          </p:cNvPicPr>
          <p:nvPr/>
        </p:nvPicPr>
        <p:blipFill>
          <a:blip r:embed="rId1"/>
          <a:stretch>
            <a:fillRect/>
          </a:stretch>
        </p:blipFill>
        <p:spPr>
          <a:xfrm>
            <a:off x="0" y="246132"/>
            <a:ext cx="12192000" cy="5766048"/>
          </a:xfrm>
          <a:prstGeom prst="rect">
            <a:avLst/>
          </a:prstGeom>
        </p:spPr>
      </p:pic>
      <p:pic>
        <p:nvPicPr>
          <p:cNvPr id="5" name="图片 4"/>
          <p:cNvPicPr>
            <a:picLocks noChangeAspect="true"/>
          </p:cNvPicPr>
          <p:nvPr/>
        </p:nvPicPr>
        <p:blipFill>
          <a:blip r:embed="rId2"/>
          <a:stretch>
            <a:fillRect/>
          </a:stretch>
        </p:blipFill>
        <p:spPr>
          <a:xfrm>
            <a:off x="3543300" y="281922"/>
            <a:ext cx="8267700" cy="629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xit" presetSubtype="10" fill="hold" nodeType="clickEffect">
                                  <p:stCondLst>
                                    <p:cond delay="0"/>
                                  </p:stCondLst>
                                  <p:childTnLst>
                                    <p:animEffect transition="out" filter="randombar(horizontal)">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简单工厂模式和与工厂模式的的区别</a:t>
            </a:r>
            <a:endParaRPr kumimoji="1" lang="zh-CN" altLang="en-US" dirty="0"/>
          </a:p>
        </p:txBody>
      </p:sp>
      <p:sp>
        <p:nvSpPr>
          <p:cNvPr id="3" name="内容占位符 2"/>
          <p:cNvSpPr>
            <a:spLocks noGrp="true"/>
          </p:cNvSpPr>
          <p:nvPr>
            <p:ph idx="1"/>
          </p:nvPr>
        </p:nvSpPr>
        <p:spPr/>
        <p:txBody>
          <a:bodyPr/>
          <a:lstStyle/>
          <a:p>
            <a:r>
              <a:rPr kumimoji="1" lang="en-US" altLang="zh-CN" dirty="0"/>
              <a:t>1</a:t>
            </a:r>
            <a:r>
              <a:rPr kumimoji="1" lang="zh-CN" altLang="en-US" dirty="0"/>
              <a:t>、两个模式的中心不一样：工厂模式的中心是抽象工厂类或者接口，就是我们定义的 </a:t>
            </a:r>
            <a:r>
              <a:rPr kumimoji="1" lang="en-US" altLang="zh-CN" dirty="0"/>
              <a:t>interface </a:t>
            </a:r>
            <a:r>
              <a:rPr kumimoji="1" lang="en-US" altLang="zh-CN" dirty="0" err="1"/>
              <a:t>PolicyProducer</a:t>
            </a:r>
            <a:r>
              <a:rPr kumimoji="1" lang="zh-CN" altLang="en-US" dirty="0"/>
              <a:t>，而简单工厂模式的中心是一个实的工厂类</a:t>
            </a:r>
            <a:r>
              <a:rPr kumimoji="1" lang="en-US" altLang="zh-CN" dirty="0"/>
              <a:t>public class </a:t>
            </a:r>
            <a:r>
              <a:rPr kumimoji="1" lang="en-US" altLang="zh-CN" dirty="0" err="1"/>
              <a:t>PolicyProducer</a:t>
            </a:r>
            <a:endParaRPr kumimoji="1" lang="en-US" altLang="zh-CN" dirty="0"/>
          </a:p>
          <a:p>
            <a:r>
              <a:rPr kumimoji="1" lang="en-US" altLang="zh-CN" dirty="0"/>
              <a:t>2</a:t>
            </a:r>
            <a:r>
              <a:rPr kumimoji="1" lang="zh-CN" altLang="en-US" dirty="0"/>
              <a:t>、工厂方法：简单模式是静态的，而工厂模式是动态的</a:t>
            </a:r>
            <a:endParaRPr kumimoji="1" lang="en-US" altLang="zh-CN" dirty="0"/>
          </a:p>
          <a:p>
            <a:r>
              <a:rPr kumimoji="1" lang="en-US" altLang="zh-CN" dirty="0"/>
              <a:t>3</a:t>
            </a:r>
            <a:r>
              <a:rPr kumimoji="1" lang="zh-CN" altLang="en-US" dirty="0"/>
              <a:t>、简单工厂模式不支持开闭原则</a:t>
            </a:r>
            <a:endParaRPr kumimoji="1" lang="en-US" altLang="zh-CN" dirty="0"/>
          </a:p>
          <a:p>
            <a:r>
              <a:rPr kumimoji="1" lang="en-US" altLang="zh-CN" dirty="0"/>
              <a:t>4</a:t>
            </a:r>
            <a:r>
              <a:rPr kumimoji="1" lang="zh-CN" altLang="en-US" dirty="0"/>
              <a:t>、简单工厂中，必要的创建对象的逻辑判断包含在工厂类中，工厂模式就不用包含。</a:t>
            </a:r>
            <a:endParaRPr kumimoji="1" lang="en-US" altLang="zh-CN" dirty="0"/>
          </a:p>
          <a:p>
            <a:endParaRPr kumimoji="1"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建议使用工厂模式的情形</a:t>
            </a:r>
            <a:endParaRPr kumimoji="1" lang="zh-CN" altLang="en-US" dirty="0"/>
          </a:p>
        </p:txBody>
      </p:sp>
      <p:sp>
        <p:nvSpPr>
          <p:cNvPr id="3" name="内容占位符 2"/>
          <p:cNvSpPr>
            <a:spLocks noGrp="true"/>
          </p:cNvSpPr>
          <p:nvPr>
            <p:ph idx="1"/>
          </p:nvPr>
        </p:nvSpPr>
        <p:spPr/>
        <p:txBody>
          <a:bodyPr/>
          <a:lstStyle/>
          <a:p>
            <a:r>
              <a:rPr kumimoji="1" lang="en-US" altLang="zh-CN" dirty="0"/>
              <a:t>1</a:t>
            </a:r>
            <a:r>
              <a:rPr kumimoji="1" lang="zh-CN" altLang="en-US" dirty="0"/>
              <a:t>、创建某些类的对象的逻辑比较复杂，并且有很多条件分支，还随时可能新增新的业务类。</a:t>
            </a:r>
            <a:endParaRPr kumimoji="1" lang="en-US" altLang="zh-CN" dirty="0"/>
          </a:p>
          <a:p>
            <a:r>
              <a:rPr kumimoji="1" lang="zh-CN" altLang="en-US" dirty="0"/>
              <a:t>一个类不能预先准确知道他必须创建的一个层次类中那个子类的对象。</a:t>
            </a:r>
            <a:endParaRPr kumimoji="1" lang="en-US" altLang="zh-CN" dirty="0"/>
          </a:p>
          <a:p>
            <a:r>
              <a:rPr kumimoji="1" lang="zh-CN" altLang="en-US" dirty="0"/>
              <a:t>一个类使用它的子类决定所要创建的对象。</a:t>
            </a:r>
            <a:endParaRPr kumimoji="1" lang="en-US" altLang="zh-CN" dirty="0"/>
          </a:p>
          <a:p>
            <a:r>
              <a:rPr kumimoji="1" lang="zh-CN" altLang="en-US" dirty="0"/>
              <a:t>需要封装创建类的对象的逻辑，使得这些逻辑局部化</a:t>
            </a:r>
            <a:endParaRPr kumimoji="1" lang="en-US" altLang="zh-CN" dirty="0"/>
          </a:p>
          <a:p>
            <a:r>
              <a:rPr kumimoji="1" lang="zh-CN" altLang="en-US" dirty="0"/>
              <a:t>工厂模式的优点：</a:t>
            </a:r>
            <a:endParaRPr kumimoji="1" lang="en-US" altLang="zh-CN" dirty="0"/>
          </a:p>
          <a:p>
            <a:pPr lvl="1"/>
            <a:r>
              <a:rPr kumimoji="1" lang="zh-CN" altLang="en-US" dirty="0"/>
              <a:t>创建对象的逻辑和任务交给了工厂类</a:t>
            </a:r>
            <a:endParaRPr kumimoji="1" lang="en-US" altLang="zh-CN" dirty="0"/>
          </a:p>
          <a:p>
            <a:pPr lvl="1"/>
            <a:r>
              <a:rPr kumimoji="1" lang="zh-CN" altLang="en-US" dirty="0"/>
              <a:t>支持开闭原则</a:t>
            </a:r>
            <a:endParaRPr kumimoji="1"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186658" y="589956"/>
            <a:ext cx="9603275" cy="710754"/>
          </a:xfrm>
        </p:spPr>
        <p:txBody>
          <a:bodyPr/>
          <a:lstStyle/>
          <a:p>
            <a:r>
              <a:rPr kumimoji="1" lang="zh-CN" altLang="en-US"/>
              <a:t>第一次业务分离</a:t>
            </a:r>
            <a:endParaRPr kumimoji="1" lang="zh-CN" altLang="en-US"/>
          </a:p>
        </p:txBody>
      </p:sp>
      <p:sp>
        <p:nvSpPr>
          <p:cNvPr id="3" name="内容占位符 2"/>
          <p:cNvSpPr>
            <a:spLocks noGrp="true"/>
          </p:cNvSpPr>
          <p:nvPr>
            <p:ph idx="1"/>
          </p:nvPr>
        </p:nvSpPr>
        <p:spPr>
          <a:xfrm>
            <a:off x="186658" y="1300710"/>
            <a:ext cx="9603275" cy="4547724"/>
          </a:xfrm>
        </p:spPr>
        <p:txBody>
          <a:bodyPr/>
          <a:lstStyle/>
          <a:p>
            <a:r>
              <a:rPr kumimoji="1" lang="zh-CN" altLang="en-US" dirty="0"/>
              <a:t>界面类：</a:t>
            </a:r>
            <a:endParaRPr kumimoji="1" lang="en-US" altLang="zh-CN" dirty="0"/>
          </a:p>
          <a:p>
            <a:pPr lvl="1"/>
            <a:r>
              <a:rPr lang="en-US" altLang="zh-CN" dirty="0" err="1"/>
              <a:t>NewProgram</a:t>
            </a:r>
            <a:endParaRPr lang="en-US" altLang="zh-CN" dirty="0"/>
          </a:p>
          <a:p>
            <a:pPr lvl="1"/>
            <a:endParaRPr kumimoji="1" lang="zh-CN" altLang="en-US" dirty="0"/>
          </a:p>
        </p:txBody>
      </p:sp>
      <p:pic>
        <p:nvPicPr>
          <p:cNvPr id="4" name="图片 3"/>
          <p:cNvPicPr>
            <a:picLocks noChangeAspect="true"/>
          </p:cNvPicPr>
          <p:nvPr/>
        </p:nvPicPr>
        <p:blipFill>
          <a:blip r:embed="rId1"/>
          <a:stretch>
            <a:fillRect/>
          </a:stretch>
        </p:blipFill>
        <p:spPr>
          <a:xfrm>
            <a:off x="3421380" y="742356"/>
            <a:ext cx="8597194" cy="52584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已经是最好了？还有有没有耦合</a:t>
            </a:r>
            <a:endParaRPr kumimoji="1" lang="zh-CN" altLang="en-US" dirty="0"/>
          </a:p>
        </p:txBody>
      </p:sp>
      <p:sp>
        <p:nvSpPr>
          <p:cNvPr id="3" name="内容占位符 2"/>
          <p:cNvSpPr>
            <a:spLocks noGrp="true"/>
          </p:cNvSpPr>
          <p:nvPr>
            <p:ph idx="1"/>
          </p:nvPr>
        </p:nvSpPr>
        <p:spPr/>
        <p:txBody>
          <a:bodyPr/>
          <a:lstStyle/>
          <a:p>
            <a:pPr latinLnBrk="1"/>
            <a:r>
              <a:rPr lang="zh-CN" altLang="en-US" dirty="0"/>
              <a:t>考虑一个问题：增加一个开跟号运算，如何修改？ </a:t>
            </a:r>
            <a:br>
              <a:rPr lang="zh-CN" altLang="en-US" dirty="0"/>
            </a:br>
            <a:r>
              <a:rPr lang="zh-CN" altLang="en-US" dirty="0"/>
              <a:t>修改</a:t>
            </a:r>
            <a:r>
              <a:rPr lang="en-US" altLang="zh-CN" dirty="0"/>
              <a:t>Operation</a:t>
            </a:r>
            <a:r>
              <a:rPr lang="zh-CN" altLang="en-US" dirty="0"/>
              <a:t>类，在</a:t>
            </a:r>
            <a:r>
              <a:rPr lang="en-US" altLang="zh-CN" dirty="0"/>
              <a:t>switch</a:t>
            </a:r>
            <a:r>
              <a:rPr lang="zh-CN" altLang="en-US" dirty="0"/>
              <a:t>中增加分支即可。但这需要让加减乘除的运算都来参与编译，若在修改中不小心修改了这些已编译好的代码就糟糕了。</a:t>
            </a:r>
            <a:endParaRPr lang="zh-CN" altLang="en-US" dirty="0"/>
          </a:p>
          <a:p>
            <a:pPr latinLnBrk="1"/>
            <a:r>
              <a:rPr lang="zh-CN" altLang="en-US" b="1" dirty="0"/>
              <a:t>第二次改进</a:t>
            </a:r>
            <a:r>
              <a:rPr lang="zh-CN" altLang="en-US" dirty="0"/>
              <a:t>：</a:t>
            </a:r>
            <a:endParaRPr lang="en-US" altLang="zh-CN" dirty="0"/>
          </a:p>
          <a:p>
            <a:pPr lvl="1" latinLnBrk="1"/>
            <a:r>
              <a:rPr lang="zh-CN" altLang="en-US" dirty="0"/>
              <a:t>把加减乘除等运算分离，这样修改其中一个不影响其他的，增加运算代码也不会影响已有的运算。（使用继承和多态）</a:t>
            </a:r>
            <a:endParaRPr lang="zh-CN" altLang="en-US" dirty="0"/>
          </a:p>
          <a:p>
            <a:endParaRPr kumimoji="1" lang="zh-CN" altLang="en-US" dirty="0"/>
          </a:p>
        </p:txBody>
      </p:sp>
      <p:pic>
        <p:nvPicPr>
          <p:cNvPr id="4" name="图片 3"/>
          <p:cNvPicPr>
            <a:picLocks noChangeAspect="true"/>
          </p:cNvPicPr>
          <p:nvPr/>
        </p:nvPicPr>
        <p:blipFill>
          <a:blip r:embed="rId1"/>
          <a:stretch>
            <a:fillRect/>
          </a:stretch>
        </p:blipFill>
        <p:spPr>
          <a:xfrm>
            <a:off x="3125179" y="132756"/>
            <a:ext cx="8944901" cy="6385559"/>
          </a:xfrm>
          <a:prstGeom prst="rect">
            <a:avLst/>
          </a:prstGeom>
        </p:spPr>
      </p:pic>
      <p:pic>
        <p:nvPicPr>
          <p:cNvPr id="5" name="图片 4"/>
          <p:cNvPicPr>
            <a:picLocks noChangeAspect="true"/>
          </p:cNvPicPr>
          <p:nvPr/>
        </p:nvPicPr>
        <p:blipFill>
          <a:blip r:embed="rId2"/>
          <a:stretch>
            <a:fillRect/>
          </a:stretch>
        </p:blipFill>
        <p:spPr>
          <a:xfrm>
            <a:off x="3267444" y="16968"/>
            <a:ext cx="6943355" cy="6841032"/>
          </a:xfrm>
          <a:prstGeom prst="rect">
            <a:avLst/>
          </a:prstGeom>
        </p:spPr>
      </p:pic>
      <p:pic>
        <p:nvPicPr>
          <p:cNvPr id="6" name="图片 5"/>
          <p:cNvPicPr>
            <a:picLocks noChangeAspect="true"/>
          </p:cNvPicPr>
          <p:nvPr/>
        </p:nvPicPr>
        <p:blipFill>
          <a:blip r:embed="rId3"/>
          <a:stretch>
            <a:fillRect/>
          </a:stretch>
        </p:blipFill>
        <p:spPr>
          <a:xfrm>
            <a:off x="3267444" y="696636"/>
            <a:ext cx="8638555" cy="5753100"/>
          </a:xfrm>
          <a:prstGeom prst="rect">
            <a:avLst/>
          </a:prstGeom>
        </p:spPr>
      </p:pic>
      <p:pic>
        <p:nvPicPr>
          <p:cNvPr id="7" name="图片 6"/>
          <p:cNvPicPr>
            <a:picLocks noChangeAspect="true"/>
          </p:cNvPicPr>
          <p:nvPr/>
        </p:nvPicPr>
        <p:blipFill>
          <a:blip r:embed="rId4"/>
          <a:stretch>
            <a:fillRect/>
          </a:stretch>
        </p:blipFill>
        <p:spPr>
          <a:xfrm>
            <a:off x="3456955" y="16968"/>
            <a:ext cx="7598023" cy="69122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xit" presetSubtype="1" fill="hold" nodeType="clickEffect">
                                  <p:stCondLst>
                                    <p:cond delay="0"/>
                                  </p:stCondLst>
                                  <p:childTnLst>
                                    <p:animEffect transition="out" filter="wheel(1)">
                                      <p:cBhvr>
                                        <p:cTn id="10" dur="2000"/>
                                        <p:tgtEl>
                                          <p:spTgt spid="4"/>
                                        </p:tgtEl>
                                      </p:cBhvr>
                                    </p:animEffect>
                                    <p:set>
                                      <p:cBhvr>
                                        <p:cTn id="11" dur="1" fill="hold">
                                          <p:stCondLst>
                                            <p:cond delay="1999"/>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2" presetClass="exit" presetSubtype="4" fill="hold" nodeType="clickEffect">
                                  <p:stCondLst>
                                    <p:cond delay="0"/>
                                  </p:stCondLst>
                                  <p:childTnLst>
                                    <p:anim calcmode="lin" valueType="num">
                                      <p:cBhvr additive="base">
                                        <p:cTn id="28" dur="500"/>
                                        <p:tgtEl>
                                          <p:spTgt spid="6"/>
                                        </p:tgtEl>
                                        <p:attrNameLst>
                                          <p:attrName>ppt_y</p:attrName>
                                        </p:attrNameLst>
                                      </p:cBhvr>
                                      <p:tavLst>
                                        <p:tav tm="0">
                                          <p:val>
                                            <p:strVal val="#ppt_y"/>
                                          </p:val>
                                        </p:tav>
                                        <p:tav tm="100000">
                                          <p:val>
                                            <p:strVal val="#ppt_y+#ppt_h*1.125000"/>
                                          </p:val>
                                        </p:tav>
                                      </p:tavLst>
                                    </p:anim>
                                    <p:animEffect transition="out" filter="wipe(down)">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1" presetClass="exit" presetSubtype="1" fill="hold" nodeType="clickEffect">
                                  <p:stCondLst>
                                    <p:cond delay="0"/>
                                  </p:stCondLst>
                                  <p:childTnLst>
                                    <p:animEffect transition="out" filter="wheel(1)">
                                      <p:cBhvr>
                                        <p:cTn id="38" dur="2000"/>
                                        <p:tgtEl>
                                          <p:spTgt spid="7"/>
                                        </p:tgtEl>
                                      </p:cBhvr>
                                    </p:animEffect>
                                    <p:set>
                                      <p:cBhvr>
                                        <p:cTn id="39"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问题来了</a:t>
            </a:r>
            <a:endParaRPr kumimoji="1" lang="zh-CN" altLang="en-US" dirty="0"/>
          </a:p>
        </p:txBody>
      </p:sp>
      <p:sp>
        <p:nvSpPr>
          <p:cNvPr id="3" name="内容占位符 2"/>
          <p:cNvSpPr>
            <a:spLocks noGrp="true"/>
          </p:cNvSpPr>
          <p:nvPr>
            <p:ph idx="1"/>
          </p:nvPr>
        </p:nvSpPr>
        <p:spPr/>
        <p:txBody>
          <a:bodyPr/>
          <a:lstStyle/>
          <a:p>
            <a:r>
              <a:rPr kumimoji="1" lang="zh-CN" altLang="en-US" dirty="0"/>
              <a:t>前端的输入界面和我定义的具体的加减乘除如何连接完成四则预算呢？</a:t>
            </a:r>
            <a:r>
              <a:rPr lang="zh-CN" altLang="en-US" dirty="0"/>
              <a:t>问题：如何实例化对象</a:t>
            </a:r>
            <a:endParaRPr kumimoji="1" lang="zh-CN" altLang="en-US" dirty="0"/>
          </a:p>
        </p:txBody>
      </p:sp>
      <p:pic>
        <p:nvPicPr>
          <p:cNvPr id="4" name="图片 3"/>
          <p:cNvPicPr>
            <a:picLocks noChangeAspect="true"/>
          </p:cNvPicPr>
          <p:nvPr/>
        </p:nvPicPr>
        <p:blipFill>
          <a:blip r:embed="rId1"/>
          <a:stretch>
            <a:fillRect/>
          </a:stretch>
        </p:blipFill>
        <p:spPr>
          <a:xfrm>
            <a:off x="3224033" y="1963420"/>
            <a:ext cx="8547100" cy="4546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217136" y="356786"/>
            <a:ext cx="9603275" cy="710754"/>
          </a:xfrm>
        </p:spPr>
        <p:txBody>
          <a:bodyPr/>
          <a:lstStyle/>
          <a:p>
            <a:r>
              <a:rPr kumimoji="1" lang="zh-CN" altLang="en-US" dirty="0"/>
              <a:t>第三次优化</a:t>
            </a:r>
            <a:r>
              <a:rPr kumimoji="1" lang="en-US" altLang="zh-CN" dirty="0"/>
              <a:t>-</a:t>
            </a:r>
            <a:r>
              <a:rPr kumimoji="1" lang="zh-CN" altLang="en-US" dirty="0"/>
              <a:t>引入设计方法学</a:t>
            </a:r>
            <a:endParaRPr kumimoji="1" lang="zh-CN" altLang="en-US" dirty="0"/>
          </a:p>
        </p:txBody>
      </p:sp>
      <p:sp>
        <p:nvSpPr>
          <p:cNvPr id="3" name="内容占位符 2"/>
          <p:cNvSpPr>
            <a:spLocks noGrp="true"/>
          </p:cNvSpPr>
          <p:nvPr>
            <p:ph idx="1"/>
          </p:nvPr>
        </p:nvSpPr>
        <p:spPr>
          <a:xfrm>
            <a:off x="217137" y="1373016"/>
            <a:ext cx="9603275" cy="4547724"/>
          </a:xfrm>
        </p:spPr>
        <p:txBody>
          <a:bodyPr/>
          <a:lstStyle/>
          <a:p>
            <a:r>
              <a:rPr lang="zh-CN" altLang="en-US" b="1" dirty="0"/>
              <a:t>第三次改进：</a:t>
            </a:r>
            <a:endParaRPr lang="en-US" altLang="zh-CN" b="1" dirty="0"/>
          </a:p>
          <a:p>
            <a:pPr lvl="1"/>
            <a:r>
              <a:rPr lang="zh-CN" altLang="en-US" dirty="0"/>
              <a:t>考虑用一个单独的类</a:t>
            </a:r>
            <a:endParaRPr lang="en-US" altLang="zh-CN" dirty="0"/>
          </a:p>
          <a:p>
            <a:pPr lvl="1"/>
            <a:r>
              <a:rPr lang="zh-CN" altLang="en-US" dirty="0"/>
              <a:t>来做创造实例的过程</a:t>
            </a:r>
            <a:r>
              <a:rPr lang="en-US" altLang="zh-CN" dirty="0"/>
              <a:t>-</a:t>
            </a:r>
            <a:endParaRPr lang="en-US" altLang="zh-CN" dirty="0"/>
          </a:p>
          <a:p>
            <a:pPr lvl="1"/>
            <a:r>
              <a:rPr lang="en-US" altLang="zh-CN" dirty="0"/>
              <a:t>---</a:t>
            </a:r>
            <a:r>
              <a:rPr lang="zh-CN" altLang="en-US" dirty="0"/>
              <a:t>工厂。</a:t>
            </a:r>
            <a:endParaRPr kumimoji="1" lang="zh-CN" altLang="en-US" dirty="0"/>
          </a:p>
        </p:txBody>
      </p:sp>
      <p:pic>
        <p:nvPicPr>
          <p:cNvPr id="4" name="图片 3"/>
          <p:cNvPicPr>
            <a:picLocks noChangeAspect="true"/>
          </p:cNvPicPr>
          <p:nvPr/>
        </p:nvPicPr>
        <p:blipFill>
          <a:blip r:embed="rId1"/>
          <a:stretch>
            <a:fillRect/>
          </a:stretch>
        </p:blipFill>
        <p:spPr>
          <a:xfrm>
            <a:off x="3449955" y="859260"/>
            <a:ext cx="9042400" cy="5575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t>客户端代码</a:t>
            </a:r>
            <a:endParaRPr kumimoji="1" lang="zh-CN" altLang="en-US" dirty="0"/>
          </a:p>
        </p:txBody>
      </p:sp>
      <p:sp>
        <p:nvSpPr>
          <p:cNvPr id="3" name="内容占位符 2"/>
          <p:cNvSpPr>
            <a:spLocks noGrp="true"/>
          </p:cNvSpPr>
          <p:nvPr>
            <p:ph idx="1"/>
          </p:nvPr>
        </p:nvSpPr>
        <p:spPr/>
        <p:txBody>
          <a:bodyPr/>
          <a:lstStyle/>
          <a:p>
            <a:endParaRPr kumimoji="1" lang="zh-CN" altLang="en-US" dirty="0"/>
          </a:p>
        </p:txBody>
      </p:sp>
      <p:pic>
        <p:nvPicPr>
          <p:cNvPr id="4" name="图片 3"/>
          <p:cNvPicPr>
            <a:picLocks noChangeAspect="true"/>
          </p:cNvPicPr>
          <p:nvPr/>
        </p:nvPicPr>
        <p:blipFill>
          <a:blip r:embed="rId1"/>
          <a:stretch>
            <a:fillRect/>
          </a:stretch>
        </p:blipFill>
        <p:spPr>
          <a:xfrm>
            <a:off x="3889512" y="238760"/>
            <a:ext cx="8167139" cy="6451600"/>
          </a:xfrm>
          <a:prstGeom prst="rect">
            <a:avLst/>
          </a:prstGeom>
        </p:spPr>
      </p:pic>
    </p:spTree>
  </p:cSld>
  <p:clrMapOvr>
    <a:masterClrMapping/>
  </p:clrMapOvr>
</p:sld>
</file>

<file path=ppt/theme/theme1.xml><?xml version="1.0" encoding="utf-8"?>
<a:theme xmlns:a="http://schemas.openxmlformats.org/drawingml/2006/main" name="库">
  <a:themeElements>
    <a:clrScheme name="库">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库">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库">
      <a:fillStyleLst>
        <a:solidFill>
          <a:schemeClr val="phClr"/>
        </a:solidFill>
        <a:gradFill rotWithShape="true">
          <a:gsLst>
            <a:gs pos="0">
              <a:schemeClr val="phClr">
                <a:tint val="54000"/>
                <a:alpha val="100000"/>
                <a:satMod val="105000"/>
                <a:lumMod val="110000"/>
              </a:schemeClr>
            </a:gs>
            <a:gs pos="100000">
              <a:schemeClr val="phClr">
                <a:tint val="78000"/>
                <a:alpha val="92000"/>
                <a:satMod val="109000"/>
                <a:lumMod val="100000"/>
              </a:schemeClr>
            </a:gs>
          </a:gsLst>
          <a:lin ang="5400000" scaled="false"/>
        </a:gradFill>
        <a:gradFill rotWithShape="true">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false"/>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true">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库</Template>
  <TotalTime>0</TotalTime>
  <Words>2846</Words>
  <Application>WPS 演示</Application>
  <PresentationFormat>宽屏</PresentationFormat>
  <Paragraphs>180</Paragraphs>
  <Slides>42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Arial</vt:lpstr>
      <vt:lpstr>宋体</vt:lpstr>
      <vt:lpstr>Wingdings</vt:lpstr>
      <vt:lpstr>等线 Light</vt:lpstr>
      <vt:lpstr>Gill Sans MT</vt:lpstr>
      <vt:lpstr>等线</vt:lpstr>
      <vt:lpstr>微软雅黑</vt:lpstr>
      <vt:lpstr>Arial Unicode MS</vt:lpstr>
      <vt:lpstr>Times New Roman</vt:lpstr>
      <vt:lpstr>库</vt:lpstr>
      <vt:lpstr>第二讲 创建型设计模式-简单工厂和工厂模式</vt:lpstr>
      <vt:lpstr>目前你们习惯从需求文字到软件代码的方式</vt:lpstr>
      <vt:lpstr>面向对象语言有什么特点？</vt:lpstr>
      <vt:lpstr>第一次业务分离</vt:lpstr>
      <vt:lpstr>第一次业务分离</vt:lpstr>
      <vt:lpstr>已经是最好了？还有有没有耦合</vt:lpstr>
      <vt:lpstr>问题来了</vt:lpstr>
      <vt:lpstr>第三次优化-引入设计方法学</vt:lpstr>
      <vt:lpstr>客户端代码</vt:lpstr>
      <vt:lpstr>总结</vt:lpstr>
      <vt:lpstr>书上例子ex2.1讲解</vt:lpstr>
      <vt:lpstr>2.1工厂方法和抽象工厂模式</vt:lpstr>
      <vt:lpstr>PowerPoint 演示文稿</vt:lpstr>
      <vt:lpstr>PowerPoint 演示文稿</vt:lpstr>
      <vt:lpstr>PowerPoint 演示文稿</vt:lpstr>
      <vt:lpstr>PowerPoint 演示文稿</vt:lpstr>
      <vt:lpstr>PowerPoint 演示文稿</vt:lpstr>
      <vt:lpstr>PowerPoint 演示文稿</vt:lpstr>
      <vt:lpstr>业务逻辑代码在哪里？</vt:lpstr>
      <vt:lpstr>缺点</vt:lpstr>
      <vt:lpstr>独立成AuotInsurancePro业务类</vt:lpstr>
      <vt:lpstr>原来的业务逻辑部分修改为</vt:lpstr>
      <vt:lpstr>已经最优了？</vt:lpstr>
      <vt:lpstr>显然不是</vt:lpstr>
      <vt:lpstr>第二次优化-引入保险类</vt:lpstr>
      <vt:lpstr>接着实现各种车险类</vt:lpstr>
      <vt:lpstr>回头看界面和业务的结合点</vt:lpstr>
      <vt:lpstr>我们创建一个可以根据客户端要求类型自适配的创建类</vt:lpstr>
      <vt:lpstr>我们界面和业务结合点代码修改成</vt:lpstr>
      <vt:lpstr>这就是简单工厂模式</vt:lpstr>
      <vt:lpstr>简单工厂模式</vt:lpstr>
      <vt:lpstr>这就引入了业务逻辑的进一步优化--工厂模式</vt:lpstr>
      <vt:lpstr>有个通用的模式</vt:lpstr>
      <vt:lpstr>又一次业务逻辑优化机会来了</vt:lpstr>
      <vt:lpstr>优化的套路</vt:lpstr>
      <vt:lpstr>根据依赖接口设计原则</vt:lpstr>
      <vt:lpstr>根据这个原则优化</vt:lpstr>
      <vt:lpstr>PowerPoint 演示文稿</vt:lpstr>
      <vt:lpstr>业务端代码优化成</vt:lpstr>
      <vt:lpstr>PowerPoint 演示文稿</vt:lpstr>
      <vt:lpstr>简单工厂模式和与工厂模式的的区别</vt:lpstr>
      <vt:lpstr>建议使用工厂模式的情形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第二讲 创见型软件设计模式</dc:title>
  <dc:creator>王友</dc:creator>
  <cp:lastModifiedBy>王友</cp:lastModifiedBy>
  <cp:revision>11</cp:revision>
  <dcterms:created xsi:type="dcterms:W3CDTF">2020-09-08T00:22:40Z</dcterms:created>
  <dcterms:modified xsi:type="dcterms:W3CDTF">2020-09-08T00:22:40Z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2052-11.1.0.9615</vt:lpwstr>
  </property>
</Properties>
</file>