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handoutMasterIdLst>
    <p:handoutMasterId r:id="rId3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06"/>
  </p:normalViewPr>
  <p:slideViewPr>
    <p:cSldViewPr snapToGrid="0" snapToObjects="1">
      <p:cViewPr varScale="1">
        <p:scale>
          <a:sx n="117" d="100"/>
          <a:sy n="117" d="100"/>
        </p:scale>
        <p:origin x="360"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true"/>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true"/>
          </p:cNvSpPr>
          <p:nvPr>
            <p:ph type="subTitle" idx="1" hasCustomPrompt="true"/>
          </p:nvPr>
        </p:nvSpPr>
        <p:spPr>
          <a:xfrm>
            <a:off x="5160980" y="3528542"/>
            <a:ext cx="3520441" cy="2369810"/>
          </a:xfrm>
        </p:spPr>
        <p:txBody>
          <a:bodyPr tIns="91440" bIns="91440">
            <a:normAutofit/>
          </a:bodyPr>
          <a:lstStyle>
            <a:lvl1pPr marL="0" indent="0" algn="l">
              <a:buNone/>
              <a:defRPr sz="1800" b="0" cap="all" baseline="0">
                <a:solidFill>
                  <a:schemeClr val="tx1"/>
                </a:solidFill>
                <a:effectLst>
                  <a:outerShdw blurRad="38100" dist="38100" dir="2700000" algn="tl">
                    <a:srgbClr val="000000">
                      <a:alpha val="43137"/>
                    </a:srgbClr>
                  </a:outerShdw>
                </a:effectLst>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主讲：王友</a:t>
            </a:r>
            <a:endParaRPr lang="en-US" altLang="zh-CN" dirty="0"/>
          </a:p>
          <a:p>
            <a:r>
              <a:rPr lang="zh-CN" altLang="en-US" dirty="0"/>
              <a:t>     系统分析师</a:t>
            </a:r>
            <a:endParaRPr lang="en-US" altLang="zh-CN" dirty="0"/>
          </a:p>
          <a:p>
            <a:r>
              <a:rPr lang="zh-CN" altLang="en-US" dirty="0"/>
              <a:t>     信息系统项目管理师</a:t>
            </a:r>
            <a:endParaRPr lang="en-US" altLang="zh-CN" dirty="0"/>
          </a:p>
          <a:p>
            <a:r>
              <a:rPr lang="zh-CN" altLang="en-US" dirty="0"/>
              <a:t>     </a:t>
            </a:r>
            <a:r>
              <a:rPr lang="en-US" altLang="zh-CN" dirty="0"/>
              <a:t>PMP</a:t>
            </a:r>
            <a:r>
              <a:rPr lang="zh-CN" altLang="en-US" dirty="0"/>
              <a:t>项目管理师</a:t>
            </a:r>
            <a:endParaRPr lang="en-US" altLang="zh-CN" dirty="0"/>
          </a:p>
          <a:p>
            <a:r>
              <a:rPr lang="zh-CN" altLang="en-US" dirty="0"/>
              <a:t>     讲师</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a:xfrm>
            <a:off x="2416500" y="329307"/>
            <a:ext cx="4973915" cy="309201"/>
          </a:xfrm>
        </p:spPr>
        <p:txBody>
          <a:bodyPr/>
          <a:lstStyle/>
          <a:p>
            <a:endParaRPr kumimoji="1" lang="zh-CN" altLang="en-US"/>
          </a:p>
        </p:txBody>
      </p:sp>
      <p:sp>
        <p:nvSpPr>
          <p:cNvPr id="6" name="Slide Number Placeholder 5"/>
          <p:cNvSpPr>
            <a:spLocks noGrp="true"/>
          </p:cNvSpPr>
          <p:nvPr>
            <p:ph type="sldNum" sz="quarter" idx="12"/>
          </p:nvPr>
        </p:nvSpPr>
        <p:spPr>
          <a:xfrm>
            <a:off x="1437664" y="798973"/>
            <a:ext cx="811019" cy="503578"/>
          </a:xfrm>
        </p:spPr>
        <p:txBody>
          <a:bodyPr/>
          <a:lstStyle/>
          <a:p>
            <a:fld id="{1D18354F-ED19-9F4E-B52A-131974492C75}" type="slidenum">
              <a:rPr kumimoji="1" lang="zh-CN" altLang="en-US" smtClean="0"/>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Vertical Text Placeholder 2"/>
          <p:cNvSpPr>
            <a:spLocks noGrp="true"/>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10440670" y="798830"/>
            <a:ext cx="614045" cy="4659630"/>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true"/>
          </p:cNvSpPr>
          <p:nvPr>
            <p:ph type="body" orient="vert" idx="1"/>
          </p:nvPr>
        </p:nvSpPr>
        <p:spPr>
          <a:xfrm>
            <a:off x="288925" y="798830"/>
            <a:ext cx="9997440" cy="465963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a:xfrm>
            <a:off x="288290" y="329565"/>
            <a:ext cx="7101840" cy="309245"/>
          </a:xfrm>
        </p:spPr>
        <p:txBody>
          <a:bodyPr/>
          <a:lstStyle/>
          <a:p>
            <a:endParaRPr kumimoji="1" lang="zh-CN" altLang="en-US"/>
          </a:p>
        </p:txBody>
      </p:sp>
      <p:cxnSp>
        <p:nvCxnSpPr>
          <p:cNvPr id="15" name="Straight Connector 14"/>
          <p:cNvCxnSpPr/>
          <p:nvPr/>
        </p:nvCxnSpPr>
        <p:spPr>
          <a:xfrm>
            <a:off x="10440506"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a:xfrm>
            <a:off x="1451610" y="804545"/>
            <a:ext cx="9603105" cy="474980"/>
          </a:xfrm>
        </p:spPr>
        <p:txBody>
          <a:bodyPr/>
          <a:lstStyle>
            <a:lvl1pPr>
              <a:defRPr u="none" strike="noStrike" kern="1200" cap="all" spc="0" normalizeH="0">
                <a:solidFill>
                  <a:schemeClr val="tx1"/>
                </a:solidFill>
                <a:uFillTx/>
                <a:ea typeface="微软雅黑" panose="020B0503020204020204" charset="-122"/>
              </a:defRPr>
            </a:lvl1pPr>
          </a:lstStyle>
          <a:p>
            <a:r>
              <a:rPr lang="zh-CN" altLang="en-US"/>
              <a:t>单击此处编辑母版标题样式</a:t>
            </a:r>
            <a:endParaRPr lang="en-US" dirty="0"/>
          </a:p>
        </p:txBody>
      </p:sp>
      <p:sp>
        <p:nvSpPr>
          <p:cNvPr id="3" name="Content Placeholder 2"/>
          <p:cNvSpPr>
            <a:spLocks noGrp="true"/>
          </p:cNvSpPr>
          <p:nvPr>
            <p:ph idx="1"/>
          </p:nvPr>
        </p:nvSpPr>
        <p:spPr>
          <a:xfrm>
            <a:off x="1451610" y="1370965"/>
            <a:ext cx="9603105" cy="4730115"/>
          </a:xfrm>
        </p:spPr>
        <p:txBody>
          <a:bodyPr anchor="t"/>
          <a:lstStyle>
            <a:lvl1pPr>
              <a:defRPr u="none" strike="noStrike" kern="1200" cap="none" spc="0" normalizeH="0">
                <a:solidFill>
                  <a:schemeClr val="tx1"/>
                </a:solidFill>
                <a:uFillTx/>
                <a:ea typeface="微软雅黑" panose="020B0503020204020204" charset="-122"/>
              </a:defRPr>
            </a:lvl1pPr>
            <a:lvl2pPr>
              <a:defRPr u="none" strike="noStrike" kern="1200" cap="none" spc="0" normalizeH="0">
                <a:solidFill>
                  <a:schemeClr val="tx1"/>
                </a:solidFill>
                <a:uFillTx/>
                <a:ea typeface="微软雅黑" panose="020B0503020204020204" charset="-122"/>
              </a:defRPr>
            </a:lvl2pPr>
            <a:lvl3pPr>
              <a:defRPr u="none" strike="noStrike" kern="1200" cap="none" spc="0" normalizeH="0">
                <a:solidFill>
                  <a:schemeClr val="tx1"/>
                </a:solidFill>
                <a:uFillTx/>
                <a:ea typeface="微软雅黑" panose="020B0503020204020204" charset="-122"/>
              </a:defRPr>
            </a:lvl3pPr>
            <a:lvl4pPr>
              <a:defRPr u="none" strike="noStrike" kern="1200" cap="none" spc="0" normalizeH="0">
                <a:solidFill>
                  <a:schemeClr val="tx1"/>
                </a:solidFill>
                <a:uFillTx/>
                <a:ea typeface="微软雅黑" panose="020B0503020204020204" charset="-122"/>
              </a:defRPr>
            </a:lvl4pPr>
            <a:lvl5pPr>
              <a:defRPr u="none" strike="noStrike" kern="1200" cap="none" spc="0" normalizeH="0">
                <a:solidFill>
                  <a:schemeClr val="tx1"/>
                </a:solidFill>
                <a:uFillTx/>
                <a:ea typeface="微软雅黑" panose="020B050302020402020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33" name="Straight Connector 32"/>
          <p:cNvCxnSpPr/>
          <p:nvPr/>
        </p:nvCxnSpPr>
        <p:spPr>
          <a:xfrm>
            <a:off x="1446911" y="130225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true"/>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true"/>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true"/>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true"/>
          </p:cNvSpPr>
          <p:nvPr>
            <p:ph sz="half" idx="1"/>
          </p:nvPr>
        </p:nvSpPr>
        <p:spPr>
          <a:xfrm>
            <a:off x="1447331" y="2010878"/>
            <a:ext cx="4645152" cy="344859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true"/>
          </p:cNvSpPr>
          <p:nvPr>
            <p:ph sz="half" idx="2"/>
          </p:nvPr>
        </p:nvSpPr>
        <p:spPr>
          <a:xfrm>
            <a:off x="6413771" y="2017343"/>
            <a:ext cx="4645152" cy="344152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6" name="Footer Placeholder 5"/>
          <p:cNvSpPr>
            <a:spLocks noGrp="true"/>
          </p:cNvSpPr>
          <p:nvPr>
            <p:ph type="ftr" sz="quarter" idx="11"/>
          </p:nvPr>
        </p:nvSpPr>
        <p:spPr/>
        <p:txBody>
          <a:bodyPr/>
          <a:lstStyle/>
          <a:p>
            <a:endParaRPr kumimoji="1" lang="zh-CN" altLang="en-US"/>
          </a:p>
        </p:txBody>
      </p:sp>
      <p:sp>
        <p:nvSpPr>
          <p:cNvPr id="7" name="Slide Number Placeholder 6"/>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true"/>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true"/>
          </p:cNvSpPr>
          <p:nvPr>
            <p:ph sz="half" idx="2"/>
          </p:nvPr>
        </p:nvSpPr>
        <p:spPr>
          <a:xfrm>
            <a:off x="1447191" y="2824269"/>
            <a:ext cx="4645152" cy="264445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true"/>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true"/>
          </p:cNvSpPr>
          <p:nvPr>
            <p:ph sz="quarter" idx="4"/>
          </p:nvPr>
        </p:nvSpPr>
        <p:spPr>
          <a:xfrm>
            <a:off x="6412362" y="2821491"/>
            <a:ext cx="4645152" cy="263737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8" name="Footer Placeholder 7"/>
          <p:cNvSpPr>
            <a:spLocks noGrp="true"/>
          </p:cNvSpPr>
          <p:nvPr>
            <p:ph type="ftr" sz="quarter" idx="11"/>
          </p:nvPr>
        </p:nvSpPr>
        <p:spPr/>
        <p:txBody>
          <a:bodyPr/>
          <a:lstStyle/>
          <a:p>
            <a:endParaRPr kumimoji="1" lang="zh-CN" altLang="en-US"/>
          </a:p>
        </p:txBody>
      </p:sp>
      <p:sp>
        <p:nvSpPr>
          <p:cNvPr id="9" name="Slide Number Placeholder 8"/>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Date Placeholder 2"/>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4" name="Footer Placeholder 3"/>
          <p:cNvSpPr>
            <a:spLocks noGrp="true"/>
          </p:cNvSpPr>
          <p:nvPr>
            <p:ph type="ftr" sz="quarter" idx="11"/>
          </p:nvPr>
        </p:nvSpPr>
        <p:spPr/>
        <p:txBody>
          <a:bodyPr/>
          <a:lstStyle/>
          <a:p>
            <a:endParaRPr kumimoji="1" lang="zh-CN" altLang="en-US"/>
          </a:p>
        </p:txBody>
      </p:sp>
      <p:sp>
        <p:nvSpPr>
          <p:cNvPr id="5" name="Slide Number Placeholder 4"/>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3" name="Footer Placeholder 2"/>
          <p:cNvSpPr>
            <a:spLocks noGrp="true"/>
          </p:cNvSpPr>
          <p:nvPr>
            <p:ph type="ftr" sz="quarter" idx="11"/>
          </p:nvPr>
        </p:nvSpPr>
        <p:spPr/>
        <p:txBody>
          <a:bodyPr/>
          <a:lstStyle/>
          <a:p>
            <a:endParaRPr kumimoji="1" lang="zh-CN" altLang="en-US"/>
          </a:p>
        </p:txBody>
      </p:sp>
      <p:sp>
        <p:nvSpPr>
          <p:cNvPr id="4" name="Slide Number Placeholder 3"/>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true"/>
          </p:cNvSpPr>
          <p:nvPr>
            <p:ph idx="1"/>
          </p:nvPr>
        </p:nvSpPr>
        <p:spPr>
          <a:xfrm>
            <a:off x="5043714" y="798974"/>
            <a:ext cx="6012470" cy="4658826"/>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true"/>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6" name="Footer Placeholder 5"/>
          <p:cNvSpPr>
            <a:spLocks noGrp="true"/>
          </p:cNvSpPr>
          <p:nvPr>
            <p:ph type="ftr" sz="quarter" idx="11"/>
          </p:nvPr>
        </p:nvSpPr>
        <p:spPr/>
        <p:txBody>
          <a:bodyPr/>
          <a:lstStyle/>
          <a:p>
            <a:endParaRPr kumimoji="1" lang="zh-CN" altLang="en-US"/>
          </a:p>
        </p:txBody>
      </p:sp>
      <p:sp>
        <p:nvSpPr>
          <p:cNvPr id="7" name="Slide Number Placeholder 6"/>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false"/>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true"/>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true" noChangeAspect="true"/>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true"/>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a:xfrm>
            <a:off x="1447382" y="5469856"/>
            <a:ext cx="5527351" cy="320123"/>
          </a:xfrm>
        </p:spPr>
        <p:txBody>
          <a:bodyPr/>
          <a:lstStyle>
            <a:lvl1pPr algn="l">
              <a:defRPr/>
            </a:lvl1pPr>
          </a:lstStyle>
          <a:p>
            <a:fld id="{F2688CFA-ECF6-8041-B98A-F28AD7D1D399}" type="datetimeFigureOut">
              <a:rPr kumimoji="1" lang="zh-CN" altLang="en-US" smtClean="0"/>
            </a:fld>
            <a:endParaRPr kumimoji="1" lang="zh-CN" altLang="en-US"/>
          </a:p>
        </p:txBody>
      </p:sp>
      <p:sp>
        <p:nvSpPr>
          <p:cNvPr id="6" name="Footer Placeholder 5"/>
          <p:cNvSpPr>
            <a:spLocks noGrp="true"/>
          </p:cNvSpPr>
          <p:nvPr>
            <p:ph type="ftr" sz="quarter" idx="11"/>
          </p:nvPr>
        </p:nvSpPr>
        <p:spPr>
          <a:xfrm>
            <a:off x="1447382" y="318640"/>
            <a:ext cx="5541004" cy="320931"/>
          </a:xfrm>
        </p:spPr>
        <p:txBody>
          <a:bodyPr/>
          <a:lstStyle/>
          <a:p>
            <a:endParaRPr kumimoji="1" lang="zh-CN" altLang="en-US"/>
          </a:p>
        </p:txBody>
      </p:sp>
      <p:sp>
        <p:nvSpPr>
          <p:cNvPr id="7" name="Slide Number Placeholder 6"/>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true">
            <a:gsLst>
              <a:gs pos="0">
                <a:schemeClr val="bg2">
                  <a:alpha val="0"/>
                </a:schemeClr>
              </a:gs>
              <a:gs pos="100000">
                <a:schemeClr val="bg2"/>
              </a:gs>
            </a:gsLst>
            <a:lin ang="5400000" scaled="false"/>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true"/>
          </p:cNvPicPr>
          <p:nvPr/>
        </p:nvPicPr>
        <p:blipFill rotWithShape="true">
          <a:blip r:embed="rId12">
            <a:extLst>
              <a:ext uri="{28A0092B-C50C-407E-A947-70E740481C1C}">
                <a14:useLocalDpi xmlns:a14="http://schemas.microsoft.com/office/drawing/2010/main" val="false"/>
              </a:ext>
            </a:extLst>
          </a:blip>
          <a:srcRect t="1538" b="-1538"/>
          <a:stretch>
            <a:fillRect/>
          </a:stretch>
        </p:blipFill>
        <p:spPr bwMode="black">
          <a:xfrm>
            <a:off x="0" y="6126480"/>
            <a:ext cx="12192000" cy="742950"/>
          </a:xfrm>
          <a:prstGeom prst="rect">
            <a:avLst/>
          </a:prstGeom>
        </p:spPr>
      </p:pic>
      <p:sp>
        <p:nvSpPr>
          <p:cNvPr id="2" name="Title Placeholder 1"/>
          <p:cNvSpPr>
            <a:spLocks noGrp="true"/>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true"/>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latin typeface="宋体" panose="02010600030101010101" pitchFamily="2" charset="-122"/>
              </a:defRPr>
            </a:lvl1p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latin typeface="宋体" panose="02010600030101010101" pitchFamily="2" charset="-122"/>
              </a:defRPr>
            </a:lvl1pPr>
          </a:lstStyle>
          <a:p>
            <a:endParaRPr kumimoji="1" lang="zh-CN" altLang="en-US"/>
          </a:p>
        </p:txBody>
      </p:sp>
      <p:sp>
        <p:nvSpPr>
          <p:cNvPr id="6" name="Slide Number Placeholder 5"/>
          <p:cNvSpPr>
            <a:spLocks noGrp="true"/>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latin typeface="宋体" panose="02010600030101010101" pitchFamily="2" charset="-122"/>
              </a:defRPr>
            </a:lvl1pPr>
          </a:lstStyle>
          <a:p>
            <a:fld id="{1D18354F-ED19-9F4E-B52A-131974492C75}" type="slidenum">
              <a:rPr kumimoji="1" lang="zh-CN" altLang="en-US" smtClean="0"/>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宋体" panose="02010600030101010101" pitchFamily="2" charset="-122"/>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宋体" panose="02010600030101010101" pitchFamily="2" charset="-122"/>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宋体" panose="02010600030101010101" pitchFamily="2" charset="-122"/>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宋体" panose="02010600030101010101" pitchFamily="2" charset="-122"/>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宋体" panose="02010600030101010101" pitchFamily="2" charset="-122"/>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宋体" panose="02010600030101010101" pitchFamily="2" charset="-122"/>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hyperlink" Target="https://github.com/oliverwy/DhDesignpattern/tree/master/src/mvc/databaseapp/mvap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oliverwy/DhDesignpattern/tree/master/src/mvc/databaseapp/mvcobserverapp"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oliverwy/DhDesignpattern/tree/master/src/mvc/databaseapp/mvcmvpapp" TargetMode="Externa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ctrTitle"/>
          </p:nvPr>
        </p:nvSpPr>
        <p:spPr/>
        <p:txBody>
          <a:bodyPr/>
          <a:lstStyle/>
          <a:p>
            <a:r>
              <a:rPr kumimoji="1" lang="zh-CN" altLang="en-US" sz="5400" dirty="0"/>
              <a:t>第十三讲 </a:t>
            </a:r>
            <a:r>
              <a:rPr kumimoji="1" lang="en-US" altLang="zh-CN" sz="5400"/>
              <a:t>MVC</a:t>
            </a:r>
            <a:r>
              <a:rPr kumimoji="1" lang="zh-CN" altLang="en-US" sz="5400"/>
              <a:t>软件体系结构</a:t>
            </a:r>
            <a:endParaRPr kumimoji="1" lang="zh-CN" altLang="en-US" sz="5400" dirty="0"/>
          </a:p>
        </p:txBody>
      </p:sp>
      <p:sp>
        <p:nvSpPr>
          <p:cNvPr id="5" name="副标题 4"/>
          <p:cNvSpPr>
            <a:spLocks noGrp="true"/>
          </p:cNvSpPr>
          <p:nvPr>
            <p:ph type="subTitle" idx="1"/>
          </p:nvPr>
        </p:nvSpPr>
        <p:spPr>
          <a:xfrm>
            <a:off x="5222875" y="3556000"/>
            <a:ext cx="3395980" cy="2763520"/>
          </a:xfrm>
        </p:spPr>
        <p:txBody>
          <a:bodyPr>
            <a:normAutofit fontScale="90000"/>
          </a:bodyPr>
          <a:lstStyle/>
          <a:p>
            <a:r>
              <a:rPr kumimoji="1" lang="zh-CN" altLang="en-US" dirty="0"/>
              <a:t>主讲：王友</a:t>
            </a:r>
            <a:endParaRPr kumimoji="1" lang="en-US" altLang="zh-CN" dirty="0"/>
          </a:p>
          <a:p>
            <a:r>
              <a:rPr kumimoji="1" lang="zh-CN" altLang="en-US" dirty="0"/>
              <a:t>     系统分析师</a:t>
            </a:r>
            <a:endParaRPr kumimoji="1" lang="zh-CN" altLang="en-US" dirty="0"/>
          </a:p>
          <a:p>
            <a:r>
              <a:rPr kumimoji="1" lang="en-US" altLang="zh-CN" dirty="0"/>
              <a:t>     </a:t>
            </a:r>
            <a:r>
              <a:rPr kumimoji="1" lang="zh-CN" altLang="en-US" dirty="0"/>
              <a:t>系统架构设计师</a:t>
            </a:r>
            <a:endParaRPr kumimoji="1" lang="en-US" altLang="zh-CN" dirty="0"/>
          </a:p>
          <a:p>
            <a:r>
              <a:rPr kumimoji="1" lang="zh-CN" altLang="en-US" dirty="0"/>
              <a:t>     信息系统项目管理师</a:t>
            </a:r>
            <a:endParaRPr kumimoji="1" lang="en-US" altLang="zh-CN" dirty="0"/>
          </a:p>
          <a:p>
            <a:r>
              <a:rPr kumimoji="1" lang="zh-CN" altLang="en-US" dirty="0"/>
              <a:t>     </a:t>
            </a:r>
            <a:r>
              <a:rPr kumimoji="1" lang="en-US" altLang="zh-CN" dirty="0"/>
              <a:t>PMP</a:t>
            </a:r>
            <a:r>
              <a:rPr kumimoji="1" lang="zh-CN" altLang="en-US" dirty="0"/>
              <a:t>项目管理师</a:t>
            </a:r>
            <a:endParaRPr kumimoji="1" lang="en-US" altLang="zh-CN" dirty="0"/>
          </a:p>
          <a:p>
            <a:r>
              <a:rPr kumimoji="1" lang="zh-CN" altLang="en-US" dirty="0"/>
              <a:t>     讲师</a:t>
            </a:r>
            <a:endParaRPr kumimoji="1" lang="en-US" altLang="zh-CN" dirty="0"/>
          </a:p>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orient="vert"/>
          </p:nvPr>
        </p:nvSpPr>
        <p:spPr/>
        <p:txBody>
          <a:bodyPr>
            <a:normAutofit fontScale="90000"/>
          </a:bodyPr>
          <a:lstStyle/>
          <a:p>
            <a:r>
              <a:rPr lang="zh-CN" altLang="en-US"/>
              <a:t>添加修改处理业务逻辑</a:t>
            </a:r>
            <a:endParaRPr lang="zh-CN" altLang="en-US"/>
          </a:p>
        </p:txBody>
      </p:sp>
      <p:sp>
        <p:nvSpPr>
          <p:cNvPr id="3" name="文本占位符 2"/>
          <p:cNvSpPr>
            <a:spLocks noGrp="true"/>
          </p:cNvSpPr>
          <p:nvPr>
            <p:ph type="body" orient="vert" idx="1"/>
          </p:nvPr>
        </p:nvSpPr>
        <p:spPr/>
        <p:txBody>
          <a:bodyPr/>
          <a:lstStyle/>
          <a:p>
            <a:endParaRPr lang="zh-CN" altLang="en-US"/>
          </a:p>
        </p:txBody>
      </p:sp>
      <p:pic>
        <p:nvPicPr>
          <p:cNvPr id="5" name="图片 4"/>
          <p:cNvPicPr>
            <a:picLocks noChangeAspect="true"/>
          </p:cNvPicPr>
          <p:nvPr/>
        </p:nvPicPr>
        <p:blipFill>
          <a:blip r:embed="rId1"/>
          <a:stretch>
            <a:fillRect/>
          </a:stretch>
        </p:blipFill>
        <p:spPr>
          <a:xfrm>
            <a:off x="47625" y="23495"/>
            <a:ext cx="10238740" cy="6689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orient="vert"/>
          </p:nvPr>
        </p:nvSpPr>
        <p:spPr/>
        <p:txBody>
          <a:bodyPr>
            <a:normAutofit fontScale="90000"/>
          </a:bodyPr>
          <a:lstStyle/>
          <a:p>
            <a:r>
              <a:rPr lang="zh-CN" altLang="en-US"/>
              <a:t>添加删除处理逻辑</a:t>
            </a:r>
            <a:endParaRPr lang="zh-CN" altLang="en-US"/>
          </a:p>
        </p:txBody>
      </p:sp>
      <p:sp>
        <p:nvSpPr>
          <p:cNvPr id="3" name="文本占位符 2"/>
          <p:cNvSpPr>
            <a:spLocks noGrp="true"/>
          </p:cNvSpPr>
          <p:nvPr>
            <p:ph type="body" orient="vert" idx="1"/>
          </p:nvPr>
        </p:nvSpPr>
        <p:spPr/>
        <p:txBody>
          <a:bodyPr/>
          <a:lstStyle/>
          <a:p>
            <a:endParaRPr lang="zh-CN" altLang="en-US"/>
          </a:p>
        </p:txBody>
      </p:sp>
      <p:pic>
        <p:nvPicPr>
          <p:cNvPr id="4" name="图片 3"/>
          <p:cNvPicPr>
            <a:picLocks noChangeAspect="true"/>
          </p:cNvPicPr>
          <p:nvPr/>
        </p:nvPicPr>
        <p:blipFill>
          <a:blip r:embed="rId1"/>
          <a:stretch>
            <a:fillRect/>
          </a:stretch>
        </p:blipFill>
        <p:spPr>
          <a:xfrm>
            <a:off x="1768475" y="93345"/>
            <a:ext cx="7520940" cy="65208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true"/>
          </p:cNvSpPr>
          <p:nvPr>
            <p:ph type="title"/>
          </p:nvPr>
        </p:nvSpPr>
        <p:spPr/>
        <p:txBody>
          <a:bodyPr>
            <a:normAutofit fontScale="90000"/>
          </a:bodyPr>
          <a:lstStyle/>
          <a:p>
            <a:r>
              <a:rPr lang="zh-CN" altLang="en-US"/>
              <a:t>这个程序功能就实现了</a:t>
            </a:r>
            <a:endParaRPr lang="zh-CN" altLang="en-US"/>
          </a:p>
        </p:txBody>
      </p:sp>
      <p:sp>
        <p:nvSpPr>
          <p:cNvPr id="5" name="内容占位符 4"/>
          <p:cNvSpPr>
            <a:spLocks noGrp="true"/>
          </p:cNvSpPr>
          <p:nvPr>
            <p:ph idx="1"/>
          </p:nvPr>
        </p:nvSpPr>
        <p:spPr/>
        <p:txBody>
          <a:bodyPr/>
          <a:lstStyle/>
          <a:p>
            <a:r>
              <a:rPr lang="zh-CN" altLang="en-US"/>
              <a:t>万事大吉，很简单嘛，来来，接着实现课程、成绩、教师、管理员。</a:t>
            </a:r>
            <a:endParaRPr lang="zh-CN" altLang="en-US"/>
          </a:p>
          <a:p>
            <a:r>
              <a:rPr lang="zh-CN" altLang="en-US"/>
              <a:t>等等，我们来分析一下这个程序的主要结构，仔细在回想一遍代码，不经意的你就会发现：</a:t>
            </a:r>
            <a:endParaRPr lang="zh-CN" altLang="en-US"/>
          </a:p>
          <a:p>
            <a:pPr lvl="1"/>
            <a:r>
              <a:rPr lang="zh-CN" altLang="en-US"/>
              <a:t>这种设计套路好像有点不对头哦。</a:t>
            </a:r>
            <a:endParaRPr lang="zh-CN" altLang="en-US"/>
          </a:p>
          <a:p>
            <a:pPr lvl="1"/>
            <a:r>
              <a:rPr lang="zh-CN" altLang="en-US"/>
              <a:t>我们如果修改界面上的任何东西，我需要重新编译</a:t>
            </a:r>
            <a:endParaRPr lang="zh-CN" altLang="en-US"/>
          </a:p>
          <a:p>
            <a:pPr lvl="1"/>
            <a:r>
              <a:rPr lang="zh-CN" altLang="en-US"/>
              <a:t>而且一个关键的问题，这个类只能由一个人编辑，当然你会说，不就这个几百行吗，小意思。那个如果是复杂录入查询界面呢？</a:t>
            </a:r>
            <a:endParaRPr lang="zh-CN" altLang="en-US"/>
          </a:p>
          <a:p>
            <a:pPr lvl="1"/>
            <a:r>
              <a:rPr lang="zh-CN" altLang="en-US"/>
              <a:t>仔细回想我们以前讲设计模式的时候一直坚持的原则：任何业务类一定要职责清晰且单一。</a:t>
            </a:r>
            <a:endParaRPr lang="zh-CN" altLang="en-US"/>
          </a:p>
          <a:p>
            <a:pPr lvl="1"/>
            <a:r>
              <a:rPr lang="zh-CN" altLang="en-US"/>
              <a:t>我们这个类，好像是吧输入和输出，事件调度、业务处理和数据存储放在一起了哦，显然和上面的原则有点违背</a:t>
            </a:r>
            <a:endParaRPr lang="zh-CN" altLang="en-US"/>
          </a:p>
          <a:p>
            <a:pPr lvl="1"/>
            <a:r>
              <a:rPr lang="zh-CN" altLang="en-US"/>
              <a:t>显然这样设计，小程序没问题，但当程序规模变大的时候，会大大的影响工程进度</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t>第一次优化</a:t>
            </a:r>
            <a:endParaRPr lang="zh-CN" altLang="en-US"/>
          </a:p>
        </p:txBody>
      </p:sp>
      <p:sp>
        <p:nvSpPr>
          <p:cNvPr id="3" name="内容占位符 2"/>
          <p:cNvSpPr>
            <a:spLocks noGrp="true"/>
          </p:cNvSpPr>
          <p:nvPr>
            <p:ph idx="1"/>
          </p:nvPr>
        </p:nvSpPr>
        <p:spPr/>
        <p:txBody>
          <a:bodyPr/>
          <a:lstStyle/>
          <a:p>
            <a:r>
              <a:rPr lang="zh-CN" altLang="en-US" dirty="0"/>
              <a:t>想想我们做实验的时候我一直在讲的，我们根据需求设计任何程序的时候都要尽量保证界面和业务处理分离，</a:t>
            </a:r>
            <a:endParaRPr lang="zh-CN" altLang="en-US" dirty="0"/>
          </a:p>
          <a:p>
            <a:r>
              <a:rPr lang="zh-CN" altLang="en-US" dirty="0"/>
              <a:t>这一次的优化目的很简单，就是把与数据存储有关的业务逻辑和界面分离。</a:t>
            </a:r>
            <a:endParaRPr lang="zh-CN" altLang="en-US" dirty="0"/>
          </a:p>
          <a:p>
            <a:r>
              <a:rPr lang="zh-CN" altLang="en-US" dirty="0"/>
              <a:t>我们把数据处理单独封装成一个类DataModel</a:t>
            </a:r>
            <a:endParaRPr lang="zh-CN" altLang="en-US" dirty="0"/>
          </a:p>
          <a:p>
            <a:pPr lvl="1"/>
            <a:r>
              <a:rPr lang="zh-CN" altLang="en-US" dirty="0"/>
              <a:t>主要职责就是负责业务处理</a:t>
            </a:r>
            <a:endParaRPr lang="zh-CN" altLang="en-US" dirty="0"/>
          </a:p>
          <a:p>
            <a:pPr lvl="0"/>
            <a:r>
              <a:rPr lang="zh-CN" altLang="en-US" sz="2000" dirty="0"/>
              <a:t>负责数据显示的界面优化为</a:t>
            </a:r>
            <a:endParaRPr lang="zh-CN" altLang="en-US" sz="2000" dirty="0"/>
          </a:p>
          <a:p>
            <a:pPr lvl="1"/>
            <a:r>
              <a:rPr lang="zh-CN" altLang="en-US" sz="1800" dirty="0"/>
              <a:t>见代码</a:t>
            </a:r>
            <a:r>
              <a:rPr lang="en-US" altLang="zh-CN" dirty="0" err="1"/>
              <a:t>mvc.databaseapp.mvapp</a:t>
            </a:r>
            <a:endParaRPr lang="en-US" altLang="zh-CN" dirty="0"/>
          </a:p>
          <a:p>
            <a:pPr lvl="1"/>
            <a:r>
              <a:rPr lang="en-US" altLang="zh-CN" dirty="0">
                <a:hlinkClick r:id="rId1"/>
              </a:rPr>
              <a:t>https://github.com/oliverwy/DhDesignpattern/tree/master/src/mvc/databaseapp/mvapp</a:t>
            </a:r>
            <a:endParaRPr lang="en-US" altLang="zh-CN" dirty="0"/>
          </a:p>
        </p:txBody>
      </p:sp>
      <p:pic>
        <p:nvPicPr>
          <p:cNvPr id="4" name="图片 3"/>
          <p:cNvPicPr>
            <a:picLocks noChangeAspect="true"/>
          </p:cNvPicPr>
          <p:nvPr/>
        </p:nvPicPr>
        <p:blipFill>
          <a:blip r:embed="rId2"/>
          <a:stretch>
            <a:fillRect/>
          </a:stretch>
        </p:blipFill>
        <p:spPr>
          <a:xfrm>
            <a:off x="429577" y="929640"/>
            <a:ext cx="11332845" cy="4557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t>第一次优化的缺点</a:t>
            </a:r>
            <a:endParaRPr lang="zh-CN" altLang="en-US"/>
          </a:p>
        </p:txBody>
      </p:sp>
      <p:sp>
        <p:nvSpPr>
          <p:cNvPr id="3" name="内容占位符 2"/>
          <p:cNvSpPr>
            <a:spLocks noGrp="true"/>
          </p:cNvSpPr>
          <p:nvPr>
            <p:ph idx="1"/>
          </p:nvPr>
        </p:nvSpPr>
        <p:spPr/>
        <p:txBody>
          <a:bodyPr/>
          <a:lstStyle/>
          <a:p>
            <a:r>
              <a:rPr lang="zh-CN" altLang="en-US" dirty="0"/>
              <a:t>数据处理层独立了</a:t>
            </a:r>
            <a:endParaRPr lang="zh-CN" altLang="en-US" dirty="0"/>
          </a:p>
          <a:p>
            <a:r>
              <a:rPr lang="zh-CN" altLang="en-US" dirty="0"/>
              <a:t>但是我们仔细观察输入输入出界面</a:t>
            </a:r>
            <a:endParaRPr lang="zh-CN" altLang="en-US" dirty="0"/>
          </a:p>
          <a:p>
            <a:pPr lvl="1"/>
            <a:r>
              <a:rPr lang="zh-CN" altLang="en-US" dirty="0"/>
              <a:t>是仅负责输入和输出吗？</a:t>
            </a:r>
            <a:endParaRPr lang="zh-CN" altLang="en-US" dirty="0"/>
          </a:p>
          <a:p>
            <a:pPr lvl="1"/>
            <a:r>
              <a:rPr lang="zh-CN" altLang="en-US" dirty="0"/>
              <a:t>不对，我们还是处理了一部分的业务处理，比如数据查询的时候，我们做了对应查询条件的判定，这显示属于业务处理的一部分</a:t>
            </a:r>
            <a:endParaRPr lang="zh-CN" altLang="en-US" dirty="0"/>
          </a:p>
          <a:p>
            <a:pPr lvl="1"/>
            <a:r>
              <a:rPr lang="zh-CN" altLang="en-US" dirty="0"/>
              <a:t>还有一点，界面的对应按钮的事件处理里面我仅仅只是把与数据处理有关的业务剥离出去了，业务流程还在。</a:t>
            </a:r>
            <a:endParaRPr lang="zh-CN" altLang="en-US" dirty="0"/>
          </a:p>
          <a:p>
            <a:pPr lvl="1"/>
            <a:r>
              <a:rPr lang="zh-CN" altLang="en-US" dirty="0"/>
              <a:t>显然这还与单一职责这个设计原则有点不相符。</a:t>
            </a:r>
            <a:endParaRPr lang="zh-CN" altLang="en-US" dirty="0"/>
          </a:p>
          <a:p>
            <a:pPr lvl="1"/>
            <a:r>
              <a:rPr lang="zh-CN" altLang="en-US" dirty="0"/>
              <a:t>显然这种设计套路，还有优化的空间</a:t>
            </a:r>
            <a:endParaRPr lang="zh-CN" altLang="en-US" dirty="0"/>
          </a:p>
          <a:p>
            <a:pPr lvl="1"/>
            <a:r>
              <a:rPr lang="zh-CN" altLang="en-US" dirty="0"/>
              <a:t>最后优化的套路就是</a:t>
            </a:r>
            <a:r>
              <a:rPr lang="en-US" altLang="zh-CN" dirty="0"/>
              <a:t>MVC</a:t>
            </a:r>
            <a:r>
              <a:rPr lang="zh-CN" altLang="en-US" dirty="0"/>
              <a:t>软件体系结构风格</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t>我们先不正式讨论概念，来看你们日常生活中的模式</a:t>
            </a:r>
            <a:endParaRPr lang="zh-CN" altLang="en-US"/>
          </a:p>
        </p:txBody>
      </p:sp>
      <p:sp>
        <p:nvSpPr>
          <p:cNvPr id="3" name="内容占位符 2"/>
          <p:cNvSpPr>
            <a:spLocks noGrp="true"/>
          </p:cNvSpPr>
          <p:nvPr>
            <p:ph idx="1"/>
          </p:nvPr>
        </p:nvSpPr>
        <p:spPr/>
        <p:txBody>
          <a:bodyPr/>
          <a:lstStyle/>
          <a:p>
            <a:r>
              <a:rPr lang="zh-CN" altLang="en-US"/>
              <a:t>你们每天都食堂吃饭，如果你们去过二食堂，你就能经历三种不同的服务方式。</a:t>
            </a:r>
            <a:endParaRPr lang="zh-CN" altLang="en-US"/>
          </a:p>
          <a:p>
            <a:r>
              <a:rPr lang="zh-CN" altLang="en-US"/>
              <a:t>第一种模式：</a:t>
            </a:r>
            <a:r>
              <a:rPr lang="zh-CN" altLang="en-US">
                <a:sym typeface="+mn-ea"/>
              </a:rPr>
              <a:t>你去吃快餐，一楼中间的窗口，一帮师傅会招呼你，同学吃什么，他顺手就会拿起一盘米饭</a:t>
            </a:r>
            <a:endParaRPr lang="zh-CN" altLang="en-US"/>
          </a:p>
          <a:p>
            <a:pPr marL="0" indent="0">
              <a:buNone/>
            </a:pPr>
            <a:endParaRPr lang="zh-CN" altLang="en-US"/>
          </a:p>
        </p:txBody>
      </p:sp>
      <p:pic>
        <p:nvPicPr>
          <p:cNvPr id="5" name="图片 4"/>
          <p:cNvPicPr>
            <a:picLocks noChangeAspect="true"/>
          </p:cNvPicPr>
          <p:nvPr/>
        </p:nvPicPr>
        <p:blipFill>
          <a:blip r:embed="rId1"/>
          <a:stretch>
            <a:fillRect/>
          </a:stretch>
        </p:blipFill>
        <p:spPr>
          <a:xfrm>
            <a:off x="852170" y="2630805"/>
            <a:ext cx="10802620" cy="40906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1451610" y="814070"/>
            <a:ext cx="9603105" cy="474980"/>
          </a:xfrm>
        </p:spPr>
        <p:txBody>
          <a:bodyPr>
            <a:normAutofit fontScale="90000"/>
          </a:bodyPr>
          <a:lstStyle/>
          <a:p>
            <a:r>
              <a:rPr lang="zh-CN" altLang="en-US">
                <a:sym typeface="+mn-ea"/>
              </a:rPr>
              <a:t>我们先不正式讨论概念，来看食堂吃饭服务模式例子</a:t>
            </a:r>
            <a:br>
              <a:rPr lang="zh-CN" altLang="en-US"/>
            </a:br>
            <a:endParaRPr lang="zh-CN" altLang="en-US"/>
          </a:p>
        </p:txBody>
      </p:sp>
      <p:sp>
        <p:nvSpPr>
          <p:cNvPr id="3" name="内容占位符 2"/>
          <p:cNvSpPr>
            <a:spLocks noGrp="true"/>
          </p:cNvSpPr>
          <p:nvPr>
            <p:ph idx="1"/>
          </p:nvPr>
        </p:nvSpPr>
        <p:spPr/>
        <p:txBody>
          <a:bodyPr/>
          <a:lstStyle/>
          <a:p>
            <a:r>
              <a:rPr lang="zh-CN" altLang="en-US">
                <a:sym typeface="+mn-ea"/>
              </a:rPr>
              <a:t>第二种模式：你去吃南边哪家的清真面，你会发觉有个还算。。。的。。。</a:t>
            </a:r>
            <a:endParaRPr lang="zh-CN" altLang="en-US">
              <a:sym typeface="+mn-ea"/>
            </a:endParaRPr>
          </a:p>
          <a:p>
            <a:r>
              <a:rPr lang="zh-CN" altLang="en-US"/>
              <a:t>这个这个和我们原始程序第一次优化的模式很像嘛</a:t>
            </a:r>
            <a:endParaRPr lang="zh-CN" altLang="en-US"/>
          </a:p>
          <a:p>
            <a:endParaRPr lang="zh-CN" altLang="en-US"/>
          </a:p>
        </p:txBody>
      </p:sp>
      <p:pic>
        <p:nvPicPr>
          <p:cNvPr id="4" name="图片 3"/>
          <p:cNvPicPr>
            <a:picLocks noChangeAspect="true"/>
          </p:cNvPicPr>
          <p:nvPr/>
        </p:nvPicPr>
        <p:blipFill>
          <a:blip r:embed="rId1"/>
          <a:stretch>
            <a:fillRect/>
          </a:stretch>
        </p:blipFill>
        <p:spPr>
          <a:xfrm>
            <a:off x="248285" y="2282190"/>
            <a:ext cx="11696065" cy="29076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sym typeface="+mn-ea"/>
              </a:rPr>
              <a:t>我们先不正式讨论概念，来看食堂吃饭服务模式例子</a:t>
            </a:r>
            <a:br>
              <a:rPr lang="zh-CN" altLang="en-US">
                <a:sym typeface="+mn-ea"/>
              </a:rPr>
            </a:br>
            <a:endParaRPr lang="zh-CN" altLang="en-US"/>
          </a:p>
        </p:txBody>
      </p:sp>
      <p:sp>
        <p:nvSpPr>
          <p:cNvPr id="3" name="内容占位符 2"/>
          <p:cNvSpPr>
            <a:spLocks noGrp="true"/>
          </p:cNvSpPr>
          <p:nvPr>
            <p:ph idx="1"/>
          </p:nvPr>
        </p:nvSpPr>
        <p:spPr/>
        <p:txBody>
          <a:bodyPr/>
          <a:lstStyle/>
          <a:p>
            <a:r>
              <a:rPr lang="zh-CN" altLang="en-US"/>
              <a:t>第三种模式：一楼东南面那家卖面的，如果你仔细观察是这样的服务模式</a:t>
            </a:r>
            <a:endParaRPr lang="zh-CN" altLang="en-US"/>
          </a:p>
        </p:txBody>
      </p:sp>
      <p:pic>
        <p:nvPicPr>
          <p:cNvPr id="4" name="图片 3"/>
          <p:cNvPicPr>
            <a:picLocks noChangeAspect="true"/>
          </p:cNvPicPr>
          <p:nvPr/>
        </p:nvPicPr>
        <p:blipFill>
          <a:blip r:embed="rId1"/>
          <a:stretch>
            <a:fillRect/>
          </a:stretch>
        </p:blipFill>
        <p:spPr>
          <a:xfrm>
            <a:off x="2562225" y="1757680"/>
            <a:ext cx="6452235" cy="50463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sym typeface="+mn-ea"/>
              </a:rPr>
              <a:t>我们先不正式讨论概念，来看食堂吃饭服务模式例子</a:t>
            </a:r>
            <a:endParaRPr lang="zh-CN" altLang="en-US"/>
          </a:p>
        </p:txBody>
      </p:sp>
      <p:sp>
        <p:nvSpPr>
          <p:cNvPr id="3" name="内容占位符 2"/>
          <p:cNvSpPr>
            <a:spLocks noGrp="true"/>
          </p:cNvSpPr>
          <p:nvPr>
            <p:ph idx="1"/>
          </p:nvPr>
        </p:nvSpPr>
        <p:spPr/>
        <p:txBody>
          <a:bodyPr/>
          <a:lstStyle/>
          <a:p>
            <a:r>
              <a:rPr lang="zh-CN" altLang="en-US"/>
              <a:t>我们仔细分析一下这个模式：</a:t>
            </a:r>
            <a:endParaRPr lang="zh-CN" altLang="en-US"/>
          </a:p>
          <a:p>
            <a:pPr lvl="1"/>
            <a:r>
              <a:rPr lang="zh-CN" altLang="en-US"/>
              <a:t>有一个专门的服务人员负责接收我们的用餐请求，然后分发给大师傅</a:t>
            </a:r>
            <a:endParaRPr lang="zh-CN" altLang="en-US"/>
          </a:p>
          <a:p>
            <a:pPr lvl="1"/>
            <a:r>
              <a:rPr lang="zh-CN" altLang="en-US"/>
              <a:t>有个专门根据服务人员指令负责做面的大师傅，就负责做面，做碗面通知服务人员取面</a:t>
            </a:r>
            <a:endParaRPr lang="zh-CN" altLang="en-US"/>
          </a:p>
          <a:p>
            <a:pPr lvl="1"/>
            <a:r>
              <a:rPr lang="zh-CN" altLang="en-US"/>
              <a:t>还有一个专门负责美化面食并提交给我们的服务员。</a:t>
            </a:r>
            <a:endParaRPr lang="zh-CN" altLang="en-US"/>
          </a:p>
          <a:p>
            <a:pPr lvl="0"/>
            <a:r>
              <a:rPr lang="zh-CN" altLang="en-US" sz="2000"/>
              <a:t>仔细回想一下我们过去讲过，见过的软件体系结构，好像没有这种模式哦</a:t>
            </a:r>
            <a:endParaRPr lang="zh-CN" altLang="en-US" sz="2000"/>
          </a:p>
          <a:p>
            <a:pPr lvl="0"/>
            <a:r>
              <a:rPr lang="zh-CN" altLang="en-US" sz="2000"/>
              <a:t>那么我们根据这种服务模式，可以衍生出一套新的软件结构的设计套路：</a:t>
            </a:r>
            <a:r>
              <a:rPr lang="en-US" altLang="zh-CN" sz="2000"/>
              <a:t>MVC</a:t>
            </a:r>
            <a:endParaRPr lang="en-US" altLang="zh-CN" sz="2000"/>
          </a:p>
          <a:p>
            <a:pPr lvl="1"/>
            <a:r>
              <a:rPr lang="zh-CN" altLang="en-US" sz="1800"/>
              <a:t>全称</a:t>
            </a:r>
            <a:r>
              <a:rPr lang="en-US" altLang="zh-CN" sz="1800"/>
              <a:t>-Model View Controller</a:t>
            </a:r>
            <a:endParaRPr lang="en-US" altLang="zh-CN" sz="1800"/>
          </a:p>
          <a:p>
            <a:pPr lvl="1"/>
            <a:r>
              <a:rPr lang="en-US" altLang="zh-CN" sz="1800"/>
              <a:t>Model-</a:t>
            </a:r>
            <a:r>
              <a:rPr lang="zh-CN" altLang="en-US" sz="1800"/>
              <a:t>就是软件系统的加工面的大师傅，负责加工数据</a:t>
            </a:r>
            <a:endParaRPr lang="zh-CN" altLang="en-US" sz="1800"/>
          </a:p>
          <a:p>
            <a:pPr lvl="1"/>
            <a:r>
              <a:rPr lang="en-US" altLang="zh-CN" sz="1800"/>
              <a:t>Controller-</a:t>
            </a:r>
            <a:r>
              <a:rPr lang="zh-CN" altLang="en-US" sz="1800"/>
              <a:t>就是负责接收用户请求并扶着分发指令的接单服务员</a:t>
            </a:r>
            <a:endParaRPr lang="zh-CN" altLang="en-US" sz="1800"/>
          </a:p>
          <a:p>
            <a:pPr lvl="1"/>
            <a:r>
              <a:rPr lang="en-US" altLang="zh-CN" sz="1800"/>
              <a:t>View-</a:t>
            </a:r>
            <a:r>
              <a:rPr lang="zh-CN" altLang="en-US" sz="1800"/>
              <a:t>就是负责美化面食和输出成品面食的服务员</a:t>
            </a:r>
            <a:endParaRPr lang="zh-CN" altLang="en-US" sz="1800"/>
          </a:p>
          <a:p>
            <a:pPr lvl="1"/>
            <a:endParaRPr lang="zh-CN" altLang="en-US"/>
          </a:p>
          <a:p>
            <a:pPr lvl="1"/>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t>我们在稍微形象点，以计算机的角度在看一下整个流程</a:t>
            </a:r>
            <a:endParaRPr lang="zh-CN" altLang="en-US"/>
          </a:p>
        </p:txBody>
      </p:sp>
      <p:sp>
        <p:nvSpPr>
          <p:cNvPr id="3" name="内容占位符 2"/>
          <p:cNvSpPr>
            <a:spLocks noGrp="true"/>
          </p:cNvSpPr>
          <p:nvPr>
            <p:ph idx="1"/>
          </p:nvPr>
        </p:nvSpPr>
        <p:spPr/>
        <p:txBody>
          <a:bodyPr>
            <a:normAutofit/>
          </a:bodyPr>
          <a:lstStyle/>
          <a:p>
            <a:r>
              <a:rPr lang="zh-CN" altLang="en-US" dirty="0"/>
              <a:t>Control</a:t>
            </a:r>
            <a:r>
              <a:rPr lang="en-US" altLang="zh-CN" dirty="0" err="1"/>
              <a:t>ler</a:t>
            </a:r>
            <a:r>
              <a:rPr lang="zh-CN" altLang="en-US" dirty="0"/>
              <a:t> 师傅 收到你的请求,带着需求参数（什么面，加蛋不加蛋）</a:t>
            </a:r>
            <a:endParaRPr lang="zh-CN" altLang="en-US" dirty="0"/>
          </a:p>
          <a:p>
            <a:r>
              <a:rPr lang="zh-CN" altLang="en-US" dirty="0"/>
              <a:t>交给了我们的Model师傅，Model师傅根据</a:t>
            </a:r>
            <a:r>
              <a:rPr lang="zh-CN" altLang="en-US" dirty="0">
                <a:sym typeface="+mn-ea"/>
              </a:rPr>
              <a:t>Control</a:t>
            </a:r>
            <a:r>
              <a:rPr lang="en-US" altLang="zh-CN" dirty="0" err="1">
                <a:sym typeface="+mn-ea"/>
              </a:rPr>
              <a:t>ler</a:t>
            </a:r>
            <a:r>
              <a:rPr lang="zh-CN" altLang="en-US" dirty="0"/>
              <a:t>的要求，把面拉宽拉细，三两还是二两，</a:t>
            </a:r>
            <a:endParaRPr lang="zh-CN" altLang="en-US" dirty="0"/>
          </a:p>
          <a:p>
            <a:r>
              <a:rPr lang="zh-CN" altLang="en-US" dirty="0"/>
              <a:t>面做完之后Model师傅通知View师傅有新面好的面要送出去。</a:t>
            </a:r>
            <a:endParaRPr lang="zh-CN" altLang="en-US" dirty="0"/>
          </a:p>
          <a:p>
            <a:r>
              <a:rPr lang="zh-CN" altLang="en-US" dirty="0"/>
              <a:t>View师傅于是在面上加上鸡蛋、牛肉、羊肉、土豆、番茄、豆腐。</a:t>
            </a:r>
            <a:endParaRPr lang="zh-CN" altLang="en-US" dirty="0"/>
          </a:p>
          <a:p>
            <a:r>
              <a:rPr lang="zh-CN" altLang="en-US" dirty="0"/>
              <a:t>就这样一份美味的拉面就送到了你的手中。完成了一份面的服务过程，同时也也是标准的MVC过程。</a:t>
            </a:r>
            <a:endParaRPr lang="zh-CN" altLang="en-US" dirty="0"/>
          </a:p>
          <a:p>
            <a:r>
              <a:rPr lang="zh-CN" altLang="en-US" dirty="0"/>
              <a:t>上面的三个师傅各司其职，专业分工十分明确。因此一份香气四溢的拉面，就在顷刻之前送到了我的面前，效率很</a:t>
            </a:r>
            <a:r>
              <a:rPr lang="zh-CN" altLang="en-US"/>
              <a:t>高。</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t>还是从一个简单的例子开始</a:t>
            </a:r>
            <a:endParaRPr lang="zh-CN" altLang="en-US"/>
          </a:p>
        </p:txBody>
      </p:sp>
      <p:sp>
        <p:nvSpPr>
          <p:cNvPr id="3" name="内容占位符 2"/>
          <p:cNvSpPr>
            <a:spLocks noGrp="true"/>
          </p:cNvSpPr>
          <p:nvPr>
            <p:ph idx="1"/>
          </p:nvPr>
        </p:nvSpPr>
        <p:spPr/>
        <p:txBody>
          <a:bodyPr/>
          <a:lstStyle/>
          <a:p>
            <a:r>
              <a:rPr lang="zh-CN" altLang="en-US" dirty="0"/>
              <a:t>还是那个问题？软件是什么？</a:t>
            </a:r>
            <a:endParaRPr lang="zh-CN" altLang="en-US" dirty="0"/>
          </a:p>
          <a:p>
            <a:r>
              <a:rPr lang="zh-CN" altLang="en-US" dirty="0"/>
              <a:t>对人类行为的模拟</a:t>
            </a:r>
            <a:endParaRPr lang="zh-CN" altLang="en-US" dirty="0"/>
          </a:p>
          <a:p>
            <a:r>
              <a:rPr lang="zh-CN" altLang="en-US" dirty="0"/>
              <a:t>我开发软件的目的是帮我们解决我们生活中的问题</a:t>
            </a:r>
            <a:endParaRPr lang="zh-CN" altLang="en-US" dirty="0"/>
          </a:p>
          <a:p>
            <a:r>
              <a:rPr lang="zh-CN" altLang="en-US" dirty="0"/>
              <a:t>下面就以你们这几年来一直提到的一个案例需求来讲下面的课</a:t>
            </a:r>
            <a:endParaRPr lang="zh-CN" altLang="en-US" dirty="0"/>
          </a:p>
          <a:p>
            <a:pPr lvl="1"/>
            <a:r>
              <a:rPr lang="zh-CN" altLang="en-US" dirty="0"/>
              <a:t>我们学</a:t>
            </a:r>
            <a:r>
              <a:rPr lang="en-US" altLang="zh-CN" dirty="0"/>
              <a:t>C</a:t>
            </a:r>
            <a:r>
              <a:rPr lang="zh-CN" altLang="en-US" dirty="0"/>
              <a:t>语言老师举过学生信息管理，上</a:t>
            </a:r>
            <a:r>
              <a:rPr lang="en-US" altLang="zh-CN" dirty="0"/>
              <a:t>C++</a:t>
            </a:r>
            <a:r>
              <a:rPr lang="zh-CN" altLang="en-US" dirty="0"/>
              <a:t>老师也举例过学生信息管理，软件工程里面甚至用那个例子讲课什么结构化的程序和面向对象的程序设计方法。</a:t>
            </a:r>
            <a:endParaRPr lang="zh-CN" altLang="en-US" dirty="0"/>
          </a:p>
          <a:p>
            <a:pPr lvl="1"/>
            <a:r>
              <a:rPr lang="zh-CN" altLang="en-US" dirty="0"/>
              <a:t>然后在数据库原理课程里面也看到类似的例子，还有成套的学生成绩管理系统的表。</a:t>
            </a:r>
            <a:endParaRPr lang="zh-CN" altLang="en-US" dirty="0"/>
          </a:p>
          <a:p>
            <a:pPr lvl="1"/>
            <a:r>
              <a:rPr lang="zh-CN" altLang="en-US" dirty="0"/>
              <a:t>但是在几门课程里面就是没看到一个完成的应用。</a:t>
            </a:r>
            <a:endParaRPr lang="zh-CN" altLang="en-US" dirty="0"/>
          </a:p>
          <a:p>
            <a:pPr lvl="1"/>
            <a:r>
              <a:rPr lang="zh-CN" altLang="en-US" dirty="0"/>
              <a:t>然后还有最大的一个难点，老师，我们学过的语言和数据库和软件需求到底什么关系啊，太乱了，无所适从，还有就是前面讲的设计模式，这些东西怎么串在一起</a:t>
            </a:r>
            <a:endParaRPr lang="zh-CN" altLang="en-US" dirty="0"/>
          </a:p>
          <a:p>
            <a:pPr lvl="1"/>
            <a:r>
              <a:rPr lang="zh-CN" altLang="en-US" dirty="0"/>
              <a:t>那么我们现在就用</a:t>
            </a:r>
            <a:r>
              <a:rPr lang="en-US" altLang="zh-CN" dirty="0"/>
              <a:t>Java</a:t>
            </a:r>
            <a:r>
              <a:rPr lang="zh-CN" altLang="en-US" dirty="0"/>
              <a:t>根据需求来实现这个系统。</a:t>
            </a:r>
            <a:endParaRPr lang="zh-CN" altLang="en-US" dirty="0"/>
          </a:p>
          <a:p>
            <a:pPr lvl="1"/>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t>正式进入</a:t>
            </a:r>
            <a:r>
              <a:rPr lang="en-US" altLang="zh-CN"/>
              <a:t>MVC</a:t>
            </a:r>
            <a:r>
              <a:rPr lang="zh-CN" altLang="en-US"/>
              <a:t>软件体系结构的讨论</a:t>
            </a:r>
            <a:endParaRPr lang="zh-CN" altLang="en-US"/>
          </a:p>
        </p:txBody>
      </p:sp>
      <p:sp>
        <p:nvSpPr>
          <p:cNvPr id="3" name="内容占位符 2"/>
          <p:cNvSpPr>
            <a:spLocks noGrp="true"/>
          </p:cNvSpPr>
          <p:nvPr>
            <p:ph idx="1"/>
          </p:nvPr>
        </p:nvSpPr>
        <p:spPr/>
        <p:txBody>
          <a:bodyPr>
            <a:normAutofit/>
          </a:bodyPr>
          <a:lstStyle/>
          <a:p>
            <a:r>
              <a:rPr lang="zh-CN" altLang="en-US">
                <a:latin typeface="+mn-ea"/>
                <a:cs typeface="+mn-ea"/>
              </a:rPr>
              <a:t>明确一点</a:t>
            </a:r>
            <a:r>
              <a:rPr lang="en-US" altLang="zh-CN">
                <a:latin typeface="+mn-ea"/>
                <a:cs typeface="+mn-ea"/>
              </a:rPr>
              <a:t>MVC</a:t>
            </a:r>
            <a:r>
              <a:rPr lang="zh-CN" altLang="en-US">
                <a:latin typeface="+mn-ea"/>
                <a:cs typeface="+mn-ea"/>
              </a:rPr>
              <a:t>软件体系结构不是新概念，反而是是有些年头了</a:t>
            </a:r>
            <a:endParaRPr lang="zh-CN" altLang="en-US">
              <a:latin typeface="+mn-ea"/>
              <a:cs typeface="+mn-ea"/>
            </a:endParaRPr>
          </a:p>
          <a:p>
            <a:r>
              <a:rPr lang="en-US" altLang="zh-CN" b="1" dirty="0">
                <a:latin typeface="+mn-ea"/>
                <a:cs typeface="+mn-ea"/>
                <a:sym typeface="+mn-ea"/>
              </a:rPr>
              <a:t>MVC was first described in 1979 by Trygve Reenskaug, then working on Smalltalk at Xerox PARC (</a:t>
            </a:r>
            <a:r>
              <a:rPr lang="zh-CN" altLang="en-US" b="1" dirty="0">
                <a:latin typeface="+mn-ea"/>
                <a:cs typeface="+mn-ea"/>
                <a:sym typeface="+mn-ea"/>
              </a:rPr>
              <a:t>施乐帕克研究中心</a:t>
            </a:r>
            <a:r>
              <a:rPr lang="en-US" altLang="zh-CN" b="1" dirty="0">
                <a:latin typeface="+mn-ea"/>
                <a:cs typeface="+mn-ea"/>
                <a:sym typeface="+mn-ea"/>
              </a:rPr>
              <a:t>) </a:t>
            </a:r>
            <a:endParaRPr lang="en-US" altLang="zh-CN" b="1" dirty="0">
              <a:latin typeface="+mn-ea"/>
              <a:cs typeface="+mn-ea"/>
            </a:endParaRPr>
          </a:p>
          <a:p>
            <a:r>
              <a:rPr lang="en-US" altLang="zh-CN" b="1" dirty="0">
                <a:solidFill>
                  <a:schemeClr val="tx1"/>
                </a:solidFill>
                <a:latin typeface="+mn-ea"/>
                <a:cs typeface="+mn-ea"/>
                <a:sym typeface="+mn-ea"/>
              </a:rPr>
              <a:t>Since the late 1990s, MVC is commonly classified as an architectural pattern</a:t>
            </a:r>
            <a:endParaRPr lang="zh-CN" altLang="en-US" b="1" dirty="0">
              <a:solidFill>
                <a:schemeClr val="tx1"/>
              </a:solidFill>
              <a:latin typeface="+mn-ea"/>
              <a:cs typeface="+mn-ea"/>
            </a:endParaRPr>
          </a:p>
          <a:p>
            <a:pPr>
              <a:lnSpc>
                <a:spcPct val="120000"/>
              </a:lnSpc>
            </a:pPr>
            <a:r>
              <a:rPr lang="zh-CN" altLang="en-US" sz="2000" b="1" dirty="0">
                <a:latin typeface="+mn-ea"/>
                <a:cs typeface="+mn-ea"/>
                <a:sym typeface="+mn-ea"/>
              </a:rPr>
              <a:t>定义：</a:t>
            </a:r>
            <a:r>
              <a:rPr lang="en-US" altLang="zh-CN" sz="2000" b="1" dirty="0">
                <a:latin typeface="+mn-ea"/>
                <a:cs typeface="+mn-ea"/>
                <a:sym typeface="+mn-ea"/>
              </a:rPr>
              <a:t>In software engineering, </a:t>
            </a:r>
            <a:r>
              <a:rPr lang="en-US" altLang="zh-CN" sz="2000" b="1" dirty="0">
                <a:solidFill>
                  <a:srgbClr val="FF0000"/>
                </a:solidFill>
                <a:latin typeface="+mn-ea"/>
                <a:cs typeface="+mn-ea"/>
                <a:sym typeface="+mn-ea"/>
              </a:rPr>
              <a:t>Model–View–Controller (MVC)</a:t>
            </a:r>
            <a:r>
              <a:rPr lang="en-US" altLang="zh-CN" sz="2000" b="1" dirty="0">
                <a:latin typeface="+mn-ea"/>
                <a:cs typeface="+mn-ea"/>
                <a:sym typeface="+mn-ea"/>
              </a:rPr>
              <a:t> is an </a:t>
            </a:r>
            <a:r>
              <a:rPr lang="en-US" altLang="zh-CN" sz="2000" b="1" dirty="0">
                <a:solidFill>
                  <a:srgbClr val="0033CC"/>
                </a:solidFill>
                <a:latin typeface="+mn-ea"/>
                <a:cs typeface="+mn-ea"/>
                <a:sym typeface="+mn-ea"/>
              </a:rPr>
              <a:t>architectural pattern</a:t>
            </a:r>
            <a:r>
              <a:rPr lang="en-US" altLang="zh-CN" sz="2000" b="1" dirty="0">
                <a:latin typeface="+mn-ea"/>
                <a:cs typeface="+mn-ea"/>
                <a:sym typeface="+mn-ea"/>
              </a:rPr>
              <a:t> that splits interactions between users and applications into three roles: </a:t>
            </a:r>
            <a:endParaRPr lang="en-US" altLang="zh-CN" sz="2000" b="1" dirty="0">
              <a:latin typeface="+mn-ea"/>
              <a:cs typeface="+mn-ea"/>
            </a:endParaRPr>
          </a:p>
          <a:p>
            <a:pPr lvl="1">
              <a:lnSpc>
                <a:spcPct val="120000"/>
              </a:lnSpc>
              <a:buFont typeface="Wingdings" panose="05000000000000000000" pitchFamily="2" charset="2"/>
              <a:buChar char="Ø"/>
            </a:pPr>
            <a:r>
              <a:rPr lang="en-US" altLang="zh-CN" sz="2000" b="1" dirty="0">
                <a:solidFill>
                  <a:srgbClr val="0033CC"/>
                </a:solidFill>
                <a:latin typeface="+mn-ea"/>
                <a:cs typeface="+mn-ea"/>
                <a:sym typeface="+mn-ea"/>
              </a:rPr>
              <a:t>the Model (business logic), </a:t>
            </a:r>
            <a:endParaRPr lang="en-US" altLang="zh-CN" sz="2000" b="1" dirty="0">
              <a:solidFill>
                <a:srgbClr val="0033CC"/>
              </a:solidFill>
              <a:latin typeface="+mn-ea"/>
              <a:cs typeface="+mn-ea"/>
            </a:endParaRPr>
          </a:p>
          <a:p>
            <a:pPr lvl="1">
              <a:lnSpc>
                <a:spcPct val="120000"/>
              </a:lnSpc>
              <a:buFont typeface="Wingdings" panose="05000000000000000000" pitchFamily="2" charset="2"/>
              <a:buChar char="Ø"/>
            </a:pPr>
            <a:r>
              <a:rPr lang="en-US" altLang="zh-CN" sz="2000" b="1" dirty="0">
                <a:solidFill>
                  <a:srgbClr val="0033CC"/>
                </a:solidFill>
                <a:latin typeface="+mn-ea"/>
                <a:cs typeface="+mn-ea"/>
                <a:sym typeface="+mn-ea"/>
              </a:rPr>
              <a:t>the View (user interface), and </a:t>
            </a:r>
            <a:endParaRPr lang="en-US" altLang="zh-CN" sz="2000" b="1" dirty="0">
              <a:solidFill>
                <a:srgbClr val="0033CC"/>
              </a:solidFill>
              <a:latin typeface="+mn-ea"/>
              <a:cs typeface="+mn-ea"/>
            </a:endParaRPr>
          </a:p>
          <a:p>
            <a:pPr lvl="1">
              <a:lnSpc>
                <a:spcPct val="120000"/>
              </a:lnSpc>
              <a:buFont typeface="Wingdings" panose="05000000000000000000" pitchFamily="2" charset="2"/>
              <a:buChar char="Ø"/>
            </a:pPr>
            <a:r>
              <a:rPr lang="en-US" altLang="zh-CN" sz="2000" b="1" dirty="0">
                <a:solidFill>
                  <a:srgbClr val="0033CC"/>
                </a:solidFill>
                <a:latin typeface="+mn-ea"/>
                <a:cs typeface="+mn-ea"/>
                <a:sym typeface="+mn-ea"/>
              </a:rPr>
              <a:t>the Controller (user input).</a:t>
            </a:r>
            <a:endParaRPr lang="zh-CN" altLang="en-US" b="1" dirty="0">
              <a:solidFill>
                <a:schemeClr val="tx1"/>
              </a:solidFill>
              <a:latin typeface="+mn-ea"/>
              <a:cs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en-US" altLang="zh-CN">
                <a:sym typeface="+mn-ea"/>
              </a:rPr>
              <a:t>MVC</a:t>
            </a:r>
            <a:r>
              <a:rPr lang="zh-CN" altLang="en-US">
                <a:sym typeface="+mn-ea"/>
              </a:rPr>
              <a:t>软件体系结构</a:t>
            </a:r>
            <a:endParaRPr lang="zh-CN" altLang="en-US"/>
          </a:p>
        </p:txBody>
      </p:sp>
      <p:sp>
        <p:nvSpPr>
          <p:cNvPr id="3" name="内容占位符 2"/>
          <p:cNvSpPr>
            <a:spLocks noGrp="true"/>
          </p:cNvSpPr>
          <p:nvPr>
            <p:ph idx="1"/>
          </p:nvPr>
        </p:nvSpPr>
        <p:spPr>
          <a:xfrm>
            <a:off x="1451610" y="1361440"/>
            <a:ext cx="9603105" cy="4730115"/>
          </a:xfrm>
        </p:spPr>
        <p:txBody>
          <a:bodyPr/>
          <a:lstStyle/>
          <a:p>
            <a:r>
              <a:rPr lang="en-US" altLang="zh-CN" b="1" dirty="0">
                <a:solidFill>
                  <a:schemeClr val="tx1"/>
                </a:solidFill>
                <a:latin typeface="+mn-ea"/>
                <a:cs typeface="+mn-ea"/>
                <a:sym typeface="+mn-ea"/>
              </a:rPr>
              <a:t>MVC</a:t>
            </a:r>
            <a:r>
              <a:rPr lang="zh-CN" altLang="en-US" b="1" dirty="0">
                <a:solidFill>
                  <a:schemeClr val="tx1"/>
                </a:solidFill>
                <a:latin typeface="+mn-ea"/>
                <a:cs typeface="+mn-ea"/>
                <a:sym typeface="+mn-ea"/>
              </a:rPr>
              <a:t>设计模式将系统分成</a:t>
            </a:r>
            <a:r>
              <a:rPr lang="en-US" altLang="zh-CN" b="1" dirty="0">
                <a:solidFill>
                  <a:schemeClr val="tx1"/>
                </a:solidFill>
                <a:latin typeface="+mn-ea"/>
                <a:cs typeface="+mn-ea"/>
                <a:sym typeface="+mn-ea"/>
              </a:rPr>
              <a:t>3</a:t>
            </a:r>
            <a:r>
              <a:rPr lang="zh-CN" altLang="en-US" b="1" dirty="0">
                <a:solidFill>
                  <a:schemeClr val="tx1"/>
                </a:solidFill>
                <a:latin typeface="+mn-ea"/>
                <a:cs typeface="+mn-ea"/>
                <a:sym typeface="+mn-ea"/>
              </a:rPr>
              <a:t>个组件： </a:t>
            </a:r>
            <a:r>
              <a:rPr lang="en-US" altLang="zh-CN" b="1" dirty="0">
                <a:solidFill>
                  <a:schemeClr val="tx1"/>
                </a:solidFill>
                <a:latin typeface="+mn-ea"/>
                <a:cs typeface="+mn-ea"/>
                <a:sym typeface="+mn-ea"/>
              </a:rPr>
              <a:t>Model</a:t>
            </a:r>
            <a:r>
              <a:rPr lang="zh-CN" altLang="en-US" b="1" dirty="0">
                <a:solidFill>
                  <a:schemeClr val="tx1"/>
                </a:solidFill>
                <a:latin typeface="+mn-ea"/>
                <a:cs typeface="+mn-ea"/>
                <a:sym typeface="+mn-ea"/>
              </a:rPr>
              <a:t>， </a:t>
            </a:r>
            <a:r>
              <a:rPr lang="en-US" altLang="zh-CN" b="1" dirty="0">
                <a:solidFill>
                  <a:schemeClr val="tx1"/>
                </a:solidFill>
                <a:latin typeface="+mn-ea"/>
                <a:cs typeface="+mn-ea"/>
                <a:sym typeface="+mn-ea"/>
              </a:rPr>
              <a:t>View</a:t>
            </a:r>
            <a:r>
              <a:rPr lang="zh-CN" altLang="en-US" b="1" dirty="0">
                <a:solidFill>
                  <a:schemeClr val="tx1"/>
                </a:solidFill>
                <a:latin typeface="+mn-ea"/>
                <a:cs typeface="+mn-ea"/>
                <a:sym typeface="+mn-ea"/>
              </a:rPr>
              <a:t>， </a:t>
            </a:r>
            <a:r>
              <a:rPr lang="en-US" altLang="zh-CN" b="1" dirty="0">
                <a:solidFill>
                  <a:schemeClr val="tx1"/>
                </a:solidFill>
                <a:latin typeface="+mn-ea"/>
                <a:cs typeface="+mn-ea"/>
                <a:sym typeface="+mn-ea"/>
              </a:rPr>
              <a:t>Controller</a:t>
            </a:r>
            <a:endParaRPr lang="en-US" altLang="zh-CN" b="1" dirty="0">
              <a:solidFill>
                <a:schemeClr val="tx1"/>
              </a:solidFill>
              <a:latin typeface="+mn-ea"/>
              <a:cs typeface="+mn-ea"/>
              <a:sym typeface="+mn-ea"/>
            </a:endParaRPr>
          </a:p>
        </p:txBody>
      </p:sp>
      <p:sp>
        <p:nvSpPr>
          <p:cNvPr id="28" name="AutoShape 6"/>
          <p:cNvSpPr/>
          <p:nvPr/>
        </p:nvSpPr>
        <p:spPr>
          <a:xfrm>
            <a:off x="4669155" y="1833245"/>
            <a:ext cx="1987550" cy="766763"/>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just" eaLnBrk="1" hangingPunct="1">
              <a:lnSpc>
                <a:spcPct val="120000"/>
              </a:lnSpc>
              <a:spcBef>
                <a:spcPct val="0"/>
              </a:spcBef>
              <a:buNone/>
            </a:pPr>
            <a:r>
              <a:rPr lang="zh-CN" altLang="en-US" sz="1800" dirty="0">
                <a:solidFill>
                  <a:srgbClr val="000000"/>
                </a:solidFill>
                <a:latin typeface="Arial" panose="020B0604020202020204" pitchFamily="34" charset="0"/>
                <a:ea typeface="黑体" panose="02010609060101010101" pitchFamily="2" charset="-122"/>
              </a:rPr>
              <a:t>       </a:t>
            </a:r>
            <a:r>
              <a:rPr lang="en-US" altLang="zh-CN" sz="2800" b="1" dirty="0">
                <a:solidFill>
                  <a:srgbClr val="000000"/>
                </a:solidFill>
                <a:latin typeface="Arial" panose="020B0604020202020204" pitchFamily="34" charset="0"/>
                <a:ea typeface="黑体" panose="02010609060101010101" pitchFamily="2" charset="-122"/>
              </a:rPr>
              <a:t>Model</a:t>
            </a:r>
            <a:endParaRPr lang="zh-CN" altLang="en-US" sz="1800" dirty="0">
              <a:latin typeface="Arial" panose="020B0604020202020204" pitchFamily="34" charset="0"/>
              <a:ea typeface="黑体" panose="02010609060101010101" pitchFamily="2" charset="-122"/>
            </a:endParaRPr>
          </a:p>
        </p:txBody>
      </p:sp>
      <p:sp>
        <p:nvSpPr>
          <p:cNvPr id="29" name="AutoShape 7"/>
          <p:cNvSpPr/>
          <p:nvPr/>
        </p:nvSpPr>
        <p:spPr>
          <a:xfrm>
            <a:off x="2341880" y="3611245"/>
            <a:ext cx="2182813" cy="714375"/>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lIns="62179" tIns="68400" rIns="62179" bIns="68400" anchor="ctr" anchorCtr="fals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lnSpc>
                <a:spcPct val="120000"/>
              </a:lnSpc>
              <a:spcBef>
                <a:spcPct val="0"/>
              </a:spcBef>
              <a:buNone/>
            </a:pPr>
            <a:r>
              <a:rPr lang="en-US" altLang="zh-CN" sz="2800" b="1" dirty="0">
                <a:solidFill>
                  <a:srgbClr val="000000"/>
                </a:solidFill>
                <a:latin typeface="Arial" panose="020B0604020202020204" pitchFamily="34" charset="0"/>
                <a:ea typeface="黑体" panose="02010609060101010101" pitchFamily="2" charset="-122"/>
              </a:rPr>
              <a:t>View</a:t>
            </a:r>
            <a:r>
              <a:rPr lang="en-US" altLang="zh-CN" sz="1800" b="1" dirty="0">
                <a:solidFill>
                  <a:srgbClr val="000000"/>
                </a:solidFill>
                <a:latin typeface="Arial" panose="020B0604020202020204" pitchFamily="34" charset="0"/>
                <a:ea typeface="黑体" panose="02010609060101010101" pitchFamily="2" charset="-122"/>
              </a:rPr>
              <a:t> </a:t>
            </a:r>
            <a:endParaRPr lang="en-US" altLang="zh-CN" sz="1800" b="1" dirty="0">
              <a:solidFill>
                <a:srgbClr val="000000"/>
              </a:solidFill>
              <a:latin typeface="Arial" panose="020B0604020202020204" pitchFamily="34" charset="0"/>
              <a:ea typeface="黑体" panose="02010609060101010101" pitchFamily="2" charset="-122"/>
            </a:endParaRPr>
          </a:p>
        </p:txBody>
      </p:sp>
      <p:sp>
        <p:nvSpPr>
          <p:cNvPr id="30" name="AutoShape 8"/>
          <p:cNvSpPr/>
          <p:nvPr/>
        </p:nvSpPr>
        <p:spPr>
          <a:xfrm>
            <a:off x="6566218" y="3509645"/>
            <a:ext cx="2852737" cy="620713"/>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2800" b="1" dirty="0">
                <a:solidFill>
                  <a:srgbClr val="000000"/>
                </a:solidFill>
                <a:latin typeface="Arial" panose="020B0604020202020204" pitchFamily="34" charset="0"/>
                <a:ea typeface="黑体" panose="02010609060101010101" pitchFamily="2" charset="-122"/>
              </a:rPr>
              <a:t>Controller</a:t>
            </a:r>
            <a:r>
              <a:rPr lang="en-US" altLang="zh-CN" sz="1800" b="1" dirty="0">
                <a:solidFill>
                  <a:srgbClr val="000000"/>
                </a:solidFill>
                <a:latin typeface="Arial" panose="020B0604020202020204" pitchFamily="34" charset="0"/>
                <a:ea typeface="黑体" panose="02010609060101010101" pitchFamily="2" charset="-122"/>
              </a:rPr>
              <a:t>  </a:t>
            </a:r>
            <a:endParaRPr lang="zh-CN" altLang="en-US" sz="1800" dirty="0">
              <a:latin typeface="Arial" panose="020B0604020202020204" pitchFamily="34" charset="0"/>
              <a:ea typeface="黑体" panose="02010609060101010101" pitchFamily="2" charset="-122"/>
            </a:endParaRPr>
          </a:p>
        </p:txBody>
      </p:sp>
      <p:sp>
        <p:nvSpPr>
          <p:cNvPr id="31" name="Line 10"/>
          <p:cNvSpPr/>
          <p:nvPr/>
        </p:nvSpPr>
        <p:spPr>
          <a:xfrm flipH="true">
            <a:off x="3456305" y="2257108"/>
            <a:ext cx="1203325" cy="0"/>
          </a:xfrm>
          <a:prstGeom prst="line">
            <a:avLst/>
          </a:prstGeom>
          <a:ln w="63500" cap="flat" cmpd="sng">
            <a:solidFill>
              <a:srgbClr val="FF00FF"/>
            </a:solidFill>
            <a:prstDash val="solid"/>
            <a:headEnd type="none" w="med" len="med"/>
            <a:tailEnd type="none" w="med" len="med"/>
          </a:ln>
        </p:spPr>
      </p:sp>
      <p:sp>
        <p:nvSpPr>
          <p:cNvPr id="32" name="Line 11"/>
          <p:cNvSpPr/>
          <p:nvPr/>
        </p:nvSpPr>
        <p:spPr>
          <a:xfrm>
            <a:off x="3454718" y="2231708"/>
            <a:ext cx="1587" cy="1398587"/>
          </a:xfrm>
          <a:prstGeom prst="line">
            <a:avLst/>
          </a:prstGeom>
          <a:ln w="63500" cap="flat" cmpd="sng">
            <a:solidFill>
              <a:srgbClr val="FF00FF"/>
            </a:solidFill>
            <a:prstDash val="solid"/>
            <a:headEnd type="none" w="med" len="med"/>
            <a:tailEnd type="triangle" w="med" len="med"/>
          </a:ln>
        </p:spPr>
      </p:sp>
      <p:sp>
        <p:nvSpPr>
          <p:cNvPr id="33" name="Line 15"/>
          <p:cNvSpPr/>
          <p:nvPr/>
        </p:nvSpPr>
        <p:spPr>
          <a:xfrm flipV="true">
            <a:off x="8104505" y="2350770"/>
            <a:ext cx="6350" cy="1158875"/>
          </a:xfrm>
          <a:prstGeom prst="line">
            <a:avLst/>
          </a:prstGeom>
          <a:ln w="63500" cap="flat" cmpd="sng">
            <a:solidFill>
              <a:srgbClr val="FF00FF"/>
            </a:solidFill>
            <a:prstDash val="solid"/>
            <a:headEnd type="none" w="med" len="med"/>
            <a:tailEnd type="none" w="med" len="med"/>
          </a:ln>
        </p:spPr>
      </p:sp>
      <p:sp>
        <p:nvSpPr>
          <p:cNvPr id="34" name="Line 16"/>
          <p:cNvSpPr/>
          <p:nvPr/>
        </p:nvSpPr>
        <p:spPr>
          <a:xfrm flipH="true">
            <a:off x="6656705" y="2366645"/>
            <a:ext cx="1447800" cy="0"/>
          </a:xfrm>
          <a:prstGeom prst="line">
            <a:avLst/>
          </a:prstGeom>
          <a:ln w="63500" cap="flat" cmpd="sng">
            <a:solidFill>
              <a:srgbClr val="FF00FF"/>
            </a:solidFill>
            <a:prstDash val="solid"/>
            <a:headEnd type="none" w="med" len="med"/>
            <a:tailEnd type="triangle" w="med" len="med"/>
          </a:ln>
        </p:spPr>
      </p:sp>
      <p:sp>
        <p:nvSpPr>
          <p:cNvPr id="35" name="AutoShape 6"/>
          <p:cNvSpPr/>
          <p:nvPr/>
        </p:nvSpPr>
        <p:spPr>
          <a:xfrm>
            <a:off x="4688205" y="4811395"/>
            <a:ext cx="1530350" cy="766763"/>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lnSpc>
                <a:spcPct val="120000"/>
              </a:lnSpc>
              <a:spcBef>
                <a:spcPct val="0"/>
              </a:spcBef>
              <a:buNone/>
            </a:pPr>
            <a:r>
              <a:rPr lang="en-US" altLang="zh-CN" b="1" dirty="0">
                <a:solidFill>
                  <a:srgbClr val="000000"/>
                </a:solidFill>
                <a:latin typeface="Arial" panose="020B0604020202020204" pitchFamily="34" charset="0"/>
                <a:ea typeface="黑体" panose="02010609060101010101" pitchFamily="2" charset="-122"/>
              </a:rPr>
              <a:t>Client</a:t>
            </a:r>
            <a:endParaRPr lang="zh-CN" altLang="en-US" b="1" dirty="0">
              <a:latin typeface="Arial" panose="020B0604020202020204" pitchFamily="34" charset="0"/>
              <a:ea typeface="黑体" panose="02010609060101010101" pitchFamily="2" charset="-122"/>
            </a:endParaRPr>
          </a:p>
        </p:txBody>
      </p:sp>
      <p:cxnSp>
        <p:nvCxnSpPr>
          <p:cNvPr id="36" name="直接箭头连接符 4"/>
          <p:cNvCxnSpPr>
            <a:endCxn id="30" idx="2"/>
          </p:cNvCxnSpPr>
          <p:nvPr/>
        </p:nvCxnSpPr>
        <p:spPr>
          <a:xfrm flipV="true">
            <a:off x="7992745" y="4130358"/>
            <a:ext cx="0" cy="1062037"/>
          </a:xfrm>
          <a:prstGeom prst="straightConnector1">
            <a:avLst/>
          </a:prstGeom>
          <a:ln w="38100" cap="flat" cmpd="sng">
            <a:solidFill>
              <a:srgbClr val="FF0000"/>
            </a:solidFill>
            <a:prstDash val="solid"/>
            <a:headEnd type="none" w="med" len="med"/>
            <a:tailEnd type="arrow" w="med" len="med"/>
          </a:ln>
        </p:spPr>
      </p:cxnSp>
      <p:cxnSp>
        <p:nvCxnSpPr>
          <p:cNvPr id="37" name="直接连接符 6"/>
          <p:cNvCxnSpPr>
            <a:stCxn id="35" idx="3"/>
          </p:cNvCxnSpPr>
          <p:nvPr/>
        </p:nvCxnSpPr>
        <p:spPr>
          <a:xfrm flipV="true">
            <a:off x="6218555" y="5191760"/>
            <a:ext cx="1774825" cy="3175"/>
          </a:xfrm>
          <a:prstGeom prst="line">
            <a:avLst/>
          </a:prstGeom>
          <a:ln w="38100" cap="flat" cmpd="sng">
            <a:solidFill>
              <a:srgbClr val="FF0000"/>
            </a:solidFill>
            <a:prstDash val="solid"/>
            <a:headEnd type="none" w="med" len="med"/>
            <a:tailEnd type="none" w="med" len="med"/>
          </a:ln>
        </p:spPr>
      </p:cxnSp>
      <p:sp>
        <p:nvSpPr>
          <p:cNvPr id="38" name="矩形 8"/>
          <p:cNvSpPr/>
          <p:nvPr/>
        </p:nvSpPr>
        <p:spPr>
          <a:xfrm>
            <a:off x="8123555" y="4430395"/>
            <a:ext cx="1846263"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n-US" altLang="zh-CN" sz="2800" b="1" dirty="0">
                <a:solidFill>
                  <a:srgbClr val="0000CC"/>
                </a:solidFill>
                <a:latin typeface="Arial" panose="020B0604020202020204" pitchFamily="34" charset="0"/>
                <a:ea typeface="宋体" panose="02010600030101010101" pitchFamily="2" charset="-122"/>
              </a:rPr>
              <a:t>&lt;&lt;uses&gt;&gt;</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39" name="矩形 24"/>
          <p:cNvSpPr/>
          <p:nvPr/>
        </p:nvSpPr>
        <p:spPr>
          <a:xfrm>
            <a:off x="7113905" y="1828483"/>
            <a:ext cx="27590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n-US" altLang="zh-CN" sz="2400" b="1" dirty="0">
                <a:solidFill>
                  <a:srgbClr val="0000CC"/>
                </a:solidFill>
                <a:latin typeface="Arial" panose="020B0604020202020204" pitchFamily="34" charset="0"/>
                <a:ea typeface="宋体" panose="02010600030101010101" pitchFamily="2" charset="-122"/>
              </a:rPr>
              <a:t>&lt;&lt;manipulates&gt;&gt;</a:t>
            </a:r>
            <a:endParaRPr lang="zh-CN" altLang="en-US" sz="2400" b="1" dirty="0">
              <a:solidFill>
                <a:srgbClr val="0000CC"/>
              </a:solidFill>
              <a:latin typeface="Arial" panose="020B0604020202020204" pitchFamily="34" charset="0"/>
              <a:ea typeface="宋体" panose="02010600030101010101" pitchFamily="2" charset="-122"/>
            </a:endParaRPr>
          </a:p>
        </p:txBody>
      </p:sp>
      <p:sp>
        <p:nvSpPr>
          <p:cNvPr id="40" name="矩形 25"/>
          <p:cNvSpPr/>
          <p:nvPr/>
        </p:nvSpPr>
        <p:spPr>
          <a:xfrm>
            <a:off x="1322705" y="2595245"/>
            <a:ext cx="21336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n-US" altLang="zh-CN" sz="2400" b="1" dirty="0">
                <a:solidFill>
                  <a:srgbClr val="0000CC"/>
                </a:solidFill>
                <a:latin typeface="Arial" panose="020B0604020202020204" pitchFamily="34" charset="0"/>
                <a:ea typeface="宋体" panose="02010600030101010101" pitchFamily="2" charset="-122"/>
              </a:rPr>
              <a:t>&lt;&lt;updates&gt;&gt;</a:t>
            </a:r>
            <a:endParaRPr lang="zh-CN" altLang="en-US" sz="2400" b="1" dirty="0">
              <a:solidFill>
                <a:srgbClr val="0000CC"/>
              </a:solidFill>
              <a:latin typeface="Arial" panose="020B0604020202020204" pitchFamily="34" charset="0"/>
              <a:ea typeface="宋体" panose="02010600030101010101" pitchFamily="2" charset="-122"/>
            </a:endParaRPr>
          </a:p>
        </p:txBody>
      </p:sp>
      <p:sp>
        <p:nvSpPr>
          <p:cNvPr id="41" name="矩形 9"/>
          <p:cNvSpPr/>
          <p:nvPr/>
        </p:nvSpPr>
        <p:spPr>
          <a:xfrm>
            <a:off x="2729865" y="5578158"/>
            <a:ext cx="644842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24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MVC</a:t>
            </a: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设计模式的较早的应用的交互情况</a:t>
            </a:r>
            <a:endPar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42" name="矩形 8"/>
          <p:cNvSpPr/>
          <p:nvPr/>
        </p:nvSpPr>
        <p:spPr>
          <a:xfrm>
            <a:off x="6293168" y="4347845"/>
            <a:ext cx="1641475"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zh-CN" altLang="en-US" sz="2400" b="1" dirty="0">
                <a:latin typeface="微软雅黑" panose="020B0503020204020204" charset="-122"/>
                <a:ea typeface="微软雅黑" panose="020B0503020204020204" charset="-122"/>
              </a:rPr>
              <a:t>用户输入命令行</a:t>
            </a:r>
            <a:endParaRPr lang="zh-CN" altLang="en-US" sz="2400" b="1" dirty="0">
              <a:latin typeface="微软雅黑" panose="020B0503020204020204" charset="-122"/>
              <a:ea typeface="微软雅黑" panose="020B0503020204020204" charset="-122"/>
            </a:endParaRPr>
          </a:p>
        </p:txBody>
      </p:sp>
      <p:sp>
        <p:nvSpPr>
          <p:cNvPr id="43" name="矩形 8"/>
          <p:cNvSpPr/>
          <p:nvPr/>
        </p:nvSpPr>
        <p:spPr>
          <a:xfrm>
            <a:off x="8180705" y="2366645"/>
            <a:ext cx="1439863" cy="9540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zh-CN" altLang="en-US" sz="2800" b="1" dirty="0">
                <a:latin typeface="微软雅黑" panose="020B0503020204020204" charset="-122"/>
                <a:ea typeface="微软雅黑" panose="020B0503020204020204" charset="-122"/>
              </a:rPr>
              <a:t>改变模型状态</a:t>
            </a:r>
            <a:endParaRPr lang="zh-CN" altLang="en-US" sz="2800" b="1" dirty="0">
              <a:latin typeface="微软雅黑" panose="020B0503020204020204" charset="-122"/>
              <a:ea typeface="微软雅黑" panose="020B0503020204020204" charset="-122"/>
            </a:endParaRPr>
          </a:p>
        </p:txBody>
      </p:sp>
      <p:sp>
        <p:nvSpPr>
          <p:cNvPr id="44" name="矩形 8"/>
          <p:cNvSpPr/>
          <p:nvPr/>
        </p:nvSpPr>
        <p:spPr>
          <a:xfrm>
            <a:off x="3470593" y="2431733"/>
            <a:ext cx="914400" cy="9540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zh-CN" altLang="en-US" sz="2800" b="1" dirty="0">
                <a:latin typeface="微软雅黑" panose="020B0503020204020204" charset="-122"/>
                <a:ea typeface="微软雅黑" panose="020B0503020204020204" charset="-122"/>
              </a:rPr>
              <a:t>更新</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None/>
            </a:pPr>
            <a:r>
              <a:rPr lang="zh-CN" altLang="en-US" sz="2800" b="1" dirty="0">
                <a:latin typeface="微软雅黑" panose="020B0503020204020204" charset="-122"/>
                <a:ea typeface="微软雅黑" panose="020B0503020204020204" charset="-122"/>
              </a:rPr>
              <a:t>视图</a:t>
            </a:r>
            <a:endParaRPr lang="zh-CN" altLang="en-US" sz="2800" b="1" dirty="0">
              <a:latin typeface="微软雅黑" panose="020B0503020204020204" charset="-122"/>
              <a:ea typeface="微软雅黑" panose="020B0503020204020204" charset="-122"/>
            </a:endParaRPr>
          </a:p>
        </p:txBody>
      </p:sp>
      <p:sp>
        <p:nvSpPr>
          <p:cNvPr id="45" name="矩形 8"/>
          <p:cNvSpPr/>
          <p:nvPr/>
        </p:nvSpPr>
        <p:spPr>
          <a:xfrm>
            <a:off x="2160905" y="4290695"/>
            <a:ext cx="2224088"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n-US" altLang="zh-CN" sz="2400" b="1" dirty="0">
                <a:latin typeface="微软雅黑" panose="020B0503020204020204" charset="-122"/>
                <a:ea typeface="微软雅黑" panose="020B0503020204020204" charset="-122"/>
              </a:rPr>
              <a:t>View</a:t>
            </a:r>
            <a:r>
              <a:rPr lang="zh-CN" altLang="en-US" sz="2400" b="1" dirty="0">
                <a:latin typeface="微软雅黑" panose="020B0503020204020204" charset="-122"/>
                <a:ea typeface="微软雅黑" panose="020B0503020204020204" charset="-122"/>
              </a:rPr>
              <a:t>不负责输入，仅仅显示输出</a:t>
            </a:r>
            <a:endParaRPr lang="zh-CN" altLang="en-US" sz="2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anim calcmode="lin" valueType="num">
                                      <p:cBhvr>
                                        <p:cTn id="29" dur="1000" fill="hold"/>
                                        <p:tgtEl>
                                          <p:spTgt spid="42"/>
                                        </p:tgtEl>
                                        <p:attrNameLst>
                                          <p:attrName>ppt_x</p:attrName>
                                        </p:attrNameLst>
                                      </p:cBhvr>
                                      <p:tavLst>
                                        <p:tav tm="0">
                                          <p:val>
                                            <p:strVal val="#ppt_x"/>
                                          </p:val>
                                        </p:tav>
                                        <p:tav tm="100000">
                                          <p:val>
                                            <p:strVal val="#ppt_x"/>
                                          </p:val>
                                        </p:tav>
                                      </p:tavLst>
                                    </p:anim>
                                    <p:anim calcmode="lin" valueType="num">
                                      <p:cBhvr>
                                        <p:cTn id="3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1000"/>
                                        <p:tgtEl>
                                          <p:spTgt spid="43"/>
                                        </p:tgtEl>
                                      </p:cBhvr>
                                    </p:animEffect>
                                    <p:anim calcmode="lin" valueType="num">
                                      <p:cBhvr>
                                        <p:cTn id="36" dur="1000" fill="hold"/>
                                        <p:tgtEl>
                                          <p:spTgt spid="43"/>
                                        </p:tgtEl>
                                        <p:attrNameLst>
                                          <p:attrName>ppt_x</p:attrName>
                                        </p:attrNameLst>
                                      </p:cBhvr>
                                      <p:tavLst>
                                        <p:tav tm="0">
                                          <p:val>
                                            <p:strVal val="#ppt_x"/>
                                          </p:val>
                                        </p:tav>
                                        <p:tav tm="100000">
                                          <p:val>
                                            <p:strVal val="#ppt_x"/>
                                          </p:val>
                                        </p:tav>
                                      </p:tavLst>
                                    </p:anim>
                                    <p:anim calcmode="lin" valueType="num">
                                      <p:cBhvr>
                                        <p:cTn id="37"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1000"/>
                                        <p:tgtEl>
                                          <p:spTgt spid="45"/>
                                        </p:tgtEl>
                                      </p:cBhvr>
                                    </p:animEffect>
                                    <p:anim calcmode="lin" valueType="num">
                                      <p:cBhvr>
                                        <p:cTn id="50" dur="1000" fill="hold"/>
                                        <p:tgtEl>
                                          <p:spTgt spid="45"/>
                                        </p:tgtEl>
                                        <p:attrNameLst>
                                          <p:attrName>ppt_x</p:attrName>
                                        </p:attrNameLst>
                                      </p:cBhvr>
                                      <p:tavLst>
                                        <p:tav tm="0">
                                          <p:val>
                                            <p:strVal val="#ppt_x"/>
                                          </p:val>
                                        </p:tav>
                                        <p:tav tm="100000">
                                          <p:val>
                                            <p:strVal val="#ppt_x"/>
                                          </p:val>
                                        </p:tav>
                                      </p:tavLst>
                                    </p:anim>
                                    <p:anim calcmode="lin" valueType="num">
                                      <p:cBhvr>
                                        <p:cTn id="5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2" grpId="0"/>
      <p:bldP spid="43" grpId="0"/>
      <p:bldP spid="44"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en-US" altLang="zh-CN">
                <a:sym typeface="+mn-ea"/>
              </a:rPr>
              <a:t>MVC</a:t>
            </a:r>
            <a:r>
              <a:rPr lang="zh-CN" altLang="en-US">
                <a:sym typeface="+mn-ea"/>
              </a:rPr>
              <a:t>软件体系结构</a:t>
            </a:r>
            <a:endParaRPr lang="zh-CN" altLang="en-US"/>
          </a:p>
        </p:txBody>
      </p:sp>
      <p:sp>
        <p:nvSpPr>
          <p:cNvPr id="3" name="内容占位符 2"/>
          <p:cNvSpPr>
            <a:spLocks noGrp="true"/>
          </p:cNvSpPr>
          <p:nvPr>
            <p:ph idx="1"/>
          </p:nvPr>
        </p:nvSpPr>
        <p:spPr/>
        <p:txBody>
          <a:bodyPr/>
          <a:lstStyle/>
          <a:p>
            <a:pPr>
              <a:spcBef>
                <a:spcPct val="30000"/>
              </a:spcBef>
            </a:pPr>
            <a:r>
              <a:rPr lang="en-US" altLang="zh-CN" sz="2000" b="1" dirty="0">
                <a:solidFill>
                  <a:srgbClr val="0000CC"/>
                </a:solidFill>
                <a:latin typeface="+mn-ea"/>
                <a:cs typeface="+mn-ea"/>
                <a:sym typeface="+mn-ea"/>
              </a:rPr>
              <a:t>Model</a:t>
            </a:r>
            <a:r>
              <a:rPr lang="zh-CN" altLang="en-US" sz="2000" b="1" dirty="0">
                <a:solidFill>
                  <a:srgbClr val="0000CC"/>
                </a:solidFill>
                <a:latin typeface="+mn-ea"/>
                <a:cs typeface="+mn-ea"/>
                <a:sym typeface="+mn-ea"/>
              </a:rPr>
              <a:t>的职责 </a:t>
            </a:r>
            <a:endParaRPr lang="en-US" altLang="zh-CN" sz="2000" b="1" dirty="0">
              <a:solidFill>
                <a:srgbClr val="0000CC"/>
              </a:solidFill>
              <a:latin typeface="+mn-ea"/>
              <a:cs typeface="+mn-ea"/>
            </a:endParaRPr>
          </a:p>
          <a:p>
            <a:pPr>
              <a:spcBef>
                <a:spcPct val="30000"/>
              </a:spcBef>
            </a:pPr>
            <a:r>
              <a:rPr lang="en-US" altLang="zh-CN" sz="2000" dirty="0">
                <a:latin typeface="+mn-ea"/>
                <a:cs typeface="+mn-ea"/>
                <a:sym typeface="+mn-ea"/>
              </a:rPr>
              <a:t>Model is responsible for</a:t>
            </a:r>
            <a:endParaRPr lang="en-US" altLang="zh-CN" sz="2000" dirty="0">
              <a:latin typeface="+mn-ea"/>
              <a:cs typeface="+mn-ea"/>
            </a:endParaRPr>
          </a:p>
          <a:p>
            <a:pPr lvl="1">
              <a:spcBef>
                <a:spcPct val="30000"/>
              </a:spcBef>
            </a:pPr>
            <a:r>
              <a:rPr lang="en-US" altLang="zh-CN" sz="2000" dirty="0">
                <a:latin typeface="+mn-ea"/>
                <a:cs typeface="+mn-ea"/>
                <a:sym typeface="+mn-ea"/>
              </a:rPr>
              <a:t>Providing the data from the database and saving the data into the data store </a:t>
            </a:r>
            <a:r>
              <a:rPr lang="en-US" altLang="zh-CN" sz="2000" b="1" dirty="0">
                <a:solidFill>
                  <a:srgbClr val="0033CC"/>
                </a:solidFill>
                <a:latin typeface="+mn-ea"/>
                <a:cs typeface="+mn-ea"/>
                <a:sym typeface="+mn-ea"/>
              </a:rPr>
              <a:t>(</a:t>
            </a:r>
            <a:r>
              <a:rPr lang="zh-CN" altLang="en-US" sz="2000" b="1" dirty="0">
                <a:solidFill>
                  <a:srgbClr val="0033CC"/>
                </a:solidFill>
                <a:latin typeface="+mn-ea"/>
                <a:cs typeface="+mn-ea"/>
                <a:sym typeface="+mn-ea"/>
              </a:rPr>
              <a:t>负责从数据库中提取数据；将数据存储到</a:t>
            </a:r>
            <a:r>
              <a:rPr lang="en-US" altLang="zh-CN" sz="2000" b="1" dirty="0">
                <a:solidFill>
                  <a:srgbClr val="0000CC"/>
                </a:solidFill>
                <a:latin typeface="+mn-ea"/>
                <a:cs typeface="+mn-ea"/>
                <a:sym typeface="+mn-ea"/>
              </a:rPr>
              <a:t>data store </a:t>
            </a:r>
            <a:r>
              <a:rPr lang="en-US" altLang="zh-CN" sz="2000" b="1" dirty="0">
                <a:solidFill>
                  <a:srgbClr val="0033CC"/>
                </a:solidFill>
                <a:latin typeface="+mn-ea"/>
                <a:cs typeface="+mn-ea"/>
                <a:sym typeface="+mn-ea"/>
              </a:rPr>
              <a:t>).</a:t>
            </a:r>
            <a:r>
              <a:rPr lang="en-US" altLang="zh-CN" sz="2000" dirty="0">
                <a:latin typeface="+mn-ea"/>
                <a:cs typeface="+mn-ea"/>
                <a:sym typeface="+mn-ea"/>
              </a:rPr>
              <a:t> </a:t>
            </a:r>
            <a:endParaRPr lang="en-US" altLang="zh-CN" sz="2000" dirty="0">
              <a:latin typeface="+mn-ea"/>
              <a:cs typeface="+mn-ea"/>
            </a:endParaRPr>
          </a:p>
          <a:p>
            <a:pPr lvl="1">
              <a:spcBef>
                <a:spcPct val="30000"/>
              </a:spcBef>
            </a:pPr>
            <a:r>
              <a:rPr lang="en-US" altLang="zh-CN" sz="2000" dirty="0">
                <a:latin typeface="+mn-ea"/>
                <a:cs typeface="+mn-ea"/>
                <a:sym typeface="+mn-ea"/>
              </a:rPr>
              <a:t>All the business logics are implemented in the Model </a:t>
            </a:r>
            <a:r>
              <a:rPr lang="en-US" altLang="zh-CN" sz="2000" b="1" dirty="0">
                <a:solidFill>
                  <a:srgbClr val="0033CC"/>
                </a:solidFill>
                <a:latin typeface="+mn-ea"/>
                <a:cs typeface="+mn-ea"/>
                <a:sym typeface="+mn-ea"/>
              </a:rPr>
              <a:t>(</a:t>
            </a:r>
            <a:r>
              <a:rPr lang="zh-CN" altLang="en-US" sz="2000" b="1" dirty="0">
                <a:solidFill>
                  <a:srgbClr val="0033CC"/>
                </a:solidFill>
                <a:latin typeface="+mn-ea"/>
                <a:cs typeface="+mn-ea"/>
                <a:sym typeface="+mn-ea"/>
              </a:rPr>
              <a:t>负责业务逻辑实现</a:t>
            </a:r>
            <a:r>
              <a:rPr lang="en-US" altLang="zh-CN" sz="2000" b="1" dirty="0">
                <a:solidFill>
                  <a:srgbClr val="0033CC"/>
                </a:solidFill>
                <a:latin typeface="+mn-ea"/>
                <a:cs typeface="+mn-ea"/>
                <a:sym typeface="+mn-ea"/>
              </a:rPr>
              <a:t>).</a:t>
            </a:r>
            <a:r>
              <a:rPr lang="en-US" altLang="zh-CN" sz="2000" dirty="0">
                <a:latin typeface="+mn-ea"/>
                <a:cs typeface="+mn-ea"/>
                <a:sym typeface="+mn-ea"/>
              </a:rPr>
              <a:t> </a:t>
            </a:r>
            <a:endParaRPr lang="en-US" altLang="zh-CN" sz="2000" dirty="0">
              <a:latin typeface="+mn-ea"/>
              <a:cs typeface="+mn-ea"/>
            </a:endParaRPr>
          </a:p>
          <a:p>
            <a:pPr lvl="1">
              <a:spcBef>
                <a:spcPct val="30000"/>
              </a:spcBef>
            </a:pPr>
            <a:r>
              <a:rPr lang="en-US" altLang="zh-CN" sz="2000" dirty="0">
                <a:latin typeface="+mn-ea"/>
                <a:cs typeface="+mn-ea"/>
                <a:sym typeface="+mn-ea"/>
              </a:rPr>
              <a:t>Data entered by the user through View are checked in the model before saving into the database </a:t>
            </a:r>
            <a:r>
              <a:rPr lang="en-US" altLang="zh-CN" sz="2000" b="1" dirty="0">
                <a:solidFill>
                  <a:srgbClr val="0033CC"/>
                </a:solidFill>
                <a:latin typeface="+mn-ea"/>
                <a:cs typeface="+mn-ea"/>
                <a:sym typeface="+mn-ea"/>
              </a:rPr>
              <a:t>(</a:t>
            </a:r>
            <a:r>
              <a:rPr lang="zh-CN" altLang="en-US" sz="2000" b="1" dirty="0">
                <a:solidFill>
                  <a:srgbClr val="0033CC"/>
                </a:solidFill>
                <a:latin typeface="+mn-ea"/>
                <a:cs typeface="+mn-ea"/>
                <a:sym typeface="+mn-ea"/>
              </a:rPr>
              <a:t>负责数据验证，然后将数据存入数据库</a:t>
            </a:r>
            <a:r>
              <a:rPr lang="en-US" altLang="zh-CN" sz="2000" b="1" dirty="0">
                <a:solidFill>
                  <a:srgbClr val="0033CC"/>
                </a:solidFill>
                <a:latin typeface="+mn-ea"/>
                <a:cs typeface="+mn-ea"/>
                <a:sym typeface="+mn-ea"/>
              </a:rPr>
              <a:t>).</a:t>
            </a:r>
            <a:r>
              <a:rPr lang="en-US" altLang="zh-CN" sz="2000" dirty="0">
                <a:latin typeface="+mn-ea"/>
                <a:cs typeface="+mn-ea"/>
                <a:sym typeface="+mn-ea"/>
              </a:rPr>
              <a:t> </a:t>
            </a:r>
            <a:endParaRPr lang="zh-CN" altLang="en-US">
              <a:latin typeface="+mn-ea"/>
              <a:cs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en-US" altLang="zh-CN">
                <a:sym typeface="+mn-ea"/>
              </a:rPr>
              <a:t>MVC</a:t>
            </a:r>
            <a:r>
              <a:rPr lang="zh-CN" altLang="en-US">
                <a:sym typeface="+mn-ea"/>
              </a:rPr>
              <a:t>软件体系结构</a:t>
            </a:r>
            <a:br>
              <a:rPr lang="zh-CN" altLang="en-US"/>
            </a:br>
            <a:endParaRPr lang="zh-CN" altLang="en-US"/>
          </a:p>
        </p:txBody>
      </p:sp>
      <p:sp>
        <p:nvSpPr>
          <p:cNvPr id="3" name="内容占位符 2"/>
          <p:cNvSpPr>
            <a:spLocks noGrp="true"/>
          </p:cNvSpPr>
          <p:nvPr>
            <p:ph idx="1"/>
          </p:nvPr>
        </p:nvSpPr>
        <p:spPr/>
        <p:txBody>
          <a:bodyPr/>
          <a:lstStyle/>
          <a:p>
            <a:r>
              <a:rPr lang="zh-CN" altLang="en-US" sz="2000" b="1" dirty="0">
                <a:latin typeface="微软雅黑" panose="020B0503020204020204" charset="-122"/>
                <a:ea typeface="微软雅黑" panose="020B0503020204020204" charset="-122"/>
                <a:sym typeface="+mn-ea"/>
              </a:rPr>
              <a:t>视图的职责</a:t>
            </a:r>
            <a:endParaRPr lang="en-US" altLang="zh-CN" sz="2000" b="1" dirty="0">
              <a:latin typeface="微软雅黑" panose="020B0503020204020204" charset="-122"/>
              <a:ea typeface="微软雅黑" panose="020B0503020204020204" charset="-122"/>
            </a:endParaRPr>
          </a:p>
          <a:p>
            <a:r>
              <a:rPr lang="en-US" altLang="zh-CN" sz="2000" dirty="0">
                <a:latin typeface="微软雅黑" panose="020B0503020204020204" charset="-122"/>
                <a:ea typeface="微软雅黑" panose="020B0503020204020204" charset="-122"/>
                <a:sym typeface="+mn-ea"/>
              </a:rPr>
              <a:t>View is responsible for:</a:t>
            </a:r>
            <a:endParaRPr lang="en-US" altLang="zh-CN" sz="2000" dirty="0">
              <a:latin typeface="微软雅黑" panose="020B0503020204020204" charset="-122"/>
              <a:ea typeface="微软雅黑" panose="020B0503020204020204" charset="-122"/>
            </a:endParaRPr>
          </a:p>
          <a:p>
            <a:pPr lvl="1"/>
            <a:r>
              <a:rPr lang="en-US" altLang="zh-CN" sz="2000" dirty="0">
                <a:latin typeface="微软雅黑" panose="020B0503020204020204" charset="-122"/>
                <a:ea typeface="微软雅黑" panose="020B0503020204020204" charset="-122"/>
                <a:sym typeface="+mn-ea"/>
              </a:rPr>
              <a:t>Taking the input from the user </a:t>
            </a:r>
            <a:r>
              <a:rPr lang="en-US" altLang="zh-CN" sz="2000" b="1" dirty="0">
                <a:solidFill>
                  <a:srgbClr val="0033CC"/>
                </a:solidFill>
                <a:latin typeface="微软雅黑" panose="020B0503020204020204" charset="-122"/>
                <a:ea typeface="微软雅黑" panose="020B0503020204020204" charset="-122"/>
                <a:sym typeface="+mn-ea"/>
              </a:rPr>
              <a:t>(</a:t>
            </a:r>
            <a:r>
              <a:rPr lang="zh-CN" altLang="en-US" sz="2000" b="1" dirty="0">
                <a:solidFill>
                  <a:srgbClr val="0033CC"/>
                </a:solidFill>
                <a:latin typeface="微软雅黑" panose="020B0503020204020204" charset="-122"/>
                <a:ea typeface="微软雅黑" panose="020B0503020204020204" charset="-122"/>
                <a:sym typeface="+mn-ea"/>
              </a:rPr>
              <a:t>获取用户输入</a:t>
            </a:r>
            <a:r>
              <a:rPr lang="en-US" altLang="zh-CN" sz="2000" b="1" dirty="0">
                <a:solidFill>
                  <a:srgbClr val="0033CC"/>
                </a:solidFill>
                <a:latin typeface="微软雅黑" panose="020B0503020204020204" charset="-122"/>
                <a:ea typeface="微软雅黑" panose="020B0503020204020204" charset="-122"/>
                <a:sym typeface="+mn-ea"/>
              </a:rPr>
              <a:t>)</a:t>
            </a:r>
            <a:endParaRPr lang="en-US" altLang="zh-CN" sz="2000" b="1" dirty="0">
              <a:solidFill>
                <a:srgbClr val="0033CC"/>
              </a:solidFill>
              <a:latin typeface="微软雅黑" panose="020B0503020204020204" charset="-122"/>
              <a:ea typeface="微软雅黑" panose="020B0503020204020204" charset="-122"/>
            </a:endParaRPr>
          </a:p>
          <a:p>
            <a:pPr lvl="1"/>
            <a:r>
              <a:rPr lang="en-US" altLang="zh-CN" sz="2000" dirty="0">
                <a:latin typeface="微软雅黑" panose="020B0503020204020204" charset="-122"/>
                <a:ea typeface="微软雅黑" panose="020B0503020204020204" charset="-122"/>
                <a:sym typeface="+mn-ea"/>
              </a:rPr>
              <a:t>Dispatching the request to the controller, and then </a:t>
            </a:r>
            <a:r>
              <a:rPr lang="en-US" altLang="zh-CN" sz="2000" b="1" dirty="0">
                <a:solidFill>
                  <a:srgbClr val="0033CC"/>
                </a:solidFill>
                <a:latin typeface="微软雅黑" panose="020B0503020204020204" charset="-122"/>
                <a:ea typeface="微软雅黑" panose="020B0503020204020204" charset="-122"/>
                <a:sym typeface="+mn-ea"/>
              </a:rPr>
              <a:t>(</a:t>
            </a:r>
            <a:r>
              <a:rPr lang="zh-CN" altLang="en-US" sz="2000" b="1" dirty="0">
                <a:solidFill>
                  <a:srgbClr val="0033CC"/>
                </a:solidFill>
                <a:latin typeface="微软雅黑" panose="020B0503020204020204" charset="-122"/>
                <a:ea typeface="微软雅黑" panose="020B0503020204020204" charset="-122"/>
                <a:sym typeface="+mn-ea"/>
              </a:rPr>
              <a:t>向</a:t>
            </a:r>
            <a:r>
              <a:rPr lang="en-US" altLang="zh-CN" sz="2000" b="1" dirty="0">
                <a:solidFill>
                  <a:srgbClr val="0033CC"/>
                </a:solidFill>
                <a:latin typeface="微软雅黑" panose="020B0503020204020204" charset="-122"/>
                <a:ea typeface="微软雅黑" panose="020B0503020204020204" charset="-122"/>
                <a:sym typeface="+mn-ea"/>
              </a:rPr>
              <a:t>controller</a:t>
            </a:r>
            <a:r>
              <a:rPr lang="zh-CN" altLang="en-US" sz="2000" b="1" dirty="0">
                <a:solidFill>
                  <a:srgbClr val="0033CC"/>
                </a:solidFill>
                <a:latin typeface="微软雅黑" panose="020B0503020204020204" charset="-122"/>
                <a:ea typeface="微软雅黑" panose="020B0503020204020204" charset="-122"/>
                <a:sym typeface="+mn-ea"/>
              </a:rPr>
              <a:t>发送处理请求</a:t>
            </a:r>
            <a:r>
              <a:rPr lang="en-US" altLang="zh-CN" sz="2000" b="1" dirty="0">
                <a:solidFill>
                  <a:srgbClr val="0033CC"/>
                </a:solidFill>
                <a:latin typeface="微软雅黑" panose="020B0503020204020204" charset="-122"/>
                <a:ea typeface="微软雅黑" panose="020B0503020204020204" charset="-122"/>
                <a:sym typeface="+mn-ea"/>
              </a:rPr>
              <a:t>)</a:t>
            </a:r>
            <a:r>
              <a:rPr lang="en-US" altLang="zh-CN" sz="2000" dirty="0">
                <a:latin typeface="微软雅黑" panose="020B0503020204020204" charset="-122"/>
                <a:ea typeface="微软雅黑" panose="020B0503020204020204" charset="-122"/>
                <a:sym typeface="+mn-ea"/>
              </a:rPr>
              <a:t> </a:t>
            </a:r>
            <a:endParaRPr lang="en-US" altLang="zh-CN" sz="2000" dirty="0">
              <a:latin typeface="微软雅黑" panose="020B0503020204020204" charset="-122"/>
              <a:ea typeface="微软雅黑" panose="020B0503020204020204" charset="-122"/>
            </a:endParaRPr>
          </a:p>
          <a:p>
            <a:pPr lvl="1"/>
            <a:r>
              <a:rPr lang="en-US" altLang="zh-CN" sz="2000" dirty="0">
                <a:latin typeface="微软雅黑" panose="020B0503020204020204" charset="-122"/>
                <a:ea typeface="微软雅黑" panose="020B0503020204020204" charset="-122"/>
                <a:sym typeface="+mn-ea"/>
              </a:rPr>
              <a:t>Receiving response from the controller and displaying the result to the user</a:t>
            </a:r>
            <a:r>
              <a:rPr lang="en-US" altLang="zh-CN" sz="2000" b="1" dirty="0">
                <a:solidFill>
                  <a:srgbClr val="0033CC"/>
                </a:solidFill>
                <a:latin typeface="微软雅黑" panose="020B0503020204020204" charset="-122"/>
                <a:ea typeface="微软雅黑" panose="020B0503020204020204" charset="-122"/>
                <a:sym typeface="+mn-ea"/>
              </a:rPr>
              <a:t> (</a:t>
            </a:r>
            <a:r>
              <a:rPr lang="zh-CN" altLang="en-US" sz="2000" b="1" dirty="0">
                <a:solidFill>
                  <a:srgbClr val="0033CC"/>
                </a:solidFill>
                <a:latin typeface="微软雅黑" panose="020B0503020204020204" charset="-122"/>
                <a:ea typeface="微软雅黑" panose="020B0503020204020204" charset="-122"/>
                <a:sym typeface="+mn-ea"/>
              </a:rPr>
              <a:t>接收来自</a:t>
            </a:r>
            <a:r>
              <a:rPr lang="en-US" altLang="zh-CN" sz="2000" b="1" dirty="0">
                <a:solidFill>
                  <a:srgbClr val="0033CC"/>
                </a:solidFill>
                <a:latin typeface="微软雅黑" panose="020B0503020204020204" charset="-122"/>
                <a:ea typeface="微软雅黑" panose="020B0503020204020204" charset="-122"/>
                <a:sym typeface="+mn-ea"/>
              </a:rPr>
              <a:t>Controller</a:t>
            </a:r>
            <a:r>
              <a:rPr lang="zh-CN" altLang="en-US" sz="2000" b="1" dirty="0">
                <a:solidFill>
                  <a:srgbClr val="0033CC"/>
                </a:solidFill>
                <a:latin typeface="微软雅黑" panose="020B0503020204020204" charset="-122"/>
                <a:ea typeface="微软雅黑" panose="020B0503020204020204" charset="-122"/>
                <a:sym typeface="+mn-ea"/>
              </a:rPr>
              <a:t>的反馈并将</a:t>
            </a:r>
            <a:r>
              <a:rPr lang="en-US" altLang="zh-CN" sz="2000" b="1" dirty="0">
                <a:solidFill>
                  <a:srgbClr val="0033CC"/>
                </a:solidFill>
                <a:latin typeface="微软雅黑" panose="020B0503020204020204" charset="-122"/>
                <a:ea typeface="微软雅黑" panose="020B0503020204020204" charset="-122"/>
                <a:sym typeface="+mn-ea"/>
              </a:rPr>
              <a:t>model</a:t>
            </a:r>
            <a:r>
              <a:rPr lang="zh-CN" altLang="en-US" sz="2000" b="1" dirty="0">
                <a:solidFill>
                  <a:srgbClr val="0033CC"/>
                </a:solidFill>
                <a:latin typeface="微软雅黑" panose="020B0503020204020204" charset="-122"/>
                <a:ea typeface="微软雅黑" panose="020B0503020204020204" charset="-122"/>
                <a:sym typeface="+mn-ea"/>
              </a:rPr>
              <a:t>的处理结果显示给用户</a:t>
            </a:r>
            <a:r>
              <a:rPr lang="en-US" altLang="zh-CN" sz="2000" b="1" dirty="0">
                <a:solidFill>
                  <a:srgbClr val="0033CC"/>
                </a:solidFill>
                <a:latin typeface="微软雅黑" panose="020B0503020204020204" charset="-122"/>
                <a:ea typeface="微软雅黑" panose="020B0503020204020204" charset="-122"/>
                <a:sym typeface="+mn-ea"/>
              </a:rPr>
              <a:t>)</a:t>
            </a:r>
            <a:endParaRPr lang="zh-CN" altLang="en-US" sz="2000" b="1" dirty="0">
              <a:solidFill>
                <a:srgbClr val="0033CC"/>
              </a:solidFill>
              <a:latin typeface="微软雅黑" panose="020B0503020204020204" charset="-122"/>
              <a:ea typeface="微软雅黑" panose="020B0503020204020204" charset="-122"/>
            </a:endParaRPr>
          </a:p>
          <a:p>
            <a:r>
              <a:rPr lang="en-US" altLang="zh-CN" sz="2000" dirty="0">
                <a:latin typeface="微软雅黑" panose="020B0503020204020204" charset="-122"/>
                <a:ea typeface="微软雅黑" panose="020B0503020204020204" charset="-122"/>
                <a:sym typeface="+mn-ea"/>
              </a:rPr>
              <a:t>Multiple views can exist for a single model for different purposes</a:t>
            </a:r>
            <a:r>
              <a:rPr lang="en-US" altLang="zh-CN" sz="2000" dirty="0">
                <a:solidFill>
                  <a:srgbClr val="0033CC"/>
                </a:solidFill>
                <a:latin typeface="微软雅黑" panose="020B0503020204020204" charset="-122"/>
                <a:ea typeface="微软雅黑" panose="020B0503020204020204" charset="-122"/>
                <a:sym typeface="+mn-ea"/>
              </a:rPr>
              <a:t>.(</a:t>
            </a:r>
            <a:r>
              <a:rPr lang="zh-CN" altLang="en-US" sz="2000" b="1" dirty="0">
                <a:solidFill>
                  <a:srgbClr val="0033CC"/>
                </a:solidFill>
                <a:latin typeface="微软雅黑" panose="020B0503020204020204" charset="-122"/>
                <a:ea typeface="微软雅黑" panose="020B0503020204020204" charset="-122"/>
                <a:sym typeface="+mn-ea"/>
              </a:rPr>
              <a:t>一个</a:t>
            </a:r>
            <a:r>
              <a:rPr lang="en-US" altLang="zh-CN" sz="2000" b="1" dirty="0">
                <a:solidFill>
                  <a:srgbClr val="0033CC"/>
                </a:solidFill>
                <a:latin typeface="微软雅黑" panose="020B0503020204020204" charset="-122"/>
                <a:ea typeface="微软雅黑" panose="020B0503020204020204" charset="-122"/>
                <a:sym typeface="+mn-ea"/>
              </a:rPr>
              <a:t>model</a:t>
            </a:r>
            <a:r>
              <a:rPr lang="zh-CN" altLang="en-US" sz="2000" b="1" dirty="0">
                <a:solidFill>
                  <a:srgbClr val="0033CC"/>
                </a:solidFill>
                <a:latin typeface="微软雅黑" panose="020B0503020204020204" charset="-122"/>
                <a:ea typeface="微软雅黑" panose="020B0503020204020204" charset="-122"/>
                <a:sym typeface="+mn-ea"/>
              </a:rPr>
              <a:t>可能有多个</a:t>
            </a:r>
            <a:r>
              <a:rPr lang="en-US" altLang="zh-CN" sz="2000" b="1" dirty="0">
                <a:solidFill>
                  <a:srgbClr val="0033CC"/>
                </a:solidFill>
                <a:latin typeface="微软雅黑" panose="020B0503020204020204" charset="-122"/>
                <a:ea typeface="微软雅黑" panose="020B0503020204020204" charset="-122"/>
                <a:sym typeface="+mn-ea"/>
              </a:rPr>
              <a:t>View</a:t>
            </a:r>
            <a:r>
              <a:rPr lang="en-US" altLang="zh-CN" sz="2000" dirty="0">
                <a:solidFill>
                  <a:srgbClr val="0033CC"/>
                </a:solidFill>
                <a:latin typeface="微软雅黑" panose="020B0503020204020204" charset="-122"/>
                <a:ea typeface="微软雅黑" panose="020B0503020204020204" charset="-122"/>
                <a:sym typeface="+mn-ea"/>
              </a:rPr>
              <a:t>)</a:t>
            </a:r>
            <a:endParaRPr lang="zh-CN" altLang="en-US" sz="2000" dirty="0">
              <a:latin typeface="微软雅黑" panose="020B0503020204020204" charset="-122"/>
              <a:ea typeface="微软雅黑" panose="020B0503020204020204" charset="-122"/>
            </a:endParaRPr>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en-US" altLang="zh-CN">
                <a:sym typeface="+mn-ea"/>
              </a:rPr>
              <a:t>MVC</a:t>
            </a:r>
            <a:r>
              <a:rPr lang="zh-CN" altLang="en-US">
                <a:sym typeface="+mn-ea"/>
              </a:rPr>
              <a:t>软件体系结构</a:t>
            </a:r>
            <a:br>
              <a:rPr lang="zh-CN" altLang="en-US"/>
            </a:br>
            <a:endParaRPr lang="zh-CN" altLang="en-US"/>
          </a:p>
        </p:txBody>
      </p:sp>
      <p:sp>
        <p:nvSpPr>
          <p:cNvPr id="3" name="内容占位符 2"/>
          <p:cNvSpPr>
            <a:spLocks noGrp="true"/>
          </p:cNvSpPr>
          <p:nvPr>
            <p:ph idx="1"/>
          </p:nvPr>
        </p:nvSpPr>
        <p:spPr/>
        <p:txBody>
          <a:bodyPr/>
          <a:lstStyle/>
          <a:p>
            <a:r>
              <a:rPr lang="zh-CN" altLang="en-US" sz="2000" b="1" dirty="0">
                <a:latin typeface="微软雅黑" panose="020B0503020204020204" charset="-122"/>
                <a:ea typeface="微软雅黑" panose="020B0503020204020204" charset="-122"/>
                <a:sym typeface="+mn-ea"/>
              </a:rPr>
              <a:t>控制器的职责</a:t>
            </a:r>
            <a:endParaRPr lang="en-US" altLang="zh-CN" sz="2000" b="1" dirty="0">
              <a:latin typeface="微软雅黑" panose="020B0503020204020204" charset="-122"/>
              <a:ea typeface="微软雅黑" panose="020B0503020204020204" charset="-122"/>
            </a:endParaRPr>
          </a:p>
          <a:p>
            <a:r>
              <a:rPr lang="en-US" altLang="zh-CN" sz="2000" dirty="0">
                <a:latin typeface="微软雅黑" panose="020B0503020204020204" charset="-122"/>
                <a:ea typeface="微软雅黑" panose="020B0503020204020204" charset="-122"/>
                <a:sym typeface="+mn-ea"/>
              </a:rPr>
              <a:t>Controller is responsible for:</a:t>
            </a:r>
            <a:endParaRPr lang="en-US" altLang="zh-CN" sz="2000" dirty="0">
              <a:latin typeface="微软雅黑" panose="020B0503020204020204" charset="-122"/>
              <a:ea typeface="微软雅黑" panose="020B0503020204020204" charset="-122"/>
            </a:endParaRPr>
          </a:p>
          <a:p>
            <a:pPr lvl="1"/>
            <a:r>
              <a:rPr lang="en-US" altLang="zh-CN" sz="2000" dirty="0">
                <a:latin typeface="微软雅黑" panose="020B0503020204020204" charset="-122"/>
                <a:ea typeface="微软雅黑" panose="020B0503020204020204" charset="-122"/>
                <a:sym typeface="+mn-ea"/>
              </a:rPr>
              <a:t>Receiving the request from client </a:t>
            </a:r>
            <a:r>
              <a:rPr lang="en-US" altLang="zh-CN" sz="2000" b="1" dirty="0">
                <a:solidFill>
                  <a:srgbClr val="0033CC"/>
                </a:solidFill>
                <a:latin typeface="微软雅黑" panose="020B0503020204020204" charset="-122"/>
                <a:ea typeface="微软雅黑" panose="020B0503020204020204" charset="-122"/>
                <a:sym typeface="+mn-ea"/>
              </a:rPr>
              <a:t>(</a:t>
            </a:r>
            <a:r>
              <a:rPr lang="zh-CN" altLang="en-US" sz="2000" b="1" dirty="0">
                <a:solidFill>
                  <a:srgbClr val="0033CC"/>
                </a:solidFill>
                <a:latin typeface="微软雅黑" panose="020B0503020204020204" charset="-122"/>
                <a:ea typeface="微软雅黑" panose="020B0503020204020204" charset="-122"/>
                <a:sym typeface="+mn-ea"/>
              </a:rPr>
              <a:t>接收来自客户的请求</a:t>
            </a:r>
            <a:r>
              <a:rPr lang="en-US" altLang="zh-CN" sz="2000" b="1" dirty="0">
                <a:solidFill>
                  <a:srgbClr val="0033CC"/>
                </a:solidFill>
                <a:latin typeface="微软雅黑" panose="020B0503020204020204" charset="-122"/>
                <a:ea typeface="微软雅黑" panose="020B0503020204020204" charset="-122"/>
                <a:sym typeface="+mn-ea"/>
              </a:rPr>
              <a:t>)</a:t>
            </a:r>
            <a:endParaRPr lang="zh-CN" altLang="en-US" sz="2000" b="1" dirty="0">
              <a:solidFill>
                <a:srgbClr val="0033CC"/>
              </a:solidFill>
              <a:latin typeface="微软雅黑" panose="020B0503020204020204" charset="-122"/>
              <a:ea typeface="微软雅黑" panose="020B0503020204020204" charset="-122"/>
            </a:endParaRPr>
          </a:p>
          <a:p>
            <a:pPr lvl="1"/>
            <a:r>
              <a:rPr lang="en-US" altLang="zh-CN" sz="2000" dirty="0">
                <a:latin typeface="微软雅黑" panose="020B0503020204020204" charset="-122"/>
                <a:ea typeface="微软雅黑" panose="020B0503020204020204" charset="-122"/>
                <a:sym typeface="+mn-ea"/>
              </a:rPr>
              <a:t>Executing the appropriate business logic from the Model </a:t>
            </a:r>
            <a:r>
              <a:rPr lang="en-US" altLang="zh-CN" sz="2000" b="1" dirty="0">
                <a:solidFill>
                  <a:srgbClr val="0033CC"/>
                </a:solidFill>
                <a:latin typeface="微软雅黑" panose="020B0503020204020204" charset="-122"/>
                <a:ea typeface="微软雅黑" panose="020B0503020204020204" charset="-122"/>
                <a:sym typeface="+mn-ea"/>
              </a:rPr>
              <a:t>(</a:t>
            </a:r>
            <a:r>
              <a:rPr lang="zh-CN" altLang="en-US" sz="2000" b="1" dirty="0">
                <a:solidFill>
                  <a:srgbClr val="0033CC"/>
                </a:solidFill>
                <a:latin typeface="微软雅黑" panose="020B0503020204020204" charset="-122"/>
                <a:ea typeface="微软雅黑" panose="020B0503020204020204" charset="-122"/>
                <a:sym typeface="+mn-ea"/>
              </a:rPr>
              <a:t>调用</a:t>
            </a:r>
            <a:r>
              <a:rPr lang="en-US" altLang="zh-CN" sz="2000" b="1" dirty="0">
                <a:solidFill>
                  <a:srgbClr val="0033CC"/>
                </a:solidFill>
                <a:latin typeface="微软雅黑" panose="020B0503020204020204" charset="-122"/>
                <a:ea typeface="微软雅黑" panose="020B0503020204020204" charset="-122"/>
                <a:sym typeface="+mn-ea"/>
              </a:rPr>
              <a:t>model</a:t>
            </a:r>
            <a:r>
              <a:rPr lang="zh-CN" altLang="en-US" sz="2000" b="1" dirty="0">
                <a:solidFill>
                  <a:srgbClr val="0033CC"/>
                </a:solidFill>
                <a:latin typeface="微软雅黑" panose="020B0503020204020204" charset="-122"/>
                <a:ea typeface="微软雅黑" panose="020B0503020204020204" charset="-122"/>
                <a:sym typeface="+mn-ea"/>
              </a:rPr>
              <a:t>业务逻辑方法</a:t>
            </a:r>
            <a:r>
              <a:rPr lang="en-US" altLang="zh-CN" sz="2000" b="1" dirty="0">
                <a:solidFill>
                  <a:srgbClr val="0033CC"/>
                </a:solidFill>
                <a:latin typeface="微软雅黑" panose="020B0503020204020204" charset="-122"/>
                <a:ea typeface="微软雅黑" panose="020B0503020204020204" charset="-122"/>
                <a:sym typeface="+mn-ea"/>
              </a:rPr>
              <a:t>) </a:t>
            </a:r>
            <a:endParaRPr lang="en-US" altLang="zh-CN" sz="2000" b="1" dirty="0">
              <a:solidFill>
                <a:srgbClr val="0033CC"/>
              </a:solidFill>
              <a:latin typeface="微软雅黑" panose="020B0503020204020204" charset="-122"/>
              <a:ea typeface="微软雅黑" panose="020B0503020204020204" charset="-122"/>
            </a:endParaRPr>
          </a:p>
          <a:p>
            <a:pPr lvl="1"/>
            <a:r>
              <a:rPr lang="en-US" altLang="zh-CN" sz="2000" dirty="0">
                <a:latin typeface="微软雅黑" panose="020B0503020204020204" charset="-122"/>
                <a:ea typeface="微软雅黑" panose="020B0503020204020204" charset="-122"/>
                <a:sym typeface="+mn-ea"/>
              </a:rPr>
              <a:t>Producing the output to the user using the View component </a:t>
            </a:r>
            <a:r>
              <a:rPr lang="en-US" altLang="zh-CN" sz="2000" b="1" dirty="0">
                <a:solidFill>
                  <a:srgbClr val="0033CC"/>
                </a:solidFill>
                <a:latin typeface="微软雅黑" panose="020B0503020204020204" charset="-122"/>
                <a:ea typeface="微软雅黑" panose="020B0503020204020204" charset="-122"/>
                <a:sym typeface="+mn-ea"/>
              </a:rPr>
              <a:t>(</a:t>
            </a:r>
            <a:r>
              <a:rPr lang="zh-CN" altLang="en-US" sz="2000" b="1" dirty="0">
                <a:solidFill>
                  <a:srgbClr val="0033CC"/>
                </a:solidFill>
                <a:latin typeface="微软雅黑" panose="020B0503020204020204" charset="-122"/>
                <a:ea typeface="微软雅黑" panose="020B0503020204020204" charset="-122"/>
                <a:sym typeface="+mn-ea"/>
              </a:rPr>
              <a:t>调用</a:t>
            </a:r>
            <a:r>
              <a:rPr lang="en-US" altLang="zh-CN" sz="2000" b="1" dirty="0">
                <a:solidFill>
                  <a:srgbClr val="0033CC"/>
                </a:solidFill>
                <a:latin typeface="微软雅黑" panose="020B0503020204020204" charset="-122"/>
                <a:ea typeface="微软雅黑" panose="020B0503020204020204" charset="-122"/>
                <a:sym typeface="+mn-ea"/>
              </a:rPr>
              <a:t>View</a:t>
            </a:r>
            <a:r>
              <a:rPr lang="zh-CN" altLang="en-US" sz="2000" b="1" dirty="0">
                <a:solidFill>
                  <a:srgbClr val="0033CC"/>
                </a:solidFill>
                <a:latin typeface="微软雅黑" panose="020B0503020204020204" charset="-122"/>
                <a:ea typeface="微软雅黑" panose="020B0503020204020204" charset="-122"/>
                <a:sym typeface="+mn-ea"/>
              </a:rPr>
              <a:t>显示执行结果</a:t>
            </a:r>
            <a:r>
              <a:rPr lang="en-US" altLang="zh-CN" sz="2000" b="1" dirty="0">
                <a:solidFill>
                  <a:srgbClr val="0033CC"/>
                </a:solidFill>
                <a:latin typeface="微软雅黑" panose="020B0503020204020204" charset="-122"/>
                <a:ea typeface="微软雅黑" panose="020B0503020204020204" charset="-122"/>
                <a:sym typeface="+mn-ea"/>
              </a:rPr>
              <a:t>)</a:t>
            </a:r>
            <a:endParaRPr lang="zh-CN" altLang="en-US" sz="2000" b="1" dirty="0">
              <a:solidFill>
                <a:srgbClr val="0033CC"/>
              </a:solidFill>
              <a:latin typeface="微软雅黑" panose="020B0503020204020204" charset="-122"/>
              <a:ea typeface="微软雅黑" panose="020B0503020204020204" charset="-122"/>
            </a:endParaRPr>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en-US" altLang="zh-CN">
                <a:sym typeface="+mn-ea"/>
              </a:rPr>
              <a:t>MVC</a:t>
            </a:r>
            <a:r>
              <a:rPr lang="zh-CN" altLang="en-US">
                <a:sym typeface="+mn-ea"/>
              </a:rPr>
              <a:t>软件体系结构</a:t>
            </a:r>
            <a:br>
              <a:rPr lang="zh-CN" altLang="en-US"/>
            </a:br>
            <a:endParaRPr lang="zh-CN" altLang="en-US"/>
          </a:p>
        </p:txBody>
      </p:sp>
      <p:sp>
        <p:nvSpPr>
          <p:cNvPr id="25602" name="AutoShape 6"/>
          <p:cNvSpPr/>
          <p:nvPr/>
        </p:nvSpPr>
        <p:spPr>
          <a:xfrm>
            <a:off x="5038090" y="1845945"/>
            <a:ext cx="1987550" cy="766763"/>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just" eaLnBrk="1" hangingPunct="1">
              <a:lnSpc>
                <a:spcPct val="120000"/>
              </a:lnSpc>
              <a:spcBef>
                <a:spcPct val="0"/>
              </a:spcBef>
              <a:buNone/>
            </a:pPr>
            <a:r>
              <a:rPr lang="zh-CN" altLang="en-US" sz="1800" dirty="0">
                <a:solidFill>
                  <a:srgbClr val="000000"/>
                </a:solidFill>
                <a:latin typeface="微软雅黑" panose="020B0503020204020204" charset="-122"/>
                <a:ea typeface="微软雅黑" panose="020B0503020204020204" charset="-122"/>
              </a:rPr>
              <a:t>       </a:t>
            </a:r>
            <a:r>
              <a:rPr lang="en-US" altLang="zh-CN" sz="2800" b="1" dirty="0">
                <a:solidFill>
                  <a:srgbClr val="000000"/>
                </a:solidFill>
                <a:latin typeface="微软雅黑" panose="020B0503020204020204" charset="-122"/>
                <a:ea typeface="微软雅黑" panose="020B0503020204020204" charset="-122"/>
              </a:rPr>
              <a:t>Model</a:t>
            </a:r>
            <a:endParaRPr lang="zh-CN" altLang="en-US" sz="1800" dirty="0">
              <a:latin typeface="微软雅黑" panose="020B0503020204020204" charset="-122"/>
              <a:ea typeface="微软雅黑" panose="020B0503020204020204" charset="-122"/>
            </a:endParaRPr>
          </a:p>
        </p:txBody>
      </p:sp>
      <p:sp>
        <p:nvSpPr>
          <p:cNvPr id="25603" name="AutoShape 7"/>
          <p:cNvSpPr/>
          <p:nvPr/>
        </p:nvSpPr>
        <p:spPr>
          <a:xfrm>
            <a:off x="2987040" y="3647758"/>
            <a:ext cx="1495425" cy="723900"/>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lIns="62179" tIns="68400" rIns="62179" bIns="68400" anchor="ctr" anchorCtr="fals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lnSpc>
                <a:spcPct val="120000"/>
              </a:lnSpc>
              <a:spcBef>
                <a:spcPct val="0"/>
              </a:spcBef>
              <a:buNone/>
            </a:pPr>
            <a:r>
              <a:rPr lang="en-US" altLang="zh-CN" sz="2800" b="1" dirty="0">
                <a:solidFill>
                  <a:srgbClr val="000000"/>
                </a:solidFill>
                <a:latin typeface="微软雅黑" panose="020B0503020204020204" charset="-122"/>
                <a:ea typeface="微软雅黑" panose="020B0503020204020204" charset="-122"/>
              </a:rPr>
              <a:t>View</a:t>
            </a:r>
            <a:r>
              <a:rPr lang="en-US" altLang="zh-CN" sz="1800" b="1" dirty="0">
                <a:solidFill>
                  <a:srgbClr val="000000"/>
                </a:solidFill>
                <a:latin typeface="微软雅黑" panose="020B0503020204020204" charset="-122"/>
                <a:ea typeface="微软雅黑" panose="020B0503020204020204" charset="-122"/>
              </a:rPr>
              <a:t> </a:t>
            </a:r>
            <a:endParaRPr lang="en-US" altLang="zh-CN" sz="1800" b="1" dirty="0">
              <a:solidFill>
                <a:srgbClr val="000000"/>
              </a:solidFill>
              <a:latin typeface="微软雅黑" panose="020B0503020204020204" charset="-122"/>
              <a:ea typeface="微软雅黑" panose="020B0503020204020204" charset="-122"/>
            </a:endParaRPr>
          </a:p>
        </p:txBody>
      </p:sp>
      <p:sp>
        <p:nvSpPr>
          <p:cNvPr id="25604" name="AutoShape 8"/>
          <p:cNvSpPr/>
          <p:nvPr/>
        </p:nvSpPr>
        <p:spPr>
          <a:xfrm>
            <a:off x="7411403" y="3679508"/>
            <a:ext cx="2147887" cy="62071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2800" b="1" dirty="0">
                <a:solidFill>
                  <a:srgbClr val="000000"/>
                </a:solidFill>
                <a:latin typeface="微软雅黑" panose="020B0503020204020204" charset="-122"/>
                <a:ea typeface="微软雅黑" panose="020B0503020204020204" charset="-122"/>
              </a:rPr>
              <a:t>Controller</a:t>
            </a:r>
            <a:r>
              <a:rPr lang="en-US" altLang="zh-CN" sz="1800" b="1" dirty="0">
                <a:solidFill>
                  <a:srgbClr val="000000"/>
                </a:solidFill>
                <a:latin typeface="微软雅黑" panose="020B0503020204020204" charset="-122"/>
                <a:ea typeface="微软雅黑" panose="020B0503020204020204" charset="-122"/>
              </a:rPr>
              <a:t>  </a:t>
            </a:r>
            <a:endParaRPr lang="zh-CN" altLang="en-US" sz="1800" dirty="0">
              <a:latin typeface="微软雅黑" panose="020B0503020204020204" charset="-122"/>
              <a:ea typeface="微软雅黑" panose="020B0503020204020204" charset="-122"/>
            </a:endParaRPr>
          </a:p>
        </p:txBody>
      </p:sp>
      <p:sp>
        <p:nvSpPr>
          <p:cNvPr id="25605" name="Line 10"/>
          <p:cNvSpPr/>
          <p:nvPr/>
        </p:nvSpPr>
        <p:spPr>
          <a:xfrm flipH="true" flipV="true">
            <a:off x="3501390" y="2204720"/>
            <a:ext cx="0" cy="1406525"/>
          </a:xfrm>
          <a:prstGeom prst="line">
            <a:avLst/>
          </a:prstGeom>
          <a:ln w="63500" cap="flat" cmpd="sng">
            <a:solidFill>
              <a:schemeClr val="tx1"/>
            </a:solidFill>
            <a:prstDash val="solid"/>
            <a:headEnd type="none" w="med" len="med"/>
            <a:tailEnd type="none" w="med" len="med"/>
          </a:ln>
        </p:spPr>
      </p:sp>
      <p:sp>
        <p:nvSpPr>
          <p:cNvPr id="25606" name="Line 11"/>
          <p:cNvSpPr/>
          <p:nvPr/>
        </p:nvSpPr>
        <p:spPr>
          <a:xfrm flipV="true">
            <a:off x="3490278" y="2204720"/>
            <a:ext cx="1539875" cy="0"/>
          </a:xfrm>
          <a:prstGeom prst="line">
            <a:avLst/>
          </a:prstGeom>
          <a:ln w="63500" cap="flat" cmpd="sng">
            <a:solidFill>
              <a:schemeClr val="tx1"/>
            </a:solidFill>
            <a:prstDash val="solid"/>
            <a:headEnd type="none" w="med" len="med"/>
            <a:tailEnd type="triangle" w="med" len="med"/>
          </a:ln>
        </p:spPr>
      </p:sp>
      <p:sp>
        <p:nvSpPr>
          <p:cNvPr id="25607" name="Line 15"/>
          <p:cNvSpPr/>
          <p:nvPr/>
        </p:nvSpPr>
        <p:spPr>
          <a:xfrm flipV="true">
            <a:off x="8473440" y="2280920"/>
            <a:ext cx="0" cy="1374775"/>
          </a:xfrm>
          <a:prstGeom prst="line">
            <a:avLst/>
          </a:prstGeom>
          <a:ln w="63500" cap="flat" cmpd="sng">
            <a:solidFill>
              <a:schemeClr val="tx1"/>
            </a:solidFill>
            <a:prstDash val="solid"/>
            <a:headEnd type="none" w="med" len="med"/>
            <a:tailEnd type="none" w="med" len="med"/>
          </a:ln>
        </p:spPr>
      </p:sp>
      <p:sp>
        <p:nvSpPr>
          <p:cNvPr id="25608" name="Line 16"/>
          <p:cNvSpPr/>
          <p:nvPr/>
        </p:nvSpPr>
        <p:spPr>
          <a:xfrm flipH="true">
            <a:off x="7025640" y="2280920"/>
            <a:ext cx="1447800" cy="0"/>
          </a:xfrm>
          <a:prstGeom prst="line">
            <a:avLst/>
          </a:prstGeom>
          <a:ln w="63500" cap="flat" cmpd="sng">
            <a:solidFill>
              <a:schemeClr val="tx1"/>
            </a:solidFill>
            <a:prstDash val="solid"/>
            <a:headEnd type="none" w="med" len="med"/>
            <a:tailEnd type="triangle" w="med" len="med"/>
          </a:ln>
        </p:spPr>
      </p:sp>
      <p:sp>
        <p:nvSpPr>
          <p:cNvPr id="25609" name="Line 25"/>
          <p:cNvSpPr/>
          <p:nvPr/>
        </p:nvSpPr>
        <p:spPr>
          <a:xfrm flipH="true" flipV="true">
            <a:off x="4587240" y="3838258"/>
            <a:ext cx="2771775" cy="0"/>
          </a:xfrm>
          <a:prstGeom prst="line">
            <a:avLst/>
          </a:prstGeom>
          <a:ln w="63500" cap="flat" cmpd="sng">
            <a:solidFill>
              <a:schemeClr val="tx1"/>
            </a:solidFill>
            <a:prstDash val="solid"/>
            <a:headEnd type="none" w="med" len="med"/>
            <a:tailEnd type="triangle" w="med" len="med"/>
          </a:ln>
        </p:spPr>
      </p:sp>
      <p:sp>
        <p:nvSpPr>
          <p:cNvPr id="25610" name="Line 26"/>
          <p:cNvSpPr/>
          <p:nvPr/>
        </p:nvSpPr>
        <p:spPr>
          <a:xfrm flipV="true">
            <a:off x="4587240" y="4109720"/>
            <a:ext cx="2771775" cy="0"/>
          </a:xfrm>
          <a:prstGeom prst="line">
            <a:avLst/>
          </a:prstGeom>
          <a:ln w="63500" cap="flat" cmpd="sng">
            <a:solidFill>
              <a:srgbClr val="FF0000"/>
            </a:solidFill>
            <a:prstDash val="sysDot"/>
            <a:headEnd type="none" w="med" len="med"/>
            <a:tailEnd type="triangle" w="med" len="med"/>
          </a:ln>
        </p:spPr>
      </p:sp>
      <p:sp>
        <p:nvSpPr>
          <p:cNvPr id="25611" name="Line 27"/>
          <p:cNvSpPr/>
          <p:nvPr/>
        </p:nvSpPr>
        <p:spPr>
          <a:xfrm flipV="true">
            <a:off x="3825240" y="2433320"/>
            <a:ext cx="1181100" cy="0"/>
          </a:xfrm>
          <a:prstGeom prst="line">
            <a:avLst/>
          </a:prstGeom>
          <a:ln w="63500" cap="flat" cmpd="sng">
            <a:solidFill>
              <a:srgbClr val="FF0000"/>
            </a:solidFill>
            <a:prstDash val="sysDot"/>
            <a:headEnd type="none" w="med" len="med"/>
            <a:tailEnd type="none" w="med" len="med"/>
          </a:ln>
        </p:spPr>
      </p:sp>
      <p:sp>
        <p:nvSpPr>
          <p:cNvPr id="25612" name="Line 28"/>
          <p:cNvSpPr/>
          <p:nvPr/>
        </p:nvSpPr>
        <p:spPr>
          <a:xfrm>
            <a:off x="3825240" y="2433320"/>
            <a:ext cx="0" cy="1219200"/>
          </a:xfrm>
          <a:prstGeom prst="line">
            <a:avLst/>
          </a:prstGeom>
          <a:ln w="63500" cap="flat" cmpd="sng">
            <a:solidFill>
              <a:srgbClr val="FF0000"/>
            </a:solidFill>
            <a:prstDash val="sysDot"/>
            <a:headEnd type="none" w="med" len="med"/>
            <a:tailEnd type="triangle" w="med" len="med"/>
          </a:ln>
        </p:spPr>
      </p:sp>
      <p:sp>
        <p:nvSpPr>
          <p:cNvPr id="25613" name="Text Box 15"/>
          <p:cNvSpPr txBox="true"/>
          <p:nvPr/>
        </p:nvSpPr>
        <p:spPr>
          <a:xfrm>
            <a:off x="8791575" y="2080895"/>
            <a:ext cx="1752600" cy="1571625"/>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50000"/>
              </a:spcBef>
              <a:buNone/>
            </a:pPr>
            <a:r>
              <a:rPr lang="zh-CN" altLang="en-US" sz="2400" b="1" dirty="0">
                <a:latin typeface="微软雅黑" panose="020B0503020204020204" charset="-122"/>
                <a:ea typeface="微软雅黑" panose="020B0503020204020204" charset="-122"/>
              </a:rPr>
              <a:t>调用</a:t>
            </a:r>
            <a:r>
              <a:rPr lang="en-US" altLang="zh-CN" sz="2400" b="1" dirty="0">
                <a:latin typeface="微软雅黑" panose="020B0503020204020204" charset="-122"/>
                <a:ea typeface="微软雅黑" panose="020B0503020204020204" charset="-122"/>
              </a:rPr>
              <a:t>Model</a:t>
            </a:r>
            <a:r>
              <a:rPr lang="zh-CN" altLang="en-US" sz="2400" b="1" dirty="0">
                <a:latin typeface="微软雅黑" panose="020B0503020204020204" charset="-122"/>
                <a:ea typeface="微软雅黑" panose="020B0503020204020204" charset="-122"/>
              </a:rPr>
              <a:t>中的业务逻辑方法</a:t>
            </a:r>
            <a:endParaRPr lang="zh-CN" altLang="en-US" sz="2400" b="1" dirty="0">
              <a:latin typeface="微软雅黑" panose="020B0503020204020204" charset="-122"/>
              <a:ea typeface="微软雅黑" panose="020B0503020204020204" charset="-122"/>
            </a:endParaRPr>
          </a:p>
        </p:txBody>
      </p:sp>
      <p:sp>
        <p:nvSpPr>
          <p:cNvPr id="25614" name="Text Box 16"/>
          <p:cNvSpPr txBox="true"/>
          <p:nvPr/>
        </p:nvSpPr>
        <p:spPr>
          <a:xfrm>
            <a:off x="1234440" y="2204720"/>
            <a:ext cx="1752600" cy="2309813"/>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50000"/>
              </a:spcBef>
              <a:buNone/>
            </a:pPr>
            <a:r>
              <a:rPr lang="zh-CN" altLang="en-US" sz="2400" b="1" dirty="0">
                <a:latin typeface="微软雅黑" panose="020B0503020204020204" charset="-122"/>
                <a:ea typeface="微软雅黑" panose="020B0503020204020204" charset="-122"/>
              </a:rPr>
              <a:t>调用</a:t>
            </a:r>
            <a:r>
              <a:rPr lang="en-US" altLang="zh-CN" sz="2400" b="1" dirty="0">
                <a:latin typeface="微软雅黑" panose="020B0503020204020204" charset="-122"/>
                <a:ea typeface="微软雅黑" panose="020B0503020204020204" charset="-122"/>
              </a:rPr>
              <a:t>Model</a:t>
            </a:r>
            <a:r>
              <a:rPr lang="zh-CN" altLang="en-US" sz="2400" b="1" dirty="0">
                <a:latin typeface="微软雅黑" panose="020B0503020204020204" charset="-122"/>
                <a:ea typeface="微软雅黑" panose="020B0503020204020204" charset="-122"/>
              </a:rPr>
              <a:t>中的方法，获得数据</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因为要更新视图</a:t>
            </a:r>
            <a:r>
              <a:rPr lang="en-US" altLang="zh-CN" sz="2400" b="1" dirty="0">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p:txBody>
      </p:sp>
      <p:sp>
        <p:nvSpPr>
          <p:cNvPr id="25615" name="Text Box 17"/>
          <p:cNvSpPr txBox="true"/>
          <p:nvPr/>
        </p:nvSpPr>
        <p:spPr>
          <a:xfrm>
            <a:off x="4815840" y="3007995"/>
            <a:ext cx="2438400" cy="758825"/>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lnSpc>
                <a:spcPct val="90000"/>
              </a:lnSpc>
              <a:spcBef>
                <a:spcPct val="0"/>
              </a:spcBef>
              <a:buNone/>
            </a:pPr>
            <a:r>
              <a:rPr lang="en-US" altLang="zh-CN" sz="2400" b="1" dirty="0">
                <a:latin typeface="微软雅黑" panose="020B0503020204020204" charset="-122"/>
                <a:ea typeface="微软雅黑" panose="020B0503020204020204" charset="-122"/>
              </a:rPr>
              <a:t>1)</a:t>
            </a:r>
            <a:r>
              <a:rPr lang="zh-CN" altLang="en-US" sz="2400" b="1" dirty="0">
                <a:latin typeface="微软雅黑" panose="020B0503020204020204" charset="-122"/>
                <a:ea typeface="微软雅黑" panose="020B0503020204020204" charset="-122"/>
              </a:rPr>
              <a:t>选择视图</a:t>
            </a:r>
            <a:endParaRPr lang="zh-CN" altLang="en-US" sz="2400" b="1" dirty="0">
              <a:latin typeface="微软雅黑" panose="020B0503020204020204" charset="-122"/>
              <a:ea typeface="微软雅黑" panose="020B0503020204020204" charset="-122"/>
            </a:endParaRPr>
          </a:p>
          <a:p>
            <a:pPr marL="0" lvl="0" indent="0" eaLnBrk="1" hangingPunct="1">
              <a:lnSpc>
                <a:spcPct val="90000"/>
              </a:lnSpc>
              <a:spcBef>
                <a:spcPct val="0"/>
              </a:spcBef>
              <a:buNone/>
            </a:pPr>
            <a:r>
              <a:rPr lang="en-US" altLang="zh-CN" sz="2400" b="1" dirty="0">
                <a:latin typeface="微软雅黑" panose="020B0503020204020204" charset="-122"/>
                <a:ea typeface="微软雅黑" panose="020B0503020204020204" charset="-122"/>
              </a:rPr>
              <a:t>2)</a:t>
            </a:r>
            <a:r>
              <a:rPr lang="zh-CN" altLang="en-US" sz="2400" b="1" dirty="0">
                <a:latin typeface="微软雅黑" panose="020B0503020204020204" charset="-122"/>
                <a:ea typeface="微软雅黑" panose="020B0503020204020204" charset="-122"/>
              </a:rPr>
              <a:t>获取用户输入</a:t>
            </a:r>
            <a:endParaRPr lang="zh-CN" altLang="en-US" sz="2400" b="1" dirty="0">
              <a:latin typeface="微软雅黑" panose="020B0503020204020204" charset="-122"/>
              <a:ea typeface="微软雅黑" panose="020B0503020204020204" charset="-122"/>
            </a:endParaRPr>
          </a:p>
        </p:txBody>
      </p:sp>
      <p:sp>
        <p:nvSpPr>
          <p:cNvPr id="25616" name="Rectangle 22"/>
          <p:cNvSpPr/>
          <p:nvPr/>
        </p:nvSpPr>
        <p:spPr>
          <a:xfrm>
            <a:off x="2453640" y="5206683"/>
            <a:ext cx="6858000" cy="525462"/>
          </a:xfrm>
          <a:prstGeom prst="rect">
            <a:avLst/>
          </a:prstGeom>
          <a:noFill/>
          <a:ln w="9525">
            <a:noFill/>
          </a:ln>
        </p:spPr>
        <p:txBody>
          <a:bodyPr lIns="90000" tIns="46800" rIns="90000" bIns="46800" anchor="ctr" anchorCtr="fals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2800" b="1" dirty="0">
                <a:latin typeface="微软雅黑" panose="020B0503020204020204" charset="-122"/>
                <a:ea typeface="微软雅黑" panose="020B0503020204020204" charset="-122"/>
              </a:rPr>
              <a:t>MVC</a:t>
            </a:r>
            <a:r>
              <a:rPr lang="zh-CN" altLang="en-US" sz="2800" b="1" dirty="0">
                <a:latin typeface="微软雅黑" panose="020B0503020204020204" charset="-122"/>
                <a:ea typeface="微软雅黑" panose="020B0503020204020204" charset="-122"/>
              </a:rPr>
              <a:t>模式架构图</a:t>
            </a:r>
            <a:r>
              <a:rPr lang="en-US" altLang="zh-CN" sz="2800" b="1" dirty="0">
                <a:latin typeface="微软雅黑" panose="020B0503020204020204" charset="-122"/>
                <a:ea typeface="微软雅黑" panose="020B0503020204020204" charset="-122"/>
              </a:rPr>
              <a:t>-</a:t>
            </a:r>
            <a:r>
              <a:rPr lang="zh-CN" altLang="en-US" sz="2800" b="1" dirty="0">
                <a:latin typeface="微软雅黑" panose="020B0503020204020204" charset="-122"/>
                <a:ea typeface="微软雅黑" panose="020B0503020204020204" charset="-122"/>
              </a:rPr>
              <a:t>交互情况</a:t>
            </a:r>
            <a:endParaRPr lang="zh-CN" altLang="en-US" sz="2800" b="1" dirty="0">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en-US" altLang="zh-CN">
                <a:sym typeface="+mn-ea"/>
              </a:rPr>
              <a:t>MVC</a:t>
            </a:r>
            <a:r>
              <a:rPr lang="zh-CN" altLang="en-US">
                <a:sym typeface="+mn-ea"/>
              </a:rPr>
              <a:t>软件体系结构</a:t>
            </a:r>
            <a:endParaRPr lang="zh-CN" altLang="en-US"/>
          </a:p>
        </p:txBody>
      </p:sp>
      <p:sp>
        <p:nvSpPr>
          <p:cNvPr id="3" name="内容占位符 2"/>
          <p:cNvSpPr>
            <a:spLocks noGrp="true"/>
          </p:cNvSpPr>
          <p:nvPr>
            <p:ph idx="1"/>
          </p:nvPr>
        </p:nvSpPr>
        <p:spPr/>
        <p:txBody>
          <a:bodyPr>
            <a:normAutofit/>
          </a:bodyPr>
          <a:lstStyle/>
          <a:p>
            <a:pPr>
              <a:spcBef>
                <a:spcPct val="0"/>
              </a:spcBef>
            </a:pPr>
            <a:r>
              <a:rPr lang="en-US" altLang="zh-CN" sz="2000" b="1" dirty="0">
                <a:latin typeface="Arial" panose="020B0604020202020204" pitchFamily="34" charset="0"/>
                <a:ea typeface="黑体" panose="02010609060101010101" pitchFamily="2" charset="-122"/>
                <a:sym typeface="+mn-ea"/>
              </a:rPr>
              <a:t>Two principal separations:</a:t>
            </a:r>
            <a:endParaRPr lang="en-US" altLang="zh-CN" sz="2000" b="1" dirty="0">
              <a:latin typeface="Arial" panose="020B0604020202020204" pitchFamily="34" charset="0"/>
              <a:ea typeface="黑体" panose="02010609060101010101" pitchFamily="2" charset="-122"/>
            </a:endParaRPr>
          </a:p>
          <a:p>
            <a:pPr lvl="1">
              <a:spcBef>
                <a:spcPct val="0"/>
              </a:spcBef>
            </a:pPr>
            <a:r>
              <a:rPr lang="en-US" altLang="zh-CN" sz="2000" b="1" dirty="0">
                <a:solidFill>
                  <a:srgbClr val="0000CC"/>
                </a:solidFill>
                <a:latin typeface="Arial" panose="020B0604020202020204" pitchFamily="34" charset="0"/>
                <a:ea typeface="黑体" panose="02010609060101010101" pitchFamily="2" charset="-122"/>
                <a:sym typeface="+mn-ea"/>
              </a:rPr>
              <a:t>Separating the presentation from the model</a:t>
            </a:r>
            <a:endParaRPr lang="en-US" altLang="zh-CN" sz="2000" b="1" dirty="0">
              <a:solidFill>
                <a:srgbClr val="0000CC"/>
              </a:solidFill>
              <a:latin typeface="Arial" panose="020B0604020202020204" pitchFamily="34" charset="0"/>
              <a:ea typeface="黑体" panose="02010609060101010101" pitchFamily="2" charset="-122"/>
            </a:endParaRPr>
          </a:p>
          <a:p>
            <a:pPr lvl="1">
              <a:spcBef>
                <a:spcPct val="0"/>
              </a:spcBef>
            </a:pPr>
            <a:r>
              <a:rPr lang="en-US" altLang="zh-CN" sz="2000" b="1" dirty="0">
                <a:solidFill>
                  <a:srgbClr val="0000CC"/>
                </a:solidFill>
                <a:latin typeface="Arial" panose="020B0604020202020204" pitchFamily="34" charset="0"/>
                <a:ea typeface="黑体" panose="02010609060101010101" pitchFamily="2" charset="-122"/>
                <a:sym typeface="+mn-ea"/>
              </a:rPr>
              <a:t>Separating the controller from the view</a:t>
            </a:r>
            <a:endParaRPr lang="en-US" altLang="zh-CN" sz="2000" b="1" dirty="0">
              <a:solidFill>
                <a:srgbClr val="0000CC"/>
              </a:solidFill>
              <a:latin typeface="Arial" panose="020B0604020202020204" pitchFamily="34" charset="0"/>
              <a:ea typeface="黑体" panose="02010609060101010101"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lang="zh-CN" altLang="en-US" b="1" kern="0" noProof="0" dirty="0">
                <a:ln>
                  <a:noFill/>
                </a:ln>
                <a:solidFill>
                  <a:srgbClr val="0000CC"/>
                </a:solidFill>
                <a:uLnTx/>
                <a:latin typeface="微软雅黑" panose="020B0503020204020204" charset="-122"/>
                <a:sym typeface="+mn-ea"/>
              </a:rPr>
              <a:t>数据更新：改变</a:t>
            </a:r>
            <a:r>
              <a:rPr lang="en-US" altLang="zh-CN" b="1" kern="0" noProof="0" dirty="0">
                <a:ln>
                  <a:noFill/>
                </a:ln>
                <a:solidFill>
                  <a:srgbClr val="0000CC"/>
                </a:solidFill>
                <a:uLnTx/>
                <a:latin typeface="微软雅黑" panose="020B0503020204020204" charset="-122"/>
                <a:sym typeface="+mn-ea"/>
              </a:rPr>
              <a:t>-</a:t>
            </a:r>
            <a:r>
              <a:rPr lang="zh-CN" altLang="en-US" b="1" kern="0" noProof="0" dirty="0">
                <a:ln>
                  <a:noFill/>
                </a:ln>
                <a:solidFill>
                  <a:srgbClr val="0000CC"/>
                </a:solidFill>
                <a:uLnTx/>
                <a:latin typeface="微软雅黑" panose="020B0503020204020204" charset="-122"/>
                <a:sym typeface="+mn-ea"/>
              </a:rPr>
              <a:t>传播机制</a:t>
            </a:r>
            <a:r>
              <a:rPr lang="en-US" altLang="zh-CN" b="1" kern="0" noProof="0" dirty="0">
                <a:ln>
                  <a:noFill/>
                </a:ln>
                <a:solidFill>
                  <a:srgbClr val="0000CC"/>
                </a:solidFill>
                <a:uLnTx/>
                <a:latin typeface="微软雅黑" panose="020B0503020204020204" charset="-122"/>
                <a:sym typeface="+mn-ea"/>
              </a:rPr>
              <a:t>(change-propagation)</a:t>
            </a:r>
            <a:endParaRPr kumimoji="0" lang="zh-CN" altLang="en-US" b="1" i="0" u="none" strike="noStrike" kern="0" cap="none" spc="0" normalizeH="0" baseline="0" noProof="0" dirty="0">
              <a:ln>
                <a:noFill/>
              </a:ln>
              <a:solidFill>
                <a:srgbClr val="0000CC"/>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lang="zh-CN" altLang="en-US" kern="0" noProof="0" dirty="0">
                <a:ln>
                  <a:noFill/>
                </a:ln>
                <a:uLnTx/>
                <a:latin typeface="微软雅黑" panose="020B0503020204020204" charset="-122"/>
                <a:sym typeface="+mn-ea"/>
              </a:rPr>
              <a:t>如果用户通过一个</a:t>
            </a:r>
            <a:r>
              <a:rPr lang="en-US" altLang="zh-CN" kern="0" noProof="0" dirty="0">
                <a:ln>
                  <a:noFill/>
                </a:ln>
                <a:uLnTx/>
                <a:latin typeface="微软雅黑" panose="020B0503020204020204" charset="-122"/>
                <a:sym typeface="+mn-ea"/>
              </a:rPr>
              <a:t>view</a:t>
            </a:r>
            <a:r>
              <a:rPr lang="zh-CN" altLang="en-US" kern="0" noProof="0" dirty="0">
                <a:ln>
                  <a:noFill/>
                </a:ln>
                <a:uLnTx/>
                <a:latin typeface="微软雅黑" panose="020B0503020204020204" charset="-122"/>
                <a:sym typeface="+mn-ea"/>
              </a:rPr>
              <a:t>的</a:t>
            </a:r>
            <a:r>
              <a:rPr lang="en-US" altLang="zh-CN" kern="0" noProof="0" dirty="0">
                <a:ln>
                  <a:noFill/>
                </a:ln>
                <a:uLnTx/>
                <a:latin typeface="微软雅黑" panose="020B0503020204020204" charset="-122"/>
                <a:sym typeface="+mn-ea"/>
              </a:rPr>
              <a:t>controller</a:t>
            </a:r>
            <a:r>
              <a:rPr lang="zh-CN" altLang="en-US" kern="0" noProof="0" dirty="0">
                <a:ln>
                  <a:noFill/>
                </a:ln>
                <a:uLnTx/>
                <a:latin typeface="微软雅黑" panose="020B0503020204020204" charset="-122"/>
                <a:sym typeface="+mn-ea"/>
              </a:rPr>
              <a:t>改变了</a:t>
            </a:r>
            <a:r>
              <a:rPr lang="en-US" altLang="zh-CN" kern="0" noProof="0" dirty="0">
                <a:ln>
                  <a:noFill/>
                </a:ln>
                <a:uLnTx/>
                <a:latin typeface="微软雅黑" panose="020B0503020204020204" charset="-122"/>
                <a:sym typeface="+mn-ea"/>
              </a:rPr>
              <a:t>model</a:t>
            </a:r>
            <a:r>
              <a:rPr lang="zh-CN" altLang="en-US" kern="0" noProof="0" dirty="0">
                <a:ln>
                  <a:noFill/>
                </a:ln>
                <a:uLnTx/>
                <a:latin typeface="微软雅黑" panose="020B0503020204020204" charset="-122"/>
                <a:sym typeface="+mn-ea"/>
              </a:rPr>
              <a:t>，所有的</a:t>
            </a:r>
            <a:r>
              <a:rPr lang="en-US" altLang="zh-CN" kern="0" noProof="0" dirty="0">
                <a:ln>
                  <a:noFill/>
                </a:ln>
                <a:uLnTx/>
                <a:latin typeface="微软雅黑" panose="020B0503020204020204" charset="-122"/>
                <a:sym typeface="+mn-ea"/>
              </a:rPr>
              <a:t>view</a:t>
            </a:r>
            <a:r>
              <a:rPr lang="zh-CN" altLang="en-US" kern="0" noProof="0" dirty="0">
                <a:ln>
                  <a:noFill/>
                </a:ln>
                <a:uLnTx/>
                <a:latin typeface="微软雅黑" panose="020B0503020204020204" charset="-122"/>
                <a:sym typeface="+mn-ea"/>
              </a:rPr>
              <a:t>必须反映出该改变。</a:t>
            </a:r>
            <a:endParaRPr kumimoji="0" lang="zh-CN" altLang="en-US"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lang="zh-CN" altLang="en-US" kern="0" noProof="0" dirty="0">
                <a:ln>
                  <a:noFill/>
                </a:ln>
                <a:uLnTx/>
                <a:latin typeface="微软雅黑" panose="020B0503020204020204" charset="-122"/>
                <a:sym typeface="+mn-ea"/>
              </a:rPr>
              <a:t>当数据发生变化的时候，</a:t>
            </a:r>
            <a:r>
              <a:rPr lang="en-US" altLang="zh-CN" kern="0" noProof="0" dirty="0">
                <a:ln>
                  <a:noFill/>
                </a:ln>
                <a:uLnTx/>
                <a:latin typeface="微软雅黑" panose="020B0503020204020204" charset="-122"/>
                <a:sym typeface="+mn-ea"/>
              </a:rPr>
              <a:t>model</a:t>
            </a:r>
            <a:r>
              <a:rPr lang="zh-CN" altLang="en-US" kern="0" noProof="0" dirty="0">
                <a:ln>
                  <a:noFill/>
                </a:ln>
                <a:uLnTx/>
                <a:latin typeface="微软雅黑" panose="020B0503020204020204" charset="-122"/>
                <a:sym typeface="+mn-ea"/>
              </a:rPr>
              <a:t>通知所有的</a:t>
            </a:r>
            <a:r>
              <a:rPr lang="en-US" altLang="zh-CN" kern="0" noProof="0" dirty="0">
                <a:ln>
                  <a:noFill/>
                </a:ln>
                <a:uLnTx/>
                <a:latin typeface="微软雅黑" panose="020B0503020204020204" charset="-122"/>
                <a:sym typeface="+mn-ea"/>
              </a:rPr>
              <a:t>view</a:t>
            </a:r>
            <a:r>
              <a:rPr lang="zh-CN" altLang="en-US" kern="0" noProof="0" dirty="0">
                <a:ln>
                  <a:noFill/>
                </a:ln>
                <a:uLnTx/>
                <a:latin typeface="微软雅黑" panose="020B0503020204020204" charset="-122"/>
                <a:sym typeface="+mn-ea"/>
              </a:rPr>
              <a:t>，告诉他们数据已经改变了；</a:t>
            </a:r>
            <a:endParaRPr kumimoji="0" lang="zh-CN" altLang="en-US"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lang="en-US" altLang="zh-CN" kern="0" noProof="0" dirty="0">
                <a:ln>
                  <a:noFill/>
                </a:ln>
                <a:uLnTx/>
                <a:latin typeface="微软雅黑" panose="020B0503020204020204" charset="-122"/>
                <a:sym typeface="+mn-ea"/>
              </a:rPr>
              <a:t>Views</a:t>
            </a:r>
            <a:r>
              <a:rPr lang="zh-CN" altLang="en-US" kern="0" noProof="0" dirty="0">
                <a:ln>
                  <a:noFill/>
                </a:ln>
                <a:uLnTx/>
                <a:latin typeface="微软雅黑" panose="020B0503020204020204" charset="-122"/>
                <a:sym typeface="+mn-ea"/>
              </a:rPr>
              <a:t>可以</a:t>
            </a:r>
            <a:r>
              <a:rPr lang="zh-CN" altLang="en-US" b="1" kern="0" noProof="0" dirty="0">
                <a:ln>
                  <a:noFill/>
                </a:ln>
                <a:solidFill>
                  <a:srgbClr val="A50021"/>
                </a:solidFill>
                <a:uLnTx/>
                <a:latin typeface="微软雅黑" panose="020B0503020204020204" charset="-122"/>
                <a:sym typeface="+mn-ea"/>
              </a:rPr>
              <a:t>遍历</a:t>
            </a:r>
            <a:r>
              <a:rPr lang="en-US" altLang="zh-CN" kern="0" noProof="0" dirty="0">
                <a:ln>
                  <a:noFill/>
                </a:ln>
                <a:uLnTx/>
                <a:latin typeface="微软雅黑" panose="020B0503020204020204" charset="-122"/>
                <a:sym typeface="+mn-ea"/>
              </a:rPr>
              <a:t>model</a:t>
            </a:r>
            <a:r>
              <a:rPr lang="zh-CN" altLang="en-US" kern="0" noProof="0" dirty="0">
                <a:ln>
                  <a:noFill/>
                </a:ln>
                <a:uLnTx/>
                <a:latin typeface="微软雅黑" panose="020B0503020204020204" charset="-122"/>
                <a:sym typeface="+mn-ea"/>
              </a:rPr>
              <a:t>中的数据，以便发现到底是什么改变了。然后更新显示数据。</a:t>
            </a:r>
            <a:endParaRPr kumimoji="0" lang="zh-CN" altLang="en-US"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lang="en-US" altLang="zh-CN" kern="0" noProof="0" dirty="0">
                <a:ln>
                  <a:noFill/>
                </a:ln>
                <a:uLnTx/>
                <a:latin typeface="微软雅黑" panose="020B0503020204020204" charset="-122"/>
                <a:sym typeface="+mn-ea"/>
              </a:rPr>
              <a:t>【</a:t>
            </a:r>
            <a:r>
              <a:rPr lang="zh-CN" altLang="en-US" kern="0" noProof="0" dirty="0">
                <a:ln>
                  <a:noFill/>
                </a:ln>
                <a:uLnTx/>
                <a:latin typeface="微软雅黑" panose="020B0503020204020204" charset="-122"/>
                <a:sym typeface="+mn-ea"/>
              </a:rPr>
              <a:t>注</a:t>
            </a:r>
            <a:r>
              <a:rPr lang="en-US" altLang="zh-CN" kern="0" noProof="0" dirty="0">
                <a:ln>
                  <a:noFill/>
                </a:ln>
                <a:uLnTx/>
                <a:latin typeface="微软雅黑" panose="020B0503020204020204" charset="-122"/>
                <a:sym typeface="+mn-ea"/>
              </a:rPr>
              <a:t>】change-propagation</a:t>
            </a:r>
            <a:r>
              <a:rPr lang="zh-CN" altLang="en-US" kern="0" noProof="0" dirty="0">
                <a:ln>
                  <a:noFill/>
                </a:ln>
                <a:uLnTx/>
                <a:latin typeface="微软雅黑" panose="020B0503020204020204" charset="-122"/>
                <a:sym typeface="+mn-ea"/>
              </a:rPr>
              <a:t>机制保证了用户界面和模型的一致性。这个改变</a:t>
            </a:r>
            <a:r>
              <a:rPr lang="en-US" altLang="zh-CN" kern="0" noProof="0" dirty="0">
                <a:ln>
                  <a:noFill/>
                </a:ln>
                <a:uLnTx/>
                <a:latin typeface="微软雅黑" panose="020B0503020204020204" charset="-122"/>
                <a:sym typeface="+mn-ea"/>
              </a:rPr>
              <a:t>-</a:t>
            </a:r>
            <a:r>
              <a:rPr lang="zh-CN" altLang="en-US" kern="0" noProof="0" dirty="0">
                <a:ln>
                  <a:noFill/>
                </a:ln>
                <a:uLnTx/>
                <a:latin typeface="微软雅黑" panose="020B0503020204020204" charset="-122"/>
                <a:sym typeface="+mn-ea"/>
              </a:rPr>
              <a:t>传播机制可以由</a:t>
            </a:r>
            <a:r>
              <a:rPr lang="zh-CN" altLang="en-US" b="1" kern="0" noProof="0" dirty="0">
                <a:ln>
                  <a:noFill/>
                </a:ln>
                <a:solidFill>
                  <a:srgbClr val="0000CC"/>
                </a:solidFill>
                <a:uLnTx/>
                <a:latin typeface="微软雅黑" panose="020B0503020204020204" charset="-122"/>
                <a:sym typeface="+mn-ea"/>
              </a:rPr>
              <a:t>观察着模式</a:t>
            </a:r>
            <a:r>
              <a:rPr lang="zh-CN" altLang="en-US" kern="0" noProof="0" dirty="0">
                <a:ln>
                  <a:noFill/>
                </a:ln>
                <a:uLnTx/>
                <a:latin typeface="微软雅黑" panose="020B0503020204020204" charset="-122"/>
                <a:sym typeface="+mn-ea"/>
              </a:rPr>
              <a:t>实现。</a:t>
            </a:r>
            <a:endParaRPr kumimoji="0" lang="zh-CN" altLang="en-US"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orient="vert"/>
          </p:nvPr>
        </p:nvSpPr>
        <p:spPr/>
        <p:txBody>
          <a:bodyPr>
            <a:normAutofit fontScale="90000"/>
          </a:bodyPr>
          <a:lstStyle/>
          <a:p>
            <a:r>
              <a:rPr lang="en-US" altLang="zh-CN">
                <a:sym typeface="+mn-ea"/>
              </a:rPr>
              <a:t>MVC</a:t>
            </a:r>
            <a:r>
              <a:rPr lang="zh-CN" altLang="en-US">
                <a:sym typeface="+mn-ea"/>
              </a:rPr>
              <a:t>软件体系结构</a:t>
            </a:r>
            <a:br>
              <a:rPr lang="zh-CN" altLang="en-US"/>
            </a:br>
            <a:endParaRPr lang="zh-CN" altLang="en-US"/>
          </a:p>
        </p:txBody>
      </p:sp>
      <p:sp>
        <p:nvSpPr>
          <p:cNvPr id="46" name="Rectangle 50"/>
          <p:cNvSpPr/>
          <p:nvPr/>
        </p:nvSpPr>
        <p:spPr>
          <a:xfrm>
            <a:off x="4695508" y="2252663"/>
            <a:ext cx="4511675" cy="3249612"/>
          </a:xfrm>
          <a:prstGeom prst="rect">
            <a:avLst/>
          </a:prstGeom>
          <a:solidFill>
            <a:srgbClr val="FFCC66"/>
          </a:solidFill>
          <a:ln w="9525" cap="flat" cmpd="sng">
            <a:solidFill>
              <a:srgbClr val="FF0000"/>
            </a:solidFill>
            <a:prstDash val="solid"/>
            <a:miter/>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2400" dirty="0">
              <a:ea typeface="宋体" panose="02010600030101010101" pitchFamily="2" charset="-122"/>
            </a:endParaRPr>
          </a:p>
        </p:txBody>
      </p:sp>
      <p:sp>
        <p:nvSpPr>
          <p:cNvPr id="45" name="Rectangle 50"/>
          <p:cNvSpPr/>
          <p:nvPr/>
        </p:nvSpPr>
        <p:spPr>
          <a:xfrm>
            <a:off x="1283970" y="1708150"/>
            <a:ext cx="2803525" cy="3794125"/>
          </a:xfrm>
          <a:prstGeom prst="rect">
            <a:avLst/>
          </a:prstGeom>
          <a:solidFill>
            <a:srgbClr val="00CCFF"/>
          </a:solidFill>
          <a:ln w="9525" cap="flat" cmpd="sng">
            <a:solidFill>
              <a:srgbClr val="FF0000"/>
            </a:solidFill>
            <a:prstDash val="solid"/>
            <a:miter/>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2400" dirty="0">
              <a:ea typeface="宋体" panose="02010600030101010101" pitchFamily="2" charset="-122"/>
            </a:endParaRPr>
          </a:p>
        </p:txBody>
      </p:sp>
      <p:grpSp>
        <p:nvGrpSpPr>
          <p:cNvPr id="64562" name="Group 50"/>
          <p:cNvGrpSpPr/>
          <p:nvPr/>
        </p:nvGrpSpPr>
        <p:grpSpPr bwMode="auto">
          <a:xfrm>
            <a:off x="1464945" y="3384550"/>
            <a:ext cx="2422525" cy="2001838"/>
            <a:chOff x="624" y="2590"/>
            <a:chExt cx="1766" cy="1261"/>
          </a:xfrm>
          <a:solidFill>
            <a:schemeClr val="bg1"/>
          </a:solidFill>
        </p:grpSpPr>
        <p:sp>
          <p:nvSpPr>
            <p:cNvPr id="64521" name="Rectangle 9"/>
            <p:cNvSpPr>
              <a:spLocks noChangeArrowheads="true"/>
            </p:cNvSpPr>
            <p:nvPr/>
          </p:nvSpPr>
          <p:spPr bwMode="auto">
            <a:xfrm>
              <a:off x="624" y="2590"/>
              <a:ext cx="1766" cy="248"/>
            </a:xfrm>
            <a:prstGeom prst="rect">
              <a:avLst/>
            </a:prstGeom>
            <a:grpFill/>
            <a:ln w="12700">
              <a:solidFill>
                <a:srgbClr val="FF00FF"/>
              </a:solidFill>
              <a:miter lim="800000"/>
            </a:ln>
          </p:spPr>
          <p:txBody>
            <a:bodyPr lIns="79553" tIns="39776" rIns="79553" bIns="39776"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charset="0"/>
                </a:rPr>
                <a:t>Model</a:t>
              </a:r>
              <a:endParaRPr kumimoji="0" lang="en-US" altLang="zh-CN" sz="20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sp>
          <p:nvSpPr>
            <p:cNvPr id="64522" name="Rectangle 10"/>
            <p:cNvSpPr>
              <a:spLocks noChangeArrowheads="true"/>
            </p:cNvSpPr>
            <p:nvPr/>
          </p:nvSpPr>
          <p:spPr bwMode="auto">
            <a:xfrm>
              <a:off x="624" y="2838"/>
              <a:ext cx="1766" cy="402"/>
            </a:xfrm>
            <a:prstGeom prst="rect">
              <a:avLst/>
            </a:prstGeom>
            <a:grpFill/>
            <a:ln w="12700">
              <a:solidFill>
                <a:srgbClr val="FF00FF"/>
              </a:solidFill>
              <a:miter lim="800000"/>
            </a:ln>
          </p:spPr>
          <p:txBody>
            <a:bodyPr lIns="79553" tIns="39776" rIns="79553" bIns="39776"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-coreBusinessData</a:t>
              </a:r>
              <a:endPar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-observerList;</a:t>
              </a:r>
              <a:endParaRPr kumimoji="0" lang="en-US" altLang="zh-CN" sz="1600" b="1"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sp>
          <p:nvSpPr>
            <p:cNvPr id="64523" name="Rectangle 11"/>
            <p:cNvSpPr>
              <a:spLocks noChangeArrowheads="true"/>
            </p:cNvSpPr>
            <p:nvPr/>
          </p:nvSpPr>
          <p:spPr bwMode="auto">
            <a:xfrm>
              <a:off x="624" y="3240"/>
              <a:ext cx="1766" cy="611"/>
            </a:xfrm>
            <a:prstGeom prst="rect">
              <a:avLst/>
            </a:prstGeom>
            <a:grpFill/>
            <a:ln w="12700">
              <a:solidFill>
                <a:srgbClr val="FF00FF"/>
              </a:solidFill>
              <a:miter lim="800000"/>
            </a:ln>
          </p:spPr>
          <p:txBody>
            <a:bodyPr lIns="79553" tIns="39776" rIns="79553" bIns="39776"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+setData</a:t>
              </a:r>
              <a:endPar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+getData</a:t>
              </a:r>
              <a:endPar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+addObservers</a:t>
              </a:r>
              <a:endPar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+notifyObservers</a:t>
              </a:r>
              <a:endParaRPr kumimoji="0" lang="en-US" altLang="zh-CN" sz="1600" b="1"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grpSp>
      <p:grpSp>
        <p:nvGrpSpPr>
          <p:cNvPr id="64524" name="Group 12"/>
          <p:cNvGrpSpPr/>
          <p:nvPr/>
        </p:nvGrpSpPr>
        <p:grpSpPr bwMode="auto">
          <a:xfrm>
            <a:off x="4847908" y="4189413"/>
            <a:ext cx="1979612" cy="1179512"/>
            <a:chOff x="4170" y="4332"/>
            <a:chExt cx="2700" cy="1747"/>
          </a:xfrm>
          <a:solidFill>
            <a:schemeClr val="bg1"/>
          </a:solidFill>
        </p:grpSpPr>
        <p:sp>
          <p:nvSpPr>
            <p:cNvPr id="64525" name="Rectangle 13"/>
            <p:cNvSpPr>
              <a:spLocks noChangeArrowheads="true"/>
            </p:cNvSpPr>
            <p:nvPr/>
          </p:nvSpPr>
          <p:spPr bwMode="auto">
            <a:xfrm>
              <a:off x="4170" y="4332"/>
              <a:ext cx="2700" cy="465"/>
            </a:xfrm>
            <a:prstGeom prst="rect">
              <a:avLst/>
            </a:prstGeom>
            <a:grpFill/>
            <a:ln w="12700">
              <a:solidFill>
                <a:srgbClr val="FF00FF"/>
              </a:solidFill>
              <a:miter lim="800000"/>
            </a:ln>
          </p:spPr>
          <p:txBody>
            <a:bodyPr lIns="79553" tIns="39776" rIns="79553" bIns="39776"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charset="0"/>
                </a:rPr>
                <a:t>View1</a:t>
              </a:r>
              <a:endParaRPr kumimoji="0" lang="en-US" altLang="zh-CN" sz="20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sp>
          <p:nvSpPr>
            <p:cNvPr id="64526" name="Rectangle 14"/>
            <p:cNvSpPr>
              <a:spLocks noChangeArrowheads="true"/>
            </p:cNvSpPr>
            <p:nvPr/>
          </p:nvSpPr>
          <p:spPr bwMode="auto">
            <a:xfrm>
              <a:off x="4170" y="4800"/>
              <a:ext cx="2700" cy="780"/>
            </a:xfrm>
            <a:prstGeom prst="rect">
              <a:avLst/>
            </a:prstGeom>
            <a:grpFill/>
            <a:ln w="12700">
              <a:solidFill>
                <a:srgbClr val="FF00FF"/>
              </a:solidFill>
              <a:miter lim="800000"/>
            </a:ln>
          </p:spPr>
          <p:txBody>
            <a:bodyPr lIns="79553" tIns="39776" rIns="79553" bIns="39776"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model:Model</a:t>
              </a:r>
              <a:endPar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control: Controller</a:t>
              </a:r>
              <a:endParaRPr kumimoji="0" lang="en-US" altLang="zh-CN" sz="1600" b="1"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sp>
          <p:nvSpPr>
            <p:cNvPr id="64527" name="Rectangle 15"/>
            <p:cNvSpPr>
              <a:spLocks noChangeArrowheads="true"/>
            </p:cNvSpPr>
            <p:nvPr/>
          </p:nvSpPr>
          <p:spPr bwMode="auto">
            <a:xfrm>
              <a:off x="4170" y="5580"/>
              <a:ext cx="2700" cy="499"/>
            </a:xfrm>
            <a:prstGeom prst="rect">
              <a:avLst/>
            </a:prstGeom>
            <a:grpFill/>
            <a:ln w="12700">
              <a:solidFill>
                <a:srgbClr val="FF00FF"/>
              </a:solidFill>
              <a:miter lim="800000"/>
            </a:ln>
          </p:spPr>
          <p:txBody>
            <a:bodyPr lIns="79553" tIns="39776" rIns="79553" bIns="39776"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+update(): void</a:t>
              </a:r>
              <a:endParaRPr kumimoji="0" lang="en-US" altLang="zh-CN" sz="1600" b="1"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grpSp>
      <p:grpSp>
        <p:nvGrpSpPr>
          <p:cNvPr id="64528" name="Group 16"/>
          <p:cNvGrpSpPr/>
          <p:nvPr/>
        </p:nvGrpSpPr>
        <p:grpSpPr>
          <a:xfrm>
            <a:off x="5640070" y="434975"/>
            <a:ext cx="1852613" cy="1158875"/>
            <a:chOff x="4530" y="2304"/>
            <a:chExt cx="1980" cy="1716"/>
          </a:xfrm>
        </p:grpSpPr>
        <p:sp>
          <p:nvSpPr>
            <p:cNvPr id="28704" name="Rectangle 17"/>
            <p:cNvSpPr/>
            <p:nvPr/>
          </p:nvSpPr>
          <p:spPr>
            <a:xfrm>
              <a:off x="4530" y="2304"/>
              <a:ext cx="1980" cy="465"/>
            </a:xfrm>
            <a:prstGeom prst="rect">
              <a:avLst/>
            </a:prstGeom>
            <a:solidFill>
              <a:srgbClr val="FF99CC">
                <a:alpha val="54901"/>
              </a:srgbClr>
            </a:solidFill>
            <a:ln w="12700" cap="flat" cmpd="sng">
              <a:solidFill>
                <a:srgbClr val="FF00FF"/>
              </a:solidFill>
              <a:prstDash val="solid"/>
              <a:miter/>
              <a:headEnd type="none" w="med" len="med"/>
              <a:tailEnd type="none" w="med" len="med"/>
            </a:ln>
          </p:spPr>
          <p:txBody>
            <a:bodyPr lIns="79553" tIns="39776" rIns="79553" bIns="39776"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2000" b="1" dirty="0">
                  <a:solidFill>
                    <a:srgbClr val="000000"/>
                  </a:solidFill>
                  <a:latin typeface="Arial" panose="020B0604020202020204" pitchFamily="34" charset="0"/>
                  <a:ea typeface="宋体" panose="02010600030101010101" pitchFamily="2" charset="-122"/>
                </a:rPr>
                <a:t>Controller</a:t>
              </a:r>
              <a:endParaRPr lang="en-US" altLang="zh-CN" sz="2000" dirty="0">
                <a:ea typeface="宋体" panose="02010600030101010101" pitchFamily="2" charset="-122"/>
              </a:endParaRPr>
            </a:p>
          </p:txBody>
        </p:sp>
        <p:sp>
          <p:nvSpPr>
            <p:cNvPr id="28705" name="Rectangle 18"/>
            <p:cNvSpPr/>
            <p:nvPr/>
          </p:nvSpPr>
          <p:spPr>
            <a:xfrm>
              <a:off x="4530" y="2772"/>
              <a:ext cx="1980" cy="780"/>
            </a:xfrm>
            <a:prstGeom prst="rect">
              <a:avLst/>
            </a:prstGeom>
            <a:solidFill>
              <a:srgbClr val="FF99CC">
                <a:alpha val="54901"/>
              </a:srgbClr>
            </a:solidFill>
            <a:ln w="12700" cap="flat" cmpd="sng">
              <a:solidFill>
                <a:srgbClr val="FF00FF"/>
              </a:solidFill>
              <a:prstDash val="solid"/>
              <a:miter/>
              <a:headEnd type="none" w="med" len="med"/>
              <a:tailEnd type="none" w="med" len="med"/>
            </a:ln>
          </p:spPr>
          <p:txBody>
            <a:bodyPr lIns="79553" tIns="39776" rIns="79553" bIns="39776"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just" eaLnBrk="1" hangingPunct="1">
                <a:spcBef>
                  <a:spcPct val="0"/>
                </a:spcBef>
                <a:buNone/>
              </a:pPr>
              <a:r>
                <a:rPr lang="en-US" altLang="zh-CN" sz="1000" dirty="0">
                  <a:latin typeface="Arial" panose="020B0604020202020204" pitchFamily="34" charset="0"/>
                  <a:ea typeface="宋体" panose="02010600030101010101" pitchFamily="2" charset="-122"/>
                </a:rPr>
                <a:t>-</a:t>
              </a:r>
              <a:r>
                <a:rPr lang="en-US" altLang="zh-CN" sz="1600" b="1" dirty="0">
                  <a:latin typeface="Arial" panose="020B0604020202020204" pitchFamily="34" charset="0"/>
                  <a:ea typeface="宋体" panose="02010600030101010101" pitchFamily="2" charset="-122"/>
                </a:rPr>
                <a:t>model: Model</a:t>
              </a:r>
              <a:endParaRPr lang="en-US" altLang="zh-CN" sz="1600" b="1" dirty="0">
                <a:latin typeface="Arial" panose="020B0604020202020204" pitchFamily="34" charset="0"/>
                <a:ea typeface="宋体" panose="02010600030101010101" pitchFamily="2" charset="-122"/>
              </a:endParaRPr>
            </a:p>
            <a:p>
              <a:pPr marL="0" lvl="0" indent="0" algn="just" eaLnBrk="1" hangingPunct="1">
                <a:spcBef>
                  <a:spcPct val="0"/>
                </a:spcBef>
                <a:buNone/>
              </a:pPr>
              <a:r>
                <a:rPr lang="en-US" altLang="zh-CN" sz="1600" b="1" dirty="0">
                  <a:latin typeface="Arial" panose="020B0604020202020204" pitchFamily="34" charset="0"/>
                  <a:ea typeface="宋体" panose="02010600030101010101" pitchFamily="2" charset="-122"/>
                </a:rPr>
                <a:t>-view: View</a:t>
              </a:r>
              <a:endParaRPr lang="en-US" altLang="zh-CN" sz="1600" b="1" dirty="0">
                <a:latin typeface="Arial" panose="020B0604020202020204" pitchFamily="34" charset="0"/>
                <a:ea typeface="宋体" panose="02010600030101010101" pitchFamily="2" charset="-122"/>
              </a:endParaRPr>
            </a:p>
          </p:txBody>
        </p:sp>
        <p:sp>
          <p:nvSpPr>
            <p:cNvPr id="28706" name="Rectangle 19"/>
            <p:cNvSpPr/>
            <p:nvPr/>
          </p:nvSpPr>
          <p:spPr>
            <a:xfrm>
              <a:off x="4530" y="3552"/>
              <a:ext cx="1980" cy="468"/>
            </a:xfrm>
            <a:prstGeom prst="rect">
              <a:avLst/>
            </a:prstGeom>
            <a:solidFill>
              <a:srgbClr val="FF99CC">
                <a:alpha val="54901"/>
              </a:srgbClr>
            </a:solidFill>
            <a:ln w="12700" cap="flat" cmpd="sng">
              <a:solidFill>
                <a:srgbClr val="FF00FF"/>
              </a:solidFill>
              <a:prstDash val="solid"/>
              <a:miter/>
              <a:headEnd type="none" w="med" len="med"/>
              <a:tailEnd type="none" w="med" len="med"/>
            </a:ln>
          </p:spPr>
          <p:txBody>
            <a:bodyPr lIns="79553" tIns="39776" rIns="79553" bIns="39776"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just" eaLnBrk="1" hangingPunct="1">
                <a:spcBef>
                  <a:spcPct val="0"/>
                </a:spcBef>
                <a:buNone/>
              </a:pPr>
              <a:r>
                <a:rPr lang="en-US" altLang="zh-CN" sz="1600" b="1" dirty="0">
                  <a:latin typeface="Arial" panose="020B0604020202020204" pitchFamily="34" charset="0"/>
                  <a:ea typeface="宋体" panose="02010600030101010101" pitchFamily="2" charset="-122"/>
                </a:rPr>
                <a:t>+handleEvent</a:t>
              </a:r>
              <a:endParaRPr lang="en-US" altLang="zh-CN" sz="1600" b="1" dirty="0">
                <a:ea typeface="宋体" panose="02010600030101010101" pitchFamily="2" charset="-122"/>
              </a:endParaRPr>
            </a:p>
          </p:txBody>
        </p:sp>
      </p:grpSp>
      <p:sp>
        <p:nvSpPr>
          <p:cNvPr id="64532" name="Line 20"/>
          <p:cNvSpPr/>
          <p:nvPr/>
        </p:nvSpPr>
        <p:spPr>
          <a:xfrm>
            <a:off x="4116070" y="857250"/>
            <a:ext cx="1514475" cy="1588"/>
          </a:xfrm>
          <a:prstGeom prst="line">
            <a:avLst/>
          </a:prstGeom>
          <a:ln w="25400" cap="flat" cmpd="sng">
            <a:solidFill>
              <a:srgbClr val="FF0000"/>
            </a:solidFill>
            <a:prstDash val="solid"/>
            <a:headEnd type="none" w="med" len="med"/>
            <a:tailEnd type="triangle" w="med" len="med"/>
          </a:ln>
        </p:spPr>
      </p:sp>
      <p:sp>
        <p:nvSpPr>
          <p:cNvPr id="64537" name="Line 25"/>
          <p:cNvSpPr/>
          <p:nvPr/>
        </p:nvSpPr>
        <p:spPr>
          <a:xfrm flipH="true" flipV="true">
            <a:off x="3936683" y="4649788"/>
            <a:ext cx="790575" cy="1587"/>
          </a:xfrm>
          <a:prstGeom prst="line">
            <a:avLst/>
          </a:prstGeom>
          <a:ln w="38100" cap="flat" cmpd="sng">
            <a:solidFill>
              <a:srgbClr val="FF0000"/>
            </a:solidFill>
            <a:prstDash val="solid"/>
            <a:headEnd type="none" w="med" len="med"/>
            <a:tailEnd type="triangle" w="med" len="med"/>
          </a:ln>
        </p:spPr>
      </p:sp>
      <p:grpSp>
        <p:nvGrpSpPr>
          <p:cNvPr id="64563" name="Group 51"/>
          <p:cNvGrpSpPr/>
          <p:nvPr/>
        </p:nvGrpSpPr>
        <p:grpSpPr bwMode="auto">
          <a:xfrm>
            <a:off x="1488081" y="1804988"/>
            <a:ext cx="2399390" cy="1158875"/>
            <a:chOff x="730" y="1595"/>
            <a:chExt cx="1591" cy="730"/>
          </a:xfrm>
          <a:solidFill>
            <a:schemeClr val="bg1"/>
          </a:solidFill>
        </p:grpSpPr>
        <p:sp>
          <p:nvSpPr>
            <p:cNvPr id="64538" name="Rectangle 26"/>
            <p:cNvSpPr>
              <a:spLocks noChangeArrowheads="true"/>
            </p:cNvSpPr>
            <p:nvPr/>
          </p:nvSpPr>
          <p:spPr bwMode="auto">
            <a:xfrm>
              <a:off x="730" y="1595"/>
              <a:ext cx="1591" cy="330"/>
            </a:xfrm>
            <a:prstGeom prst="rect">
              <a:avLst/>
            </a:prstGeom>
            <a:grpFill/>
            <a:ln w="12700">
              <a:solidFill>
                <a:srgbClr val="FF00FF"/>
              </a:solidFill>
              <a:miter lim="800000"/>
            </a:ln>
          </p:spPr>
          <p:txBody>
            <a:bodyPr lIns="79553" tIns="39776" rIns="79553" bIns="39776" anchor="ctr"/>
            <a:lstStyle/>
            <a:p>
              <a:pPr marL="0" marR="0" lvl="0" indent="0" algn="ctr" defTabSz="914400" rtl="0" eaLnBrk="1" fontAlgn="base" latinLnBrk="0" hangingPunct="1">
                <a:lnSpc>
                  <a:spcPts val="2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charset="0"/>
                </a:rPr>
                <a:t>&lt;&lt;interface&gt;&gt;</a:t>
              </a:r>
              <a:endPar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charset="0"/>
              </a:endParaRPr>
            </a:p>
            <a:p>
              <a:pPr marL="0" marR="0" lvl="0" indent="0" algn="ctr" defTabSz="914400" rtl="0" eaLnBrk="1" fontAlgn="base" latinLnBrk="0" hangingPunct="1">
                <a:lnSpc>
                  <a:spcPts val="2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charset="0"/>
                </a:rPr>
                <a:t>Observable</a:t>
              </a:r>
              <a:endParaRPr kumimoji="0" lang="en-US" altLang="zh-CN" sz="20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sp>
          <p:nvSpPr>
            <p:cNvPr id="64539" name="Rectangle 27"/>
            <p:cNvSpPr>
              <a:spLocks noChangeArrowheads="true"/>
            </p:cNvSpPr>
            <p:nvPr/>
          </p:nvSpPr>
          <p:spPr bwMode="auto">
            <a:xfrm>
              <a:off x="730" y="1925"/>
              <a:ext cx="1591" cy="63"/>
            </a:xfrm>
            <a:prstGeom prst="rect">
              <a:avLst/>
            </a:prstGeom>
            <a:grpFill/>
            <a:ln w="12700">
              <a:solidFill>
                <a:srgbClr val="FF00FF"/>
              </a:solidFill>
              <a:miter lim="800000"/>
            </a:ln>
          </p:spPr>
          <p:txBody>
            <a:bodyPr lIns="79553" tIns="39776" rIns="79553" bIns="39776"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sp>
          <p:nvSpPr>
            <p:cNvPr id="64540" name="Rectangle 28"/>
            <p:cNvSpPr>
              <a:spLocks noChangeArrowheads="true"/>
            </p:cNvSpPr>
            <p:nvPr/>
          </p:nvSpPr>
          <p:spPr bwMode="auto">
            <a:xfrm>
              <a:off x="730" y="1993"/>
              <a:ext cx="1591" cy="332"/>
            </a:xfrm>
            <a:prstGeom prst="rect">
              <a:avLst/>
            </a:prstGeom>
            <a:grpFill/>
            <a:ln w="12700">
              <a:solidFill>
                <a:srgbClr val="FF00FF"/>
              </a:solidFill>
              <a:miter lim="800000"/>
            </a:ln>
          </p:spPr>
          <p:txBody>
            <a:bodyPr lIns="79553" tIns="39776" rIns="79553" bIns="39776"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+addObservers</a:t>
              </a:r>
              <a:endPar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+notifyObservers</a:t>
              </a:r>
              <a:endParaRPr kumimoji="0" lang="en-US" altLang="zh-CN" sz="1600" b="1"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grpSp>
      <p:sp>
        <p:nvSpPr>
          <p:cNvPr id="64541" name="AutoShape 29"/>
          <p:cNvSpPr/>
          <p:nvPr/>
        </p:nvSpPr>
        <p:spPr>
          <a:xfrm>
            <a:off x="2518410" y="2963863"/>
            <a:ext cx="338138" cy="420687"/>
          </a:xfrm>
          <a:prstGeom prst="upArrow">
            <a:avLst>
              <a:gd name="adj1" fmla="val 0"/>
              <a:gd name="adj2" fmla="val 46055"/>
            </a:avLst>
          </a:prstGeom>
          <a:solidFill>
            <a:schemeClr val="bg1"/>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2400" dirty="0">
              <a:ea typeface="宋体" panose="02010600030101010101" pitchFamily="2" charset="-122"/>
            </a:endParaRPr>
          </a:p>
        </p:txBody>
      </p:sp>
      <p:grpSp>
        <p:nvGrpSpPr>
          <p:cNvPr id="64542" name="Group 30"/>
          <p:cNvGrpSpPr/>
          <p:nvPr/>
        </p:nvGrpSpPr>
        <p:grpSpPr bwMode="auto">
          <a:xfrm>
            <a:off x="5259070" y="2533650"/>
            <a:ext cx="3429000" cy="1158875"/>
            <a:chOff x="3990" y="9324"/>
            <a:chExt cx="2340" cy="1716"/>
          </a:xfrm>
          <a:solidFill>
            <a:schemeClr val="bg1"/>
          </a:solidFill>
        </p:grpSpPr>
        <p:sp>
          <p:nvSpPr>
            <p:cNvPr id="64543" name="Rectangle 31"/>
            <p:cNvSpPr>
              <a:spLocks noChangeArrowheads="true"/>
            </p:cNvSpPr>
            <p:nvPr/>
          </p:nvSpPr>
          <p:spPr bwMode="auto">
            <a:xfrm>
              <a:off x="3990" y="9324"/>
              <a:ext cx="2340" cy="777"/>
            </a:xfrm>
            <a:prstGeom prst="rect">
              <a:avLst/>
            </a:prstGeom>
            <a:grpFill/>
            <a:ln w="12700">
              <a:solidFill>
                <a:srgbClr val="FF00FF"/>
              </a:solidFill>
              <a:miter lim="800000"/>
            </a:ln>
          </p:spPr>
          <p:txBody>
            <a:bodyPr lIns="79553" tIns="39776" rIns="79553" bIns="39776"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charset="0"/>
                </a:rPr>
                <a:t>&lt;&lt;interface&gt;&gt;</a:t>
              </a:r>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charset="0"/>
                </a:rPr>
                <a:t>Observer</a:t>
              </a:r>
              <a:endParaRPr kumimoji="0" lang="en-US" altLang="zh-CN" sz="20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sp>
          <p:nvSpPr>
            <p:cNvPr id="64544" name="Rectangle 32"/>
            <p:cNvSpPr>
              <a:spLocks noChangeArrowheads="true"/>
            </p:cNvSpPr>
            <p:nvPr/>
          </p:nvSpPr>
          <p:spPr bwMode="auto">
            <a:xfrm>
              <a:off x="3990" y="10101"/>
              <a:ext cx="2340" cy="147"/>
            </a:xfrm>
            <a:prstGeom prst="rect">
              <a:avLst/>
            </a:prstGeom>
            <a:grpFill/>
            <a:ln w="12700">
              <a:solidFill>
                <a:srgbClr val="FF00FF"/>
              </a:solidFill>
              <a:miter lim="800000"/>
            </a:ln>
          </p:spPr>
          <p:txBody>
            <a:bodyPr lIns="79553" tIns="39776" rIns="79553" bIns="39776"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sp>
          <p:nvSpPr>
            <p:cNvPr id="64545" name="Rectangle 33"/>
            <p:cNvSpPr>
              <a:spLocks noChangeArrowheads="true"/>
            </p:cNvSpPr>
            <p:nvPr/>
          </p:nvSpPr>
          <p:spPr bwMode="auto">
            <a:xfrm>
              <a:off x="3990" y="10260"/>
              <a:ext cx="2340" cy="780"/>
            </a:xfrm>
            <a:prstGeom prst="rect">
              <a:avLst/>
            </a:prstGeom>
            <a:grpFill/>
            <a:ln w="12700">
              <a:solidFill>
                <a:srgbClr val="FF00FF"/>
              </a:solidFill>
              <a:miter lim="800000"/>
            </a:ln>
          </p:spPr>
          <p:txBody>
            <a:bodyPr lIns="79553" tIns="39776" rIns="79553" bIns="39776"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update(Observable subject): void</a:t>
              </a:r>
              <a:endParaRPr kumimoji="0" lang="en-US" altLang="zh-CN" sz="1600" b="1"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grpSp>
      <p:sp>
        <p:nvSpPr>
          <p:cNvPr id="4" name="Rectangle 37"/>
          <p:cNvSpPr/>
          <p:nvPr/>
        </p:nvSpPr>
        <p:spPr>
          <a:xfrm>
            <a:off x="1160145" y="5644516"/>
            <a:ext cx="7391400" cy="461645"/>
          </a:xfrm>
          <a:prstGeom prst="rect">
            <a:avLst/>
          </a:prstGeom>
          <a:noFill/>
          <a:ln w="9525">
            <a:noFill/>
          </a:ln>
        </p:spPr>
        <p:txBody>
          <a:bodyPr lIns="90000" tIns="46800" rIns="90000" bIns="46800" anchor="ctr" anchorCtr="fals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zh-CN" altLang="en-US" sz="2400" b="1" dirty="0">
                <a:latin typeface="微软雅黑" panose="020B0503020204020204" charset="-122"/>
                <a:ea typeface="微软雅黑" panose="020B0503020204020204" charset="-122"/>
              </a:rPr>
              <a:t>当代的一种</a:t>
            </a:r>
            <a:r>
              <a:rPr lang="en-US" altLang="zh-CN" sz="2400" b="1" dirty="0">
                <a:latin typeface="微软雅黑" panose="020B0503020204020204" charset="-122"/>
                <a:ea typeface="微软雅黑" panose="020B0503020204020204" charset="-122"/>
              </a:rPr>
              <a:t>MVC</a:t>
            </a:r>
            <a:r>
              <a:rPr lang="zh-CN" altLang="en-US" sz="2400" b="1" dirty="0">
                <a:latin typeface="微软雅黑" panose="020B0503020204020204" charset="-122"/>
                <a:ea typeface="微软雅黑" panose="020B0503020204020204" charset="-122"/>
              </a:rPr>
              <a:t>模式架构类图</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使用了观察者模式</a:t>
            </a:r>
            <a:endParaRPr lang="zh-CN" altLang="en-US" sz="2400" b="1" dirty="0">
              <a:latin typeface="微软雅黑" panose="020B0503020204020204" charset="-122"/>
              <a:ea typeface="微软雅黑" panose="020B0503020204020204" charset="-122"/>
            </a:endParaRPr>
          </a:p>
        </p:txBody>
      </p:sp>
      <p:grpSp>
        <p:nvGrpSpPr>
          <p:cNvPr id="64552" name="Group 40"/>
          <p:cNvGrpSpPr/>
          <p:nvPr/>
        </p:nvGrpSpPr>
        <p:grpSpPr bwMode="auto">
          <a:xfrm>
            <a:off x="6983095" y="4189413"/>
            <a:ext cx="1979613" cy="1179512"/>
            <a:chOff x="4170" y="4332"/>
            <a:chExt cx="2700" cy="1747"/>
          </a:xfrm>
          <a:solidFill>
            <a:schemeClr val="bg1"/>
          </a:solidFill>
        </p:grpSpPr>
        <p:sp>
          <p:nvSpPr>
            <p:cNvPr id="64553" name="Rectangle 41"/>
            <p:cNvSpPr>
              <a:spLocks noChangeArrowheads="true"/>
            </p:cNvSpPr>
            <p:nvPr/>
          </p:nvSpPr>
          <p:spPr bwMode="auto">
            <a:xfrm>
              <a:off x="4170" y="4332"/>
              <a:ext cx="2700" cy="465"/>
            </a:xfrm>
            <a:prstGeom prst="rect">
              <a:avLst/>
            </a:prstGeom>
            <a:grpFill/>
            <a:ln w="12700">
              <a:solidFill>
                <a:srgbClr val="FF00FF"/>
              </a:solidFill>
              <a:miter lim="800000"/>
            </a:ln>
          </p:spPr>
          <p:txBody>
            <a:bodyPr lIns="79553" tIns="39776" rIns="79553" bIns="39776"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charset="0"/>
                </a:rPr>
                <a:t>View2</a:t>
              </a:r>
              <a:endParaRPr kumimoji="0" lang="en-US" altLang="zh-CN" sz="20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sp>
          <p:nvSpPr>
            <p:cNvPr id="64554" name="Rectangle 42"/>
            <p:cNvSpPr>
              <a:spLocks noChangeArrowheads="true"/>
            </p:cNvSpPr>
            <p:nvPr/>
          </p:nvSpPr>
          <p:spPr bwMode="auto">
            <a:xfrm>
              <a:off x="4170" y="4800"/>
              <a:ext cx="2700" cy="780"/>
            </a:xfrm>
            <a:prstGeom prst="rect">
              <a:avLst/>
            </a:prstGeom>
            <a:grpFill/>
            <a:ln w="12700">
              <a:solidFill>
                <a:srgbClr val="FF00FF"/>
              </a:solidFill>
              <a:miter lim="800000"/>
            </a:ln>
          </p:spPr>
          <p:txBody>
            <a:bodyPr lIns="79553" tIns="39776" rIns="79553" bIns="39776"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model:Model</a:t>
              </a:r>
              <a:endPar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control: Controller</a:t>
              </a:r>
              <a:endParaRPr kumimoji="0" lang="en-US" altLang="zh-CN" sz="1600" b="1"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sp>
          <p:nvSpPr>
            <p:cNvPr id="64555" name="Rectangle 43"/>
            <p:cNvSpPr>
              <a:spLocks noChangeArrowheads="true"/>
            </p:cNvSpPr>
            <p:nvPr/>
          </p:nvSpPr>
          <p:spPr bwMode="auto">
            <a:xfrm>
              <a:off x="4170" y="5580"/>
              <a:ext cx="2700" cy="499"/>
            </a:xfrm>
            <a:prstGeom prst="rect">
              <a:avLst/>
            </a:prstGeom>
            <a:grpFill/>
            <a:ln w="12700">
              <a:solidFill>
                <a:srgbClr val="FF00FF"/>
              </a:solidFill>
              <a:miter lim="800000"/>
            </a:ln>
          </p:spPr>
          <p:txBody>
            <a:bodyPr lIns="79553" tIns="39776" rIns="79553" bIns="39776"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charset="0"/>
                </a:rPr>
                <a:t>+update(): void</a:t>
              </a:r>
              <a:endParaRPr kumimoji="0" lang="en-US" altLang="zh-CN" sz="1600" b="1"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endParaRPr>
            </a:p>
          </p:txBody>
        </p:sp>
      </p:grpSp>
      <p:grpSp>
        <p:nvGrpSpPr>
          <p:cNvPr id="7" name="组合 6"/>
          <p:cNvGrpSpPr/>
          <p:nvPr/>
        </p:nvGrpSpPr>
        <p:grpSpPr>
          <a:xfrm>
            <a:off x="5792470" y="3681730"/>
            <a:ext cx="2133600" cy="544195"/>
            <a:chOff x="9122" y="5798"/>
            <a:chExt cx="3360" cy="857"/>
          </a:xfrm>
        </p:grpSpPr>
        <p:sp>
          <p:nvSpPr>
            <p:cNvPr id="64546" name="AutoShape 34"/>
            <p:cNvSpPr/>
            <p:nvPr/>
          </p:nvSpPr>
          <p:spPr>
            <a:xfrm>
              <a:off x="10682" y="5798"/>
              <a:ext cx="530" cy="497"/>
            </a:xfrm>
            <a:prstGeom prst="upArrow">
              <a:avLst>
                <a:gd name="adj1" fmla="val 0"/>
                <a:gd name="adj2" fmla="val 43375"/>
              </a:avLst>
            </a:prstGeom>
            <a:solidFill>
              <a:srgbClr val="FF0000"/>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2400" dirty="0">
                <a:ea typeface="宋体" panose="02010600030101010101" pitchFamily="2" charset="-122"/>
              </a:endParaRPr>
            </a:p>
          </p:txBody>
        </p:sp>
        <p:sp>
          <p:nvSpPr>
            <p:cNvPr id="64556" name="Line 44"/>
            <p:cNvSpPr/>
            <p:nvPr/>
          </p:nvSpPr>
          <p:spPr>
            <a:xfrm>
              <a:off x="9122" y="6295"/>
              <a:ext cx="3360" cy="3"/>
            </a:xfrm>
            <a:prstGeom prst="line">
              <a:avLst/>
            </a:prstGeom>
            <a:ln w="9525" cap="flat" cmpd="sng">
              <a:solidFill>
                <a:srgbClr val="FF0000"/>
              </a:solidFill>
              <a:prstDash val="solid"/>
              <a:headEnd type="none" w="med" len="med"/>
              <a:tailEnd type="none" w="med" len="med"/>
            </a:ln>
          </p:spPr>
        </p:sp>
        <p:sp>
          <p:nvSpPr>
            <p:cNvPr id="64557" name="Line 45"/>
            <p:cNvSpPr/>
            <p:nvPr/>
          </p:nvSpPr>
          <p:spPr>
            <a:xfrm>
              <a:off x="9122" y="6295"/>
              <a:ext cx="0" cy="240"/>
            </a:xfrm>
            <a:prstGeom prst="line">
              <a:avLst/>
            </a:prstGeom>
            <a:ln w="9525" cap="flat" cmpd="sng">
              <a:solidFill>
                <a:srgbClr val="FF0000"/>
              </a:solidFill>
              <a:prstDash val="solid"/>
              <a:headEnd type="none" w="med" len="med"/>
              <a:tailEnd type="none" w="med" len="med"/>
            </a:ln>
          </p:spPr>
        </p:sp>
        <p:sp>
          <p:nvSpPr>
            <p:cNvPr id="64558" name="Line 46"/>
            <p:cNvSpPr/>
            <p:nvPr/>
          </p:nvSpPr>
          <p:spPr>
            <a:xfrm>
              <a:off x="12482" y="6295"/>
              <a:ext cx="0" cy="360"/>
            </a:xfrm>
            <a:prstGeom prst="line">
              <a:avLst/>
            </a:prstGeom>
            <a:ln w="9525" cap="flat" cmpd="sng">
              <a:solidFill>
                <a:srgbClr val="FF0000"/>
              </a:solidFill>
              <a:prstDash val="solid"/>
              <a:headEnd type="none" w="med" len="med"/>
              <a:tailEnd type="none" w="med" len="med"/>
            </a:ln>
          </p:spPr>
        </p:sp>
      </p:grpSp>
      <p:grpSp>
        <p:nvGrpSpPr>
          <p:cNvPr id="6" name="组合 5"/>
          <p:cNvGrpSpPr/>
          <p:nvPr/>
        </p:nvGrpSpPr>
        <p:grpSpPr>
          <a:xfrm>
            <a:off x="3903345" y="1593850"/>
            <a:ext cx="2668905" cy="2404745"/>
            <a:chOff x="6147" y="2510"/>
            <a:chExt cx="4203" cy="3787"/>
          </a:xfrm>
        </p:grpSpPr>
        <p:sp>
          <p:nvSpPr>
            <p:cNvPr id="64533" name="Line 21"/>
            <p:cNvSpPr/>
            <p:nvPr/>
          </p:nvSpPr>
          <p:spPr>
            <a:xfrm flipH="true">
              <a:off x="7120" y="3008"/>
              <a:ext cx="3230" cy="2"/>
            </a:xfrm>
            <a:prstGeom prst="line">
              <a:avLst/>
            </a:prstGeom>
            <a:ln w="38100" cap="flat" cmpd="sng">
              <a:solidFill>
                <a:srgbClr val="FF0000"/>
              </a:solidFill>
              <a:prstDash val="solid"/>
              <a:headEnd type="none" w="med" len="med"/>
              <a:tailEnd type="none" w="med" len="med"/>
            </a:ln>
          </p:spPr>
        </p:sp>
        <p:sp>
          <p:nvSpPr>
            <p:cNvPr id="64547" name="Line 35"/>
            <p:cNvSpPr/>
            <p:nvPr/>
          </p:nvSpPr>
          <p:spPr>
            <a:xfrm flipV="true">
              <a:off x="10312" y="2510"/>
              <a:ext cx="0" cy="498"/>
            </a:xfrm>
            <a:prstGeom prst="line">
              <a:avLst/>
            </a:prstGeom>
            <a:ln w="38100" cap="flat" cmpd="sng">
              <a:solidFill>
                <a:srgbClr val="FF0000"/>
              </a:solidFill>
              <a:prstDash val="solid"/>
              <a:headEnd type="none" w="med" len="med"/>
              <a:tailEnd type="none" w="med" len="med"/>
            </a:ln>
          </p:spPr>
        </p:sp>
        <p:sp>
          <p:nvSpPr>
            <p:cNvPr id="64559" name="Line 47"/>
            <p:cNvSpPr/>
            <p:nvPr/>
          </p:nvSpPr>
          <p:spPr>
            <a:xfrm>
              <a:off x="7112" y="3055"/>
              <a:ext cx="0" cy="3240"/>
            </a:xfrm>
            <a:prstGeom prst="line">
              <a:avLst/>
            </a:prstGeom>
            <a:ln w="38100" cap="flat" cmpd="sng">
              <a:solidFill>
                <a:srgbClr val="FF0000"/>
              </a:solidFill>
              <a:prstDash val="solid"/>
              <a:headEnd type="none" w="med" len="med"/>
              <a:tailEnd type="none" w="med" len="med"/>
            </a:ln>
          </p:spPr>
        </p:sp>
        <p:sp>
          <p:nvSpPr>
            <p:cNvPr id="64560" name="Line 48"/>
            <p:cNvSpPr/>
            <p:nvPr/>
          </p:nvSpPr>
          <p:spPr>
            <a:xfrm flipH="true">
              <a:off x="6147" y="6295"/>
              <a:ext cx="960" cy="3"/>
            </a:xfrm>
            <a:prstGeom prst="line">
              <a:avLst/>
            </a:prstGeom>
            <a:ln w="38100" cap="flat" cmpd="sng">
              <a:solidFill>
                <a:srgbClr val="FF0000"/>
              </a:solidFill>
              <a:prstDash val="solid"/>
              <a:headEnd type="none" w="med" len="med"/>
              <a:tailEnd type="triangle" w="med" len="med"/>
            </a:ln>
          </p:spPr>
        </p:sp>
      </p:grpSp>
      <p:cxnSp>
        <p:nvCxnSpPr>
          <p:cNvPr id="22555" name="直接箭头连接符 2"/>
          <p:cNvCxnSpPr/>
          <p:nvPr/>
        </p:nvCxnSpPr>
        <p:spPr>
          <a:xfrm>
            <a:off x="3903345" y="4378325"/>
            <a:ext cx="792163" cy="0"/>
          </a:xfrm>
          <a:prstGeom prst="straightConnector1">
            <a:avLst/>
          </a:prstGeom>
          <a:ln w="38100" cap="flat" cmpd="sng">
            <a:solidFill>
              <a:srgbClr val="0000CC"/>
            </a:solidFill>
            <a:prstDash val="sysDash"/>
            <a:headEnd type="none" w="med" len="med"/>
            <a:tailEnd type="arrow" w="med" len="med"/>
          </a:ln>
        </p:spPr>
      </p:cxnSp>
      <p:sp>
        <p:nvSpPr>
          <p:cNvPr id="28707" name="Text Box 34"/>
          <p:cNvSpPr txBox="true"/>
          <p:nvPr/>
        </p:nvSpPr>
        <p:spPr>
          <a:xfrm>
            <a:off x="839470" y="355600"/>
            <a:ext cx="1235075" cy="831215"/>
          </a:xfrm>
          <a:prstGeom prst="rect">
            <a:avLst/>
          </a:prstGeom>
          <a:noFill/>
          <a:ln w="9525">
            <a:noFill/>
          </a:ln>
        </p:spPr>
        <p:txBody>
          <a:bodyPr lIns="0" tIns="46800" rIns="0" bIns="4680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zh-CN" altLang="en-US" sz="2400" b="1" dirty="0">
                <a:latin typeface="微软雅黑" panose="020B0503020204020204" charset="-122"/>
                <a:ea typeface="微软雅黑" panose="020B0503020204020204" charset="-122"/>
              </a:rPr>
              <a:t>仅仅负责用户输入</a:t>
            </a:r>
            <a:endParaRPr lang="zh-CN" altLang="en-US" sz="2400" b="1" dirty="0">
              <a:latin typeface="微软雅黑" panose="020B0503020204020204" charset="-122"/>
              <a:ea typeface="微软雅黑" panose="020B0503020204020204" charset="-122"/>
            </a:endParaRPr>
          </a:p>
        </p:txBody>
      </p:sp>
      <p:grpSp>
        <p:nvGrpSpPr>
          <p:cNvPr id="64518" name="Group 6"/>
          <p:cNvGrpSpPr/>
          <p:nvPr/>
        </p:nvGrpSpPr>
        <p:grpSpPr>
          <a:xfrm>
            <a:off x="2166620" y="111125"/>
            <a:ext cx="2574925" cy="1377950"/>
            <a:chOff x="210" y="2148"/>
            <a:chExt cx="2700" cy="1716"/>
          </a:xfrm>
        </p:grpSpPr>
        <p:sp>
          <p:nvSpPr>
            <p:cNvPr id="28702" name="Rectangle 7"/>
            <p:cNvSpPr/>
            <p:nvPr/>
          </p:nvSpPr>
          <p:spPr>
            <a:xfrm>
              <a:off x="210" y="2148"/>
              <a:ext cx="2700" cy="536"/>
            </a:xfrm>
            <a:prstGeom prst="rect">
              <a:avLst/>
            </a:prstGeom>
            <a:solidFill>
              <a:srgbClr val="FFFFFF"/>
            </a:solidFill>
            <a:ln w="12700" cap="flat" cmpd="sng">
              <a:solidFill>
                <a:srgbClr val="FF00FF"/>
              </a:solidFill>
              <a:prstDash val="solid"/>
              <a:miter/>
              <a:headEnd type="none" w="med" len="med"/>
              <a:tailEnd type="none" w="med" len="med"/>
            </a:ln>
          </p:spPr>
          <p:txBody>
            <a:bodyPr lIns="79553" tIns="39776" rIns="79553" bIns="39776"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2400" b="1" dirty="0">
                  <a:latin typeface="Arial" panose="020B0604020202020204" pitchFamily="34" charset="0"/>
                  <a:ea typeface="宋体" panose="02010600030101010101" pitchFamily="2" charset="-122"/>
                </a:rPr>
                <a:t>Client</a:t>
              </a:r>
              <a:endParaRPr lang="en-US" altLang="zh-CN" sz="2400" b="1" dirty="0">
                <a:latin typeface="Arial" panose="020B0604020202020204" pitchFamily="34" charset="0"/>
                <a:ea typeface="宋体" panose="02010600030101010101" pitchFamily="2" charset="-122"/>
              </a:endParaRPr>
            </a:p>
          </p:txBody>
        </p:sp>
        <p:sp>
          <p:nvSpPr>
            <p:cNvPr id="28703" name="Rectangle 8"/>
            <p:cNvSpPr/>
            <p:nvPr/>
          </p:nvSpPr>
          <p:spPr>
            <a:xfrm>
              <a:off x="210" y="2684"/>
              <a:ext cx="2700" cy="1180"/>
            </a:xfrm>
            <a:prstGeom prst="rect">
              <a:avLst/>
            </a:prstGeom>
            <a:solidFill>
              <a:srgbClr val="FFFFFF"/>
            </a:solidFill>
            <a:ln w="12700" cap="flat" cmpd="sng">
              <a:solidFill>
                <a:srgbClr val="FF00FF"/>
              </a:solidFill>
              <a:prstDash val="solid"/>
              <a:miter/>
              <a:headEnd type="none" w="med" len="med"/>
              <a:tailEnd type="none" w="med" len="med"/>
            </a:ln>
          </p:spPr>
          <p:txBody>
            <a:bodyPr lIns="79553" tIns="39776" rIns="79553" bIns="39776"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just" eaLnBrk="1" hangingPunct="1">
                <a:spcBef>
                  <a:spcPct val="0"/>
                </a:spcBef>
                <a:buNone/>
              </a:pPr>
              <a:r>
                <a:rPr lang="en-US" altLang="zh-CN" sz="2000" b="1" dirty="0">
                  <a:latin typeface="Arial" panose="020B0604020202020204" pitchFamily="34" charset="0"/>
                  <a:ea typeface="宋体" panose="02010600030101010101" pitchFamily="2" charset="-122"/>
                </a:rPr>
                <a:t>-model: Model</a:t>
              </a:r>
              <a:endParaRPr lang="en-US" altLang="zh-CN" sz="2000" b="1" dirty="0">
                <a:latin typeface="Arial" panose="020B0604020202020204" pitchFamily="34" charset="0"/>
                <a:ea typeface="宋体" panose="02010600030101010101" pitchFamily="2" charset="-122"/>
              </a:endParaRPr>
            </a:p>
            <a:p>
              <a:pPr marL="0" lvl="0" indent="0" algn="just" eaLnBrk="1" hangingPunct="1">
                <a:spcBef>
                  <a:spcPct val="0"/>
                </a:spcBef>
                <a:buNone/>
              </a:pPr>
              <a:r>
                <a:rPr lang="en-US" altLang="zh-CN" sz="2000" b="1" dirty="0">
                  <a:latin typeface="Arial" panose="020B0604020202020204" pitchFamily="34" charset="0"/>
                  <a:ea typeface="宋体" panose="02010600030101010101" pitchFamily="2" charset="-122"/>
                </a:rPr>
                <a:t>-view: View</a:t>
              </a:r>
              <a:endParaRPr lang="en-US" altLang="zh-CN" sz="2000" b="1" dirty="0">
                <a:latin typeface="Arial" panose="020B0604020202020204" pitchFamily="34" charset="0"/>
                <a:ea typeface="宋体" panose="02010600030101010101" pitchFamily="2" charset="-122"/>
              </a:endParaRPr>
            </a:p>
            <a:p>
              <a:pPr marL="0" lvl="0" indent="0" algn="just" eaLnBrk="1" hangingPunct="1">
                <a:spcBef>
                  <a:spcPct val="0"/>
                </a:spcBef>
                <a:buNone/>
              </a:pPr>
              <a:r>
                <a:rPr lang="en-US" altLang="zh-CN" sz="2000" b="1" dirty="0">
                  <a:latin typeface="Arial" panose="020B0604020202020204" pitchFamily="34" charset="0"/>
                  <a:ea typeface="宋体" panose="02010600030101010101" pitchFamily="2" charset="-122"/>
                </a:rPr>
                <a:t>-control: Controller</a:t>
              </a:r>
              <a:endParaRPr lang="en-US" altLang="zh-CN" sz="2000" b="1" dirty="0">
                <a:latin typeface="Arial" panose="020B0604020202020204" pitchFamily="34" charset="0"/>
                <a:ea typeface="宋体" panose="02010600030101010101" pitchFamily="2" charset="-122"/>
              </a:endParaRPr>
            </a:p>
          </p:txBody>
        </p:sp>
      </p:grpSp>
      <p:grpSp>
        <p:nvGrpSpPr>
          <p:cNvPr id="11" name="组合 10"/>
          <p:cNvGrpSpPr/>
          <p:nvPr/>
        </p:nvGrpSpPr>
        <p:grpSpPr>
          <a:xfrm>
            <a:off x="7493000" y="857250"/>
            <a:ext cx="2028825" cy="1373505"/>
            <a:chOff x="11800" y="1337"/>
            <a:chExt cx="3195" cy="2163"/>
          </a:xfrm>
        </p:grpSpPr>
        <p:sp>
          <p:nvSpPr>
            <p:cNvPr id="8" name="Line 36"/>
            <p:cNvSpPr/>
            <p:nvPr/>
          </p:nvSpPr>
          <p:spPr>
            <a:xfrm flipH="true">
              <a:off x="11800" y="1347"/>
              <a:ext cx="550" cy="3"/>
            </a:xfrm>
            <a:prstGeom prst="line">
              <a:avLst/>
            </a:prstGeom>
            <a:ln w="38100" cap="flat" cmpd="sng">
              <a:solidFill>
                <a:srgbClr val="0000FF"/>
              </a:solidFill>
              <a:prstDash val="solid"/>
              <a:headEnd type="none" w="med" len="med"/>
              <a:tailEnd type="none" w="med" len="med"/>
            </a:ln>
          </p:spPr>
        </p:sp>
        <p:sp>
          <p:nvSpPr>
            <p:cNvPr id="9" name="Line 49"/>
            <p:cNvSpPr/>
            <p:nvPr/>
          </p:nvSpPr>
          <p:spPr>
            <a:xfrm>
              <a:off x="12303" y="1340"/>
              <a:ext cx="0" cy="2160"/>
            </a:xfrm>
            <a:prstGeom prst="line">
              <a:avLst/>
            </a:prstGeom>
            <a:ln w="38100" cap="flat" cmpd="sng">
              <a:solidFill>
                <a:srgbClr val="0000FF"/>
              </a:solidFill>
              <a:prstDash val="solid"/>
              <a:headEnd type="none" w="med" len="med"/>
              <a:tailEnd type="triangle" w="med" len="med"/>
            </a:ln>
          </p:spPr>
        </p:sp>
        <p:sp>
          <p:nvSpPr>
            <p:cNvPr id="10" name="Text Box 34"/>
            <p:cNvSpPr txBox="true"/>
            <p:nvPr/>
          </p:nvSpPr>
          <p:spPr>
            <a:xfrm>
              <a:off x="12835" y="1337"/>
              <a:ext cx="2160" cy="1600"/>
            </a:xfrm>
            <a:prstGeom prst="rect">
              <a:avLst/>
            </a:prstGeom>
            <a:noFill/>
            <a:ln w="9525">
              <a:noFill/>
            </a:ln>
          </p:spPr>
          <p:txBody>
            <a:bodyPr lIns="0" tIns="46800" rIns="0" bIns="4680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n-US" altLang="zh-CN" sz="2000" b="1" dirty="0">
                  <a:latin typeface="微软雅黑" panose="020B0503020204020204" charset="-122"/>
                  <a:ea typeface="微软雅黑" panose="020B0503020204020204" charset="-122"/>
                </a:rPr>
                <a:t>View</a:t>
              </a:r>
              <a:r>
                <a:rPr lang="zh-CN" altLang="en-US" sz="2000" b="1" dirty="0">
                  <a:latin typeface="微软雅黑" panose="020B0503020204020204" charset="-122"/>
                  <a:ea typeface="微软雅黑" panose="020B0503020204020204" charset="-122"/>
                </a:rPr>
                <a:t>可以</a:t>
              </a:r>
              <a:endParaRPr lang="zh-CN" altLang="en-US" sz="2000" b="1" dirty="0">
                <a:latin typeface="微软雅黑" panose="020B0503020204020204" charset="-122"/>
                <a:ea typeface="微软雅黑" panose="020B0503020204020204" charset="-122"/>
              </a:endParaRPr>
            </a:p>
            <a:p>
              <a:pPr marL="0" lvl="0" indent="0" eaLnBrk="1" hangingPunct="1">
                <a:spcBef>
                  <a:spcPct val="0"/>
                </a:spcBef>
                <a:buNone/>
              </a:pPr>
              <a:r>
                <a:rPr lang="zh-CN" altLang="en-US" sz="2000" b="1" dirty="0">
                  <a:latin typeface="微软雅黑" panose="020B0503020204020204" charset="-122"/>
                  <a:ea typeface="微软雅黑" panose="020B0503020204020204" charset="-122"/>
                </a:rPr>
                <a:t>不必调用</a:t>
              </a:r>
              <a:endParaRPr lang="zh-CN" altLang="en-US" sz="2000" b="1" dirty="0">
                <a:latin typeface="微软雅黑" panose="020B0503020204020204" charset="-122"/>
                <a:ea typeface="微软雅黑" panose="020B0503020204020204" charset="-122"/>
              </a:endParaRPr>
            </a:p>
            <a:p>
              <a:pPr marL="0" lvl="0" indent="0" eaLnBrk="1" hangingPunct="1">
                <a:spcBef>
                  <a:spcPct val="0"/>
                </a:spcBef>
                <a:buNone/>
              </a:pPr>
              <a:r>
                <a:rPr lang="en-US" altLang="zh-CN" sz="2000" b="1" dirty="0">
                  <a:latin typeface="微软雅黑" panose="020B0503020204020204" charset="-122"/>
                  <a:ea typeface="微软雅黑" panose="020B0503020204020204" charset="-122"/>
                </a:rPr>
                <a:t>Controller</a:t>
              </a:r>
              <a:endParaRPr lang="zh-CN" altLang="en-US" sz="20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41"/>
                                        </p:tgtEl>
                                        <p:attrNameLst>
                                          <p:attrName>style.visibility</p:attrName>
                                        </p:attrNameLst>
                                      </p:cBhvr>
                                      <p:to>
                                        <p:strVal val="visible"/>
                                      </p:to>
                                    </p:set>
                                    <p:animEffect transition="in" filter="blinds(horizontal)">
                                      <p:cBhvr>
                                        <p:cTn id="7" dur="500"/>
                                        <p:tgtEl>
                                          <p:spTgt spid="645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4537"/>
                                        </p:tgtEl>
                                        <p:attrNameLst>
                                          <p:attrName>style.visibility</p:attrName>
                                        </p:attrNameLst>
                                      </p:cBhvr>
                                      <p:to>
                                        <p:strVal val="visible"/>
                                      </p:to>
                                    </p:set>
                                    <p:animEffect transition="in" filter="wipe(down)">
                                      <p:cBhvr>
                                        <p:cTn id="17" dur="500"/>
                                        <p:tgtEl>
                                          <p:spTgt spid="645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707"/>
                                        </p:tgtEl>
                                        <p:attrNameLst>
                                          <p:attrName>style.visibility</p:attrName>
                                        </p:attrNameLst>
                                      </p:cBhvr>
                                      <p:to>
                                        <p:strVal val="visible"/>
                                      </p:to>
                                    </p:set>
                                    <p:animEffect transition="in" filter="blinds(horizontal)">
                                      <p:cBhvr>
                                        <p:cTn id="22" dur="500"/>
                                        <p:tgtEl>
                                          <p:spTgt spid="287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4532"/>
                                        </p:tgtEl>
                                        <p:attrNameLst>
                                          <p:attrName>style.visibility</p:attrName>
                                        </p:attrNameLst>
                                      </p:cBhvr>
                                      <p:to>
                                        <p:strVal val="visible"/>
                                      </p:to>
                                    </p:set>
                                    <p:animEffect transition="in" filter="wipe(down)">
                                      <p:cBhvr>
                                        <p:cTn id="27" dur="500"/>
                                        <p:tgtEl>
                                          <p:spTgt spid="645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555"/>
                                        </p:tgtEl>
                                        <p:attrNameLst>
                                          <p:attrName>style.visibility</p:attrName>
                                        </p:attrNameLst>
                                      </p:cBhvr>
                                      <p:to>
                                        <p:strVal val="visible"/>
                                      </p:to>
                                    </p:set>
                                    <p:animEffect transition="in" filter="wipe(down)">
                                      <p:cBhvr>
                                        <p:cTn id="37" dur="500"/>
                                        <p:tgtEl>
                                          <p:spTgt spid="2255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1" grpId="0" animBg="true"/>
      <p:bldP spid="2870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true"/>
          </p:cNvSpPr>
          <p:nvPr>
            <p:ph type="title"/>
          </p:nvPr>
        </p:nvSpPr>
        <p:spPr/>
        <p:txBody>
          <a:bodyPr>
            <a:normAutofit fontScale="90000"/>
          </a:bodyPr>
          <a:lstStyle/>
          <a:p>
            <a:r>
              <a:rPr lang="en-US" altLang="zh-CN" b="1" dirty="0">
                <a:latin typeface="Arial" panose="020B0604020202020204" pitchFamily="34" charset="0"/>
                <a:ea typeface="黑体" panose="02010609060101010101" pitchFamily="2" charset="-122"/>
                <a:sym typeface="+mn-ea"/>
              </a:rPr>
              <a:t>MVC</a:t>
            </a:r>
            <a:r>
              <a:rPr lang="zh-CN" altLang="en-US" b="1" dirty="0">
                <a:latin typeface="黑体" panose="02010609060101010101" pitchFamily="2" charset="-122"/>
                <a:ea typeface="黑体" panose="02010609060101010101" pitchFamily="2" charset="-122"/>
                <a:sym typeface="+mn-ea"/>
              </a:rPr>
              <a:t>的优点</a:t>
            </a:r>
            <a:br>
              <a:rPr lang="zh-CN" altLang="en-US" b="1" dirty="0">
                <a:latin typeface="黑体" panose="02010609060101010101" pitchFamily="2" charset="-122"/>
                <a:ea typeface="黑体" panose="02010609060101010101" pitchFamily="2" charset="-122"/>
              </a:rPr>
            </a:br>
            <a:endParaRPr lang="zh-CN" altLang="en-US"/>
          </a:p>
        </p:txBody>
      </p:sp>
      <p:sp>
        <p:nvSpPr>
          <p:cNvPr id="8" name="内容占位符 7"/>
          <p:cNvSpPr>
            <a:spLocks noGrp="true"/>
          </p:cNvSpPr>
          <p:nvPr>
            <p:ph idx="1"/>
          </p:nvPr>
        </p:nvSpPr>
        <p:spPr/>
        <p:txBody>
          <a:bodyPr/>
          <a:lstStyle/>
          <a:p>
            <a:pPr eaLnBrk="1" hangingPunct="1">
              <a:buNone/>
            </a:pPr>
            <a:r>
              <a:rPr lang="en-US" altLang="zh-CN" b="1" dirty="0">
                <a:solidFill>
                  <a:srgbClr val="0000CC"/>
                </a:solidFill>
                <a:latin typeface="微软雅黑" panose="020B0503020204020204" charset="-122"/>
                <a:sym typeface="+mn-ea"/>
              </a:rPr>
              <a:t>1) </a:t>
            </a:r>
            <a:r>
              <a:rPr lang="zh-CN" altLang="en-US" b="1" dirty="0">
                <a:solidFill>
                  <a:srgbClr val="0000CC"/>
                </a:solidFill>
                <a:latin typeface="微软雅黑" panose="020B0503020204020204" charset="-122"/>
                <a:sym typeface="+mn-ea"/>
              </a:rPr>
              <a:t>容易增加或者改变视图</a:t>
            </a:r>
            <a:endParaRPr lang="zh-CN" altLang="en-US" b="1" dirty="0">
              <a:solidFill>
                <a:srgbClr val="0000CC"/>
              </a:solidFill>
              <a:latin typeface="微软雅黑" panose="020B0503020204020204" charset="-122"/>
              <a:ea typeface="微软雅黑" panose="020B0503020204020204" charset="-122"/>
            </a:endParaRPr>
          </a:p>
          <a:p>
            <a:pPr eaLnBrk="1" hangingPunct="1">
              <a:buNone/>
            </a:pPr>
            <a:r>
              <a:rPr lang="zh-CN" altLang="en-US" b="1" dirty="0">
                <a:latin typeface="微软雅黑" panose="020B0503020204020204" charset="-122"/>
                <a:sym typeface="+mn-ea"/>
              </a:rPr>
              <a:t>    业务逻辑被封装在</a:t>
            </a:r>
            <a:r>
              <a:rPr lang="en-US" altLang="zh-CN" b="1" dirty="0">
                <a:latin typeface="微软雅黑" panose="020B0503020204020204" charset="-122"/>
                <a:sym typeface="+mn-ea"/>
              </a:rPr>
              <a:t>Model</a:t>
            </a:r>
            <a:r>
              <a:rPr lang="zh-CN" altLang="en-US" b="1" dirty="0">
                <a:latin typeface="微软雅黑" panose="020B0503020204020204" charset="-122"/>
                <a:sym typeface="+mn-ea"/>
              </a:rPr>
              <a:t>中，所以在新增加一个视图的时候，不必要改动模型，而是因为业务逻辑都是一样的，所以只需要新增加一个视图类即可。</a:t>
            </a:r>
            <a:endParaRPr lang="zh-CN" altLang="en-US" b="1" dirty="0">
              <a:solidFill>
                <a:srgbClr val="A50021"/>
              </a:solidFill>
              <a:latin typeface="微软雅黑" panose="020B0503020204020204" charset="-122"/>
              <a:ea typeface="微软雅黑" panose="020B0503020204020204" charset="-122"/>
            </a:endParaRPr>
          </a:p>
          <a:p>
            <a:endParaRPr lang="zh-CN" altLang="en-US"/>
          </a:p>
        </p:txBody>
      </p:sp>
      <p:sp>
        <p:nvSpPr>
          <p:cNvPr id="29701" name="Line 47"/>
          <p:cNvSpPr/>
          <p:nvPr/>
        </p:nvSpPr>
        <p:spPr>
          <a:xfrm>
            <a:off x="2486660" y="4284345"/>
            <a:ext cx="4267200" cy="0"/>
          </a:xfrm>
          <a:prstGeom prst="line">
            <a:avLst/>
          </a:prstGeom>
          <a:ln w="9525" cap="flat" cmpd="sng">
            <a:solidFill>
              <a:schemeClr val="tx1"/>
            </a:solidFill>
            <a:prstDash val="solid"/>
            <a:headEnd type="none" w="med" len="med"/>
            <a:tailEnd type="none" w="med" len="med"/>
          </a:ln>
        </p:spPr>
      </p:sp>
      <p:sp>
        <p:nvSpPr>
          <p:cNvPr id="29702" name="Line 48"/>
          <p:cNvSpPr/>
          <p:nvPr/>
        </p:nvSpPr>
        <p:spPr>
          <a:xfrm>
            <a:off x="2486660" y="4284345"/>
            <a:ext cx="0" cy="533400"/>
          </a:xfrm>
          <a:prstGeom prst="line">
            <a:avLst/>
          </a:prstGeom>
          <a:ln w="9525" cap="flat" cmpd="sng">
            <a:solidFill>
              <a:schemeClr val="tx1"/>
            </a:solidFill>
            <a:prstDash val="solid"/>
            <a:headEnd type="none" w="med" len="med"/>
            <a:tailEnd type="none" w="med" len="med"/>
          </a:ln>
        </p:spPr>
      </p:sp>
      <p:sp>
        <p:nvSpPr>
          <p:cNvPr id="29703" name="Line 49"/>
          <p:cNvSpPr/>
          <p:nvPr/>
        </p:nvSpPr>
        <p:spPr>
          <a:xfrm>
            <a:off x="4544060" y="4284345"/>
            <a:ext cx="0" cy="609600"/>
          </a:xfrm>
          <a:prstGeom prst="line">
            <a:avLst/>
          </a:prstGeom>
          <a:ln w="9525" cap="flat" cmpd="sng">
            <a:solidFill>
              <a:schemeClr val="tx1"/>
            </a:solidFill>
            <a:prstDash val="solid"/>
            <a:headEnd type="none" w="med" len="med"/>
            <a:tailEnd type="none" w="med" len="med"/>
          </a:ln>
        </p:spPr>
      </p:sp>
      <p:sp>
        <p:nvSpPr>
          <p:cNvPr id="29704" name="Line 50"/>
          <p:cNvSpPr/>
          <p:nvPr/>
        </p:nvSpPr>
        <p:spPr>
          <a:xfrm>
            <a:off x="6753860" y="4284345"/>
            <a:ext cx="0" cy="609600"/>
          </a:xfrm>
          <a:prstGeom prst="line">
            <a:avLst/>
          </a:prstGeom>
          <a:ln w="9525" cap="flat" cmpd="sng">
            <a:solidFill>
              <a:schemeClr val="tx1"/>
            </a:solidFill>
            <a:prstDash val="solid"/>
            <a:headEnd type="none" w="med" len="med"/>
            <a:tailEnd type="none" w="med" len="med"/>
          </a:ln>
        </p:spPr>
      </p:sp>
      <p:sp>
        <p:nvSpPr>
          <p:cNvPr id="29705" name="AutoShape 52"/>
          <p:cNvSpPr/>
          <p:nvPr/>
        </p:nvSpPr>
        <p:spPr>
          <a:xfrm>
            <a:off x="5382260" y="3895408"/>
            <a:ext cx="381000" cy="388937"/>
          </a:xfrm>
          <a:prstGeom prst="upArrow">
            <a:avLst>
              <a:gd name="adj1" fmla="val 0"/>
              <a:gd name="adj2" fmla="val 55002"/>
            </a:avLst>
          </a:prstGeom>
          <a:solidFill>
            <a:srgbClr val="00CCFF"/>
          </a:solidFill>
          <a:ln w="9525" cap="flat" cmpd="sng">
            <a:solidFill>
              <a:schemeClr val="tx1"/>
            </a:solidFill>
            <a:prstDash val="solid"/>
            <a:miter/>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2400" dirty="0">
              <a:ea typeface="宋体" panose="02010600030101010101" pitchFamily="2" charset="-122"/>
            </a:endParaRPr>
          </a:p>
        </p:txBody>
      </p:sp>
      <p:sp>
        <p:nvSpPr>
          <p:cNvPr id="29706" name="矩形 2"/>
          <p:cNvSpPr/>
          <p:nvPr/>
        </p:nvSpPr>
        <p:spPr>
          <a:xfrm>
            <a:off x="4761548" y="3077845"/>
            <a:ext cx="1676400" cy="457200"/>
          </a:xfrm>
          <a:prstGeom prst="rect">
            <a:avLst/>
          </a:prstGeom>
          <a:noFill/>
          <a:ln w="9525" cap="flat" cmpd="sng">
            <a:solidFill>
              <a:schemeClr val="tx1"/>
            </a:solidFill>
            <a:prstDash val="solid"/>
            <a:round/>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2400" b="1" dirty="0">
                <a:latin typeface="Arial" panose="020B0604020202020204" pitchFamily="34" charset="0"/>
                <a:ea typeface="黑体" panose="02010609060101010101" pitchFamily="2" charset="-122"/>
              </a:rPr>
              <a:t>View</a:t>
            </a:r>
            <a:endParaRPr lang="en-US" altLang="zh-CN" sz="2400" b="1" dirty="0">
              <a:latin typeface="Arial" panose="020B0604020202020204" pitchFamily="34" charset="0"/>
              <a:ea typeface="黑体" panose="02010609060101010101" pitchFamily="2" charset="-122"/>
            </a:endParaRPr>
          </a:p>
        </p:txBody>
      </p:sp>
      <p:sp>
        <p:nvSpPr>
          <p:cNvPr id="29707" name="矩形 19"/>
          <p:cNvSpPr/>
          <p:nvPr/>
        </p:nvSpPr>
        <p:spPr>
          <a:xfrm>
            <a:off x="4767898" y="3523933"/>
            <a:ext cx="1676400" cy="365125"/>
          </a:xfrm>
          <a:prstGeom prst="rect">
            <a:avLst/>
          </a:prstGeom>
          <a:noFill/>
          <a:ln w="9525" cap="flat" cmpd="sng">
            <a:solidFill>
              <a:schemeClr val="tx1"/>
            </a:solidFill>
            <a:prstDash val="solid"/>
            <a:round/>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n-US" altLang="zh-CN" sz="2400" b="1" dirty="0">
                <a:latin typeface="Arial" panose="020B0604020202020204" pitchFamily="34" charset="0"/>
                <a:ea typeface="黑体" panose="02010609060101010101" pitchFamily="2" charset="-122"/>
              </a:rPr>
              <a:t>+update()</a:t>
            </a:r>
            <a:endParaRPr lang="en-US" altLang="zh-CN" sz="2400" b="1" dirty="0">
              <a:latin typeface="Arial" panose="020B0604020202020204" pitchFamily="34" charset="0"/>
              <a:ea typeface="黑体" panose="02010609060101010101" pitchFamily="2" charset="-122"/>
            </a:endParaRPr>
          </a:p>
        </p:txBody>
      </p:sp>
      <p:sp>
        <p:nvSpPr>
          <p:cNvPr id="29708" name="矩形 20"/>
          <p:cNvSpPr/>
          <p:nvPr/>
        </p:nvSpPr>
        <p:spPr>
          <a:xfrm>
            <a:off x="1419860" y="4643120"/>
            <a:ext cx="1905000" cy="457200"/>
          </a:xfrm>
          <a:prstGeom prst="rect">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2400" b="1" dirty="0">
                <a:latin typeface="Arial" panose="020B0604020202020204" pitchFamily="34" charset="0"/>
                <a:ea typeface="黑体" panose="02010609060101010101" pitchFamily="2" charset="-122"/>
              </a:rPr>
              <a:t>CoureView</a:t>
            </a:r>
            <a:endParaRPr lang="en-US" altLang="zh-CN" sz="2400" b="1" dirty="0">
              <a:latin typeface="Arial" panose="020B0604020202020204" pitchFamily="34" charset="0"/>
              <a:ea typeface="黑体" panose="02010609060101010101" pitchFamily="2" charset="-122"/>
            </a:endParaRPr>
          </a:p>
        </p:txBody>
      </p:sp>
      <p:sp>
        <p:nvSpPr>
          <p:cNvPr id="29709" name="矩形 21"/>
          <p:cNvSpPr/>
          <p:nvPr/>
        </p:nvSpPr>
        <p:spPr>
          <a:xfrm>
            <a:off x="1419860" y="5089208"/>
            <a:ext cx="1905000" cy="365125"/>
          </a:xfrm>
          <a:prstGeom prst="rect">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n-US" altLang="zh-CN" sz="2400" b="1" dirty="0">
                <a:latin typeface="Arial" panose="020B0604020202020204" pitchFamily="34" charset="0"/>
                <a:ea typeface="黑体" panose="02010609060101010101" pitchFamily="2" charset="-122"/>
              </a:rPr>
              <a:t>+update()</a:t>
            </a:r>
            <a:endParaRPr lang="en-US" altLang="zh-CN" sz="2400" b="1" dirty="0">
              <a:latin typeface="Arial" panose="020B0604020202020204" pitchFamily="34" charset="0"/>
              <a:ea typeface="黑体" panose="02010609060101010101" pitchFamily="2" charset="-122"/>
            </a:endParaRPr>
          </a:p>
        </p:txBody>
      </p:sp>
      <p:sp>
        <p:nvSpPr>
          <p:cNvPr id="29710" name="矩形 22"/>
          <p:cNvSpPr/>
          <p:nvPr/>
        </p:nvSpPr>
        <p:spPr>
          <a:xfrm>
            <a:off x="3586798" y="4657408"/>
            <a:ext cx="1905000" cy="457200"/>
          </a:xfrm>
          <a:prstGeom prst="rect">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2400" b="1" dirty="0">
                <a:latin typeface="Arial" panose="020B0604020202020204" pitchFamily="34" charset="0"/>
                <a:ea typeface="黑体" panose="02010609060101010101" pitchFamily="2" charset="-122"/>
              </a:rPr>
              <a:t>TecherView</a:t>
            </a:r>
            <a:endParaRPr lang="en-US" altLang="zh-CN" sz="2400" b="1" dirty="0">
              <a:latin typeface="Arial" panose="020B0604020202020204" pitchFamily="34" charset="0"/>
              <a:ea typeface="黑体" panose="02010609060101010101" pitchFamily="2" charset="-122"/>
            </a:endParaRPr>
          </a:p>
        </p:txBody>
      </p:sp>
      <p:sp>
        <p:nvSpPr>
          <p:cNvPr id="29711" name="矩形 23"/>
          <p:cNvSpPr/>
          <p:nvPr/>
        </p:nvSpPr>
        <p:spPr>
          <a:xfrm>
            <a:off x="3586798" y="5105083"/>
            <a:ext cx="1905000" cy="365125"/>
          </a:xfrm>
          <a:prstGeom prst="rect">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n-US" altLang="zh-CN" sz="2400" b="1" dirty="0">
                <a:latin typeface="Arial" panose="020B0604020202020204" pitchFamily="34" charset="0"/>
                <a:ea typeface="黑体" panose="02010609060101010101" pitchFamily="2" charset="-122"/>
              </a:rPr>
              <a:t>+update()</a:t>
            </a:r>
            <a:endParaRPr lang="en-US" altLang="zh-CN" sz="2400" b="1" dirty="0">
              <a:latin typeface="Arial" panose="020B0604020202020204" pitchFamily="34" charset="0"/>
              <a:ea typeface="黑体" panose="02010609060101010101" pitchFamily="2" charset="-122"/>
            </a:endParaRPr>
          </a:p>
        </p:txBody>
      </p:sp>
      <p:sp>
        <p:nvSpPr>
          <p:cNvPr id="29712" name="矩形 24"/>
          <p:cNvSpPr/>
          <p:nvPr/>
        </p:nvSpPr>
        <p:spPr>
          <a:xfrm>
            <a:off x="5762625" y="4686300"/>
            <a:ext cx="1821815" cy="427990"/>
          </a:xfrm>
          <a:prstGeom prst="rect">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2400" b="1" dirty="0">
                <a:latin typeface="Arial" panose="020B0604020202020204" pitchFamily="34" charset="0"/>
                <a:ea typeface="黑体" panose="02010609060101010101" pitchFamily="2" charset="-122"/>
              </a:rPr>
              <a:t>StudentView</a:t>
            </a:r>
            <a:endParaRPr lang="en-US" altLang="zh-CN" sz="2400" b="1" dirty="0">
              <a:latin typeface="Arial" panose="020B0604020202020204" pitchFamily="34" charset="0"/>
              <a:ea typeface="黑体" panose="02010609060101010101" pitchFamily="2" charset="-122"/>
            </a:endParaRPr>
          </a:p>
        </p:txBody>
      </p:sp>
      <p:sp>
        <p:nvSpPr>
          <p:cNvPr id="29713" name="矩形 25"/>
          <p:cNvSpPr/>
          <p:nvPr/>
        </p:nvSpPr>
        <p:spPr>
          <a:xfrm>
            <a:off x="5762625" y="5113020"/>
            <a:ext cx="1821815" cy="365125"/>
          </a:xfrm>
          <a:prstGeom prst="rect">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n-US" altLang="zh-CN" sz="2400" b="1" dirty="0">
                <a:latin typeface="Arial" panose="020B0604020202020204" pitchFamily="34" charset="0"/>
                <a:ea typeface="黑体" panose="02010609060101010101" pitchFamily="2" charset="-122"/>
              </a:rPr>
              <a:t>+update()</a:t>
            </a:r>
            <a:endParaRPr lang="en-US" altLang="zh-CN" sz="2400" b="1" dirty="0">
              <a:latin typeface="Arial" panose="020B0604020202020204" pitchFamily="34" charset="0"/>
              <a:ea typeface="黑体" panose="02010609060101010101" pitchFamily="2" charset="-122"/>
            </a:endParaRPr>
          </a:p>
        </p:txBody>
      </p:sp>
      <p:grpSp>
        <p:nvGrpSpPr>
          <p:cNvPr id="9" name="组合 8"/>
          <p:cNvGrpSpPr/>
          <p:nvPr/>
        </p:nvGrpSpPr>
        <p:grpSpPr>
          <a:xfrm>
            <a:off x="6753860" y="4284345"/>
            <a:ext cx="2971800" cy="1203325"/>
            <a:chOff x="5562600" y="4724400"/>
            <a:chExt cx="2971800" cy="1203325"/>
          </a:xfrm>
        </p:grpSpPr>
        <p:grpSp>
          <p:nvGrpSpPr>
            <p:cNvPr id="29715" name="Group 54"/>
            <p:cNvGrpSpPr/>
            <p:nvPr/>
          </p:nvGrpSpPr>
          <p:grpSpPr>
            <a:xfrm>
              <a:off x="5562600" y="4724400"/>
              <a:ext cx="2209800" cy="685800"/>
              <a:chOff x="3504" y="2832"/>
              <a:chExt cx="1392" cy="432"/>
            </a:xfrm>
          </p:grpSpPr>
          <p:sp>
            <p:nvSpPr>
              <p:cNvPr id="29718" name="Line 51"/>
              <p:cNvSpPr/>
              <p:nvPr/>
            </p:nvSpPr>
            <p:spPr>
              <a:xfrm>
                <a:off x="4896" y="2832"/>
                <a:ext cx="0" cy="432"/>
              </a:xfrm>
              <a:prstGeom prst="line">
                <a:avLst/>
              </a:prstGeom>
              <a:ln w="9525" cap="flat" cmpd="sng">
                <a:solidFill>
                  <a:schemeClr val="tx1"/>
                </a:solidFill>
                <a:prstDash val="solid"/>
                <a:headEnd type="none" w="med" len="med"/>
                <a:tailEnd type="none" w="med" len="med"/>
              </a:ln>
            </p:spPr>
          </p:sp>
          <p:sp>
            <p:nvSpPr>
              <p:cNvPr id="29719" name="Line 53"/>
              <p:cNvSpPr/>
              <p:nvPr/>
            </p:nvSpPr>
            <p:spPr>
              <a:xfrm>
                <a:off x="3504" y="2832"/>
                <a:ext cx="1392" cy="0"/>
              </a:xfrm>
              <a:prstGeom prst="line">
                <a:avLst/>
              </a:prstGeom>
              <a:ln w="9525" cap="flat" cmpd="sng">
                <a:solidFill>
                  <a:schemeClr val="tx1"/>
                </a:solidFill>
                <a:prstDash val="solid"/>
                <a:headEnd type="none" w="med" len="med"/>
                <a:tailEnd type="none" w="med" len="med"/>
              </a:ln>
            </p:spPr>
          </p:sp>
        </p:grpSp>
        <p:sp>
          <p:nvSpPr>
            <p:cNvPr id="29716" name="矩形 26"/>
            <p:cNvSpPr/>
            <p:nvPr/>
          </p:nvSpPr>
          <p:spPr>
            <a:xfrm>
              <a:off x="6723063" y="5116513"/>
              <a:ext cx="1811337" cy="457070"/>
            </a:xfrm>
            <a:prstGeom prst="rect">
              <a:avLst/>
            </a:prstGeom>
            <a:solidFill>
              <a:srgbClr val="FFFF00"/>
            </a:solidFill>
            <a:ln w="9525" cap="flat" cmpd="sng">
              <a:solidFill>
                <a:schemeClr val="tx1"/>
              </a:solidFill>
              <a:prstDash val="solid"/>
              <a:round/>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2400" b="1" dirty="0">
                  <a:latin typeface="Arial" panose="020B0604020202020204" pitchFamily="34" charset="0"/>
                  <a:ea typeface="黑体" panose="02010609060101010101" pitchFamily="2" charset="-122"/>
                </a:rPr>
                <a:t>SearchView</a:t>
              </a:r>
              <a:endParaRPr lang="en-US" altLang="zh-CN" sz="2400" b="1" dirty="0">
                <a:latin typeface="Arial" panose="020B0604020202020204" pitchFamily="34" charset="0"/>
                <a:ea typeface="黑体" panose="02010609060101010101" pitchFamily="2" charset="-122"/>
              </a:endParaRPr>
            </a:p>
          </p:txBody>
        </p:sp>
        <p:sp>
          <p:nvSpPr>
            <p:cNvPr id="29717" name="矩形 27"/>
            <p:cNvSpPr/>
            <p:nvPr/>
          </p:nvSpPr>
          <p:spPr>
            <a:xfrm>
              <a:off x="6723063" y="5562702"/>
              <a:ext cx="1811337" cy="365023"/>
            </a:xfrm>
            <a:prstGeom prst="rect">
              <a:avLst/>
            </a:prstGeom>
            <a:solidFill>
              <a:srgbClr val="FFFF00"/>
            </a:solidFill>
            <a:ln w="9525" cap="flat" cmpd="sng">
              <a:solidFill>
                <a:schemeClr val="tx1"/>
              </a:solidFill>
              <a:prstDash val="solid"/>
              <a:round/>
              <a:headEnd type="none" w="med" len="med"/>
              <a:tailEnd type="none" w="med" len="med"/>
            </a:ln>
          </p:spPr>
          <p:txBody>
            <a:bodyPr wrap="none" lIns="90000" tIns="46800" rIns="90000" bIns="46800" anchor="ctr" anchorCtr="fals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n-US" altLang="zh-CN" sz="2400" b="1" dirty="0">
                  <a:latin typeface="Arial" panose="020B0604020202020204" pitchFamily="34" charset="0"/>
                  <a:ea typeface="黑体" panose="02010609060101010101" pitchFamily="2" charset="-122"/>
                </a:rPr>
                <a:t>+update()</a:t>
              </a:r>
              <a:endParaRPr lang="en-US" altLang="zh-CN" sz="2400" b="1" dirty="0">
                <a:latin typeface="Arial" panose="020B0604020202020204" pitchFamily="34"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en-US" altLang="zh-CN" b="1" dirty="0">
                <a:latin typeface="Arial" panose="020B0604020202020204" pitchFamily="34" charset="0"/>
                <a:ea typeface="黑体" panose="02010609060101010101" pitchFamily="2" charset="-122"/>
                <a:sym typeface="+mn-ea"/>
              </a:rPr>
              <a:t>MVC</a:t>
            </a:r>
            <a:r>
              <a:rPr lang="zh-CN" altLang="en-US" b="1" dirty="0">
                <a:latin typeface="黑体" panose="02010609060101010101" pitchFamily="2" charset="-122"/>
                <a:ea typeface="黑体" panose="02010609060101010101" pitchFamily="2" charset="-122"/>
                <a:sym typeface="+mn-ea"/>
              </a:rPr>
              <a:t>的优点</a:t>
            </a:r>
            <a:endParaRPr lang="zh-CN" altLang="en-US"/>
          </a:p>
        </p:txBody>
      </p:sp>
      <p:sp>
        <p:nvSpPr>
          <p:cNvPr id="3" name="内容占位符 2"/>
          <p:cNvSpPr>
            <a:spLocks noGrp="true"/>
          </p:cNvSpPr>
          <p:nvPr>
            <p:ph idx="1"/>
          </p:nvPr>
        </p:nvSpPr>
        <p:spPr/>
        <p:txBody>
          <a:bodyPr/>
          <a:lstStyle/>
          <a:p>
            <a:pPr marL="609600" indent="-609600" eaLnBrk="1" hangingPunct="1">
              <a:lnSpc>
                <a:spcPct val="90000"/>
              </a:lnSpc>
              <a:buNone/>
            </a:pPr>
            <a:r>
              <a:rPr lang="en-US" altLang="zh-CN" dirty="0">
                <a:latin typeface="微软雅黑" panose="020B0503020204020204" charset="-122"/>
                <a:sym typeface="+mn-ea"/>
              </a:rPr>
              <a:t>2) </a:t>
            </a:r>
            <a:r>
              <a:rPr lang="zh-CN" altLang="en-US" b="1" dirty="0">
                <a:solidFill>
                  <a:srgbClr val="0000CC"/>
                </a:solidFill>
                <a:latin typeface="微软雅黑" panose="020B0503020204020204" charset="-122"/>
                <a:sym typeface="+mn-ea"/>
              </a:rPr>
              <a:t>容易独立地更新每个独立的软件模块</a:t>
            </a:r>
            <a:endParaRPr lang="zh-CN" altLang="en-US" b="1" dirty="0">
              <a:solidFill>
                <a:srgbClr val="0000CC"/>
              </a:solidFill>
              <a:latin typeface="微软雅黑" panose="020B0503020204020204" charset="-122"/>
              <a:sym typeface="+mn-ea"/>
            </a:endParaRPr>
          </a:p>
          <a:p>
            <a:pPr marL="609600" indent="-609600" eaLnBrk="1" hangingPunct="1">
              <a:lnSpc>
                <a:spcPct val="90000"/>
              </a:lnSpc>
              <a:buNone/>
            </a:pPr>
            <a:r>
              <a:rPr lang="en-US" altLang="zh-CN" b="1" dirty="0">
                <a:solidFill>
                  <a:srgbClr val="0000CC"/>
                </a:solidFill>
                <a:latin typeface="微软雅黑" panose="020B0503020204020204" charset="-122"/>
                <a:sym typeface="+mn-ea"/>
              </a:rPr>
              <a:t>	</a:t>
            </a:r>
            <a:r>
              <a:rPr lang="zh-CN" altLang="en-US" dirty="0">
                <a:latin typeface="微软雅黑" panose="020B0503020204020204" charset="-122"/>
                <a:sym typeface="+mn-ea"/>
              </a:rPr>
              <a:t>由于一个应用被分离为三个软件模块，因此，我们可以独立地改变其中的一个模块，而不影响其它两个模块。例如，一个应用的业务流程或者业务规则的改变只需改动</a:t>
            </a:r>
            <a:r>
              <a:rPr lang="en-US" altLang="zh-CN" dirty="0">
                <a:latin typeface="微软雅黑" panose="020B0503020204020204" charset="-122"/>
                <a:sym typeface="+mn-ea"/>
              </a:rPr>
              <a:t>MVC</a:t>
            </a:r>
            <a:r>
              <a:rPr lang="zh-CN" altLang="en-US" dirty="0">
                <a:latin typeface="微软雅黑" panose="020B0503020204020204" charset="-122"/>
                <a:sym typeface="+mn-ea"/>
              </a:rPr>
              <a:t>的</a:t>
            </a:r>
            <a:r>
              <a:rPr lang="en-US" altLang="zh-CN" dirty="0">
                <a:latin typeface="微软雅黑" panose="020B0503020204020204" charset="-122"/>
                <a:sym typeface="+mn-ea"/>
              </a:rPr>
              <a:t>Model</a:t>
            </a:r>
            <a:r>
              <a:rPr lang="zh-CN" altLang="en-US" dirty="0">
                <a:latin typeface="微软雅黑" panose="020B0503020204020204" charset="-122"/>
                <a:sym typeface="+mn-ea"/>
              </a:rPr>
              <a:t>模块。 </a:t>
            </a:r>
            <a:endParaRPr lang="zh-CN" altLang="en-US" dirty="0">
              <a:latin typeface="微软雅黑" panose="020B0503020204020204" charset="-122"/>
              <a:ea typeface="微软雅黑" panose="020B0503020204020204" charset="-122"/>
            </a:endParaRPr>
          </a:p>
          <a:p>
            <a:pPr marL="609600" indent="-609600" eaLnBrk="1" hangingPunct="1">
              <a:lnSpc>
                <a:spcPct val="90000"/>
              </a:lnSpc>
              <a:buNone/>
            </a:pPr>
            <a:r>
              <a:rPr lang="en-US" altLang="zh-CN" dirty="0">
                <a:latin typeface="微软雅黑" panose="020B0503020204020204" charset="-122"/>
                <a:sym typeface="+mn-ea"/>
              </a:rPr>
              <a:t>3)   </a:t>
            </a:r>
            <a:r>
              <a:rPr lang="zh-CN" altLang="en-US" b="1" dirty="0">
                <a:solidFill>
                  <a:srgbClr val="0000CC"/>
                </a:solidFill>
                <a:latin typeface="微软雅黑" panose="020B0503020204020204" charset="-122"/>
                <a:sym typeface="+mn-ea"/>
              </a:rPr>
              <a:t>代码易开发易维护</a:t>
            </a:r>
            <a:r>
              <a:rPr lang="zh-CN" altLang="en-US" dirty="0">
                <a:latin typeface="微软雅黑" panose="020B0503020204020204" charset="-122"/>
                <a:sym typeface="+mn-ea"/>
              </a:rPr>
              <a:t> </a:t>
            </a:r>
            <a:r>
              <a:rPr lang="en-US" altLang="en-US" dirty="0">
                <a:latin typeface="微软雅黑" panose="020B0503020204020204" charset="-122"/>
                <a:sym typeface="+mn-ea"/>
              </a:rPr>
              <a:t>Make source code more flexible and maintainable</a:t>
            </a:r>
            <a:endParaRPr lang="en-US" altLang="zh-CN" dirty="0">
              <a:latin typeface="微软雅黑" panose="020B0503020204020204" charset="-122"/>
              <a:ea typeface="微软雅黑" panose="020B0503020204020204" charset="-122"/>
            </a:endParaRPr>
          </a:p>
          <a:p>
            <a:pPr marL="609600" indent="-609600">
              <a:lnSpc>
                <a:spcPct val="90000"/>
              </a:lnSpc>
              <a:spcBef>
                <a:spcPct val="30000"/>
              </a:spcBef>
              <a:buFont typeface="Wingdings" panose="05000000000000000000" pitchFamily="2" charset="2"/>
              <a:buNone/>
            </a:pPr>
            <a:r>
              <a:rPr lang="en-GB" altLang="zh-CN" dirty="0">
                <a:latin typeface="微软雅黑" panose="020B0503020204020204" charset="-122"/>
                <a:sym typeface="+mn-ea"/>
              </a:rPr>
              <a:t>4)   </a:t>
            </a:r>
            <a:r>
              <a:rPr lang="zh-CN" altLang="en-US" b="1" dirty="0">
                <a:solidFill>
                  <a:srgbClr val="0000CC"/>
                </a:solidFill>
                <a:latin typeface="微软雅黑" panose="020B0503020204020204" charset="-122"/>
                <a:sym typeface="+mn-ea"/>
              </a:rPr>
              <a:t>业务逻辑更易测试</a:t>
            </a:r>
            <a:r>
              <a:rPr lang="en-US" altLang="zh-CN" dirty="0">
                <a:latin typeface="微软雅黑" panose="020B0503020204020204" charset="-122"/>
                <a:sym typeface="+mn-ea"/>
              </a:rPr>
              <a:t> </a:t>
            </a:r>
            <a:r>
              <a:rPr lang="en-GB" altLang="zh-CN" dirty="0">
                <a:latin typeface="微软雅黑" panose="020B0503020204020204" charset="-122"/>
                <a:sym typeface="+mn-ea"/>
              </a:rPr>
              <a:t>Make it very easy </a:t>
            </a:r>
            <a:r>
              <a:rPr lang="en-US" altLang="zh-CN" dirty="0">
                <a:latin typeface="微软雅黑" panose="020B0503020204020204" charset="-122"/>
                <a:sym typeface="+mn-ea"/>
              </a:rPr>
              <a:t>to test all the domain logic. Because Non-visual objects are usually easier to test than visual ones</a:t>
            </a:r>
            <a:endParaRPr lang="zh-CN" altLang="en-US" dirty="0">
              <a:latin typeface="微软雅黑" panose="020B0503020204020204" charset="-122"/>
              <a:ea typeface="微软雅黑" panose="020B0503020204020204" charset="-122"/>
            </a:endParaRP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t>学生信息管理系统的起点</a:t>
            </a:r>
            <a:endParaRPr lang="zh-CN" altLang="en-US"/>
          </a:p>
        </p:txBody>
      </p:sp>
      <p:sp>
        <p:nvSpPr>
          <p:cNvPr id="3" name="内容占位符 2"/>
          <p:cNvSpPr>
            <a:spLocks noGrp="true"/>
          </p:cNvSpPr>
          <p:nvPr>
            <p:ph idx="1"/>
          </p:nvPr>
        </p:nvSpPr>
        <p:spPr/>
        <p:txBody>
          <a:bodyPr/>
          <a:lstStyle/>
          <a:p>
            <a:r>
              <a:rPr lang="zh-CN" altLang="en-US"/>
              <a:t>软件需求</a:t>
            </a:r>
            <a:r>
              <a:rPr lang="en-US" altLang="zh-CN"/>
              <a:t>-</a:t>
            </a:r>
            <a:endParaRPr lang="en-US" altLang="zh-CN"/>
          </a:p>
          <a:p>
            <a:pPr lvl="1"/>
            <a:r>
              <a:rPr lang="zh-CN" altLang="en-US"/>
              <a:t>在这个系统中我们希望可以把我用纸质记录的学生信息转换到计算机上。</a:t>
            </a:r>
            <a:endParaRPr lang="zh-CN" altLang="en-US"/>
          </a:p>
          <a:p>
            <a:pPr lvl="1"/>
            <a:r>
              <a:rPr lang="zh-CN" altLang="en-US"/>
              <a:t>我们来看看这个系统的客户的需求是什么</a:t>
            </a:r>
            <a:endParaRPr lang="zh-CN" altLang="en-US"/>
          </a:p>
          <a:p>
            <a:pPr lvl="2"/>
            <a:r>
              <a:rPr lang="zh-CN" altLang="en-US"/>
              <a:t>首先现实中你们报道的时候会有一个老师拿一张表，记录你们入学时候的详细信息</a:t>
            </a:r>
            <a:endParaRPr lang="zh-CN" altLang="en-US"/>
          </a:p>
          <a:p>
            <a:pPr lvl="2"/>
            <a:r>
              <a:rPr lang="zh-CN" altLang="en-US"/>
              <a:t>接着入学后你入学后会发觉原来大学也是要上课的</a:t>
            </a:r>
            <a:endParaRPr lang="zh-CN" altLang="en-US"/>
          </a:p>
          <a:p>
            <a:pPr lvl="2"/>
            <a:r>
              <a:rPr lang="zh-CN" altLang="en-US"/>
              <a:t>而且每门课都有个主讲老师</a:t>
            </a:r>
            <a:endParaRPr lang="zh-CN" altLang="en-US"/>
          </a:p>
          <a:p>
            <a:pPr lvl="2"/>
            <a:r>
              <a:rPr lang="zh-CN" altLang="en-US"/>
              <a:t>上完课后都有个成绩</a:t>
            </a:r>
            <a:endParaRPr lang="zh-CN" altLang="en-US"/>
          </a:p>
          <a:p>
            <a:pPr lvl="2"/>
            <a:r>
              <a:rPr lang="zh-CN" altLang="en-US"/>
              <a:t>我们经常会在假期的某个时间点可以收到我们的成绩单</a:t>
            </a:r>
            <a:endParaRPr lang="zh-CN" altLang="en-US"/>
          </a:p>
          <a:p>
            <a:pPr lvl="2"/>
            <a:r>
              <a:rPr lang="zh-CN" altLang="en-US"/>
              <a:t>我们要是对成绩有疑问，开学了我们可以去系部或教务查询一下我们成绩对不对</a:t>
            </a:r>
            <a:endParaRPr lang="zh-CN" altLang="en-US"/>
          </a:p>
          <a:p>
            <a:pPr lvl="2"/>
            <a:r>
              <a:rPr lang="zh-CN" altLang="en-US"/>
              <a:t>学校可以统计每门课程的成绩情况，可以查询一些希望的信息。</a:t>
            </a:r>
            <a:endParaRPr lang="zh-CN" altLang="en-US"/>
          </a:p>
          <a:p>
            <a:pPr lvl="1"/>
            <a:r>
              <a:rPr lang="zh-CN" altLang="en-US"/>
              <a:t>哇，好大的，显然想在一次课讲完是不可能，那我们仅仅使用</a:t>
            </a:r>
            <a:r>
              <a:rPr lang="en-US" altLang="zh-CN"/>
              <a:t>Java</a:t>
            </a:r>
            <a:r>
              <a:rPr lang="zh-CN" altLang="en-US"/>
              <a:t>语言实现其中一块</a:t>
            </a:r>
            <a:endParaRPr lang="zh-CN" altLang="en-US"/>
          </a:p>
          <a:p>
            <a:pPr lvl="2"/>
            <a:r>
              <a:rPr lang="zh-CN" altLang="en-US"/>
              <a:t>学生信息的采集和查询</a:t>
            </a:r>
            <a:endParaRPr lang="zh-CN" altLang="en-US"/>
          </a:p>
        </p:txBody>
      </p:sp>
      <p:pic>
        <p:nvPicPr>
          <p:cNvPr id="5" name="图片 4"/>
          <p:cNvPicPr>
            <a:picLocks noChangeAspect="true"/>
          </p:cNvPicPr>
          <p:nvPr/>
        </p:nvPicPr>
        <p:blipFill>
          <a:blip r:embed="rId1"/>
          <a:stretch>
            <a:fillRect/>
          </a:stretch>
        </p:blipFill>
        <p:spPr>
          <a:xfrm>
            <a:off x="2426970" y="1370965"/>
            <a:ext cx="7143750" cy="4752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en-US" altLang="zh-CN" dirty="0">
                <a:latin typeface="Arial" panose="020B0604020202020204" pitchFamily="34" charset="0"/>
                <a:ea typeface="宋体" panose="02010600030101010101" pitchFamily="2" charset="-122"/>
                <a:sym typeface="+mn-ea"/>
              </a:rPr>
              <a:t>MVC Frameworks</a:t>
            </a:r>
            <a:endParaRPr lang="zh-CN" altLang="en-US"/>
          </a:p>
        </p:txBody>
      </p:sp>
      <p:sp>
        <p:nvSpPr>
          <p:cNvPr id="3" name="内容占位符 2"/>
          <p:cNvSpPr>
            <a:spLocks noGrp="true"/>
          </p:cNvSpPr>
          <p:nvPr>
            <p:ph idx="1"/>
          </p:nvPr>
        </p:nvSpPr>
        <p:spPr/>
        <p:txBody>
          <a:bodyPr>
            <a:normAutofit fontScale="90000" lnSpcReduction="20000"/>
          </a:bodyPr>
          <a:lstStyle/>
          <a:p>
            <a:pPr>
              <a:spcBef>
                <a:spcPts val="500"/>
              </a:spcBef>
            </a:pPr>
            <a:r>
              <a:rPr lang="en-US" altLang="zh-CN" sz="2000" b="1" dirty="0">
                <a:latin typeface="微软雅黑" panose="020B0503020204020204" charset="-122"/>
                <a:sym typeface="+mn-ea"/>
              </a:rPr>
              <a:t>MVC</a:t>
            </a:r>
            <a:r>
              <a:rPr lang="zh-CN" altLang="en-US" sz="2000" b="1" dirty="0">
                <a:latin typeface="微软雅黑" panose="020B0503020204020204" charset="-122"/>
                <a:sym typeface="+mn-ea"/>
              </a:rPr>
              <a:t>架构在以下的架构中均有所体现</a:t>
            </a:r>
            <a:endParaRPr lang="en-US" altLang="zh-CN" sz="2000" b="1" dirty="0">
              <a:latin typeface="微软雅黑" panose="020B0503020204020204" charset="-122"/>
              <a:ea typeface="微软雅黑" panose="020B0503020204020204" charset="-122"/>
            </a:endParaRPr>
          </a:p>
          <a:p>
            <a:pPr>
              <a:spcBef>
                <a:spcPts val="500"/>
              </a:spcBef>
            </a:pPr>
            <a:r>
              <a:rPr lang="en-US" altLang="zh-CN" sz="2000" b="1" dirty="0">
                <a:latin typeface="微软雅黑" panose="020B0503020204020204" charset="-122"/>
                <a:sym typeface="+mn-ea"/>
              </a:rPr>
              <a:t>J2EE:</a:t>
            </a:r>
            <a:endParaRPr lang="en-US" altLang="zh-CN" sz="2000" b="1" dirty="0">
              <a:latin typeface="微软雅黑" panose="020B0503020204020204" charset="-122"/>
              <a:ea typeface="微软雅黑" panose="020B0503020204020204" charset="-122"/>
            </a:endParaRPr>
          </a:p>
          <a:p>
            <a:pPr lvl="1">
              <a:spcBef>
                <a:spcPts val="500"/>
              </a:spcBef>
            </a:pPr>
            <a:r>
              <a:rPr lang="en-US" altLang="zh-CN" sz="2000" b="1" dirty="0">
                <a:latin typeface="微软雅黑" panose="020B0503020204020204" charset="-122"/>
                <a:sym typeface="+mn-ea"/>
              </a:rPr>
              <a:t>Struts</a:t>
            </a:r>
            <a:endParaRPr lang="en-US" altLang="zh-CN" sz="2000" b="1" dirty="0">
              <a:latin typeface="微软雅黑" panose="020B0503020204020204" charset="-122"/>
              <a:ea typeface="微软雅黑" panose="020B0503020204020204" charset="-122"/>
            </a:endParaRPr>
          </a:p>
          <a:p>
            <a:pPr lvl="1">
              <a:spcBef>
                <a:spcPts val="500"/>
              </a:spcBef>
            </a:pPr>
            <a:r>
              <a:rPr lang="en-US" altLang="zh-CN" sz="2000" b="1" dirty="0">
                <a:latin typeface="微软雅黑" panose="020B0503020204020204" charset="-122"/>
                <a:sym typeface="+mn-ea"/>
              </a:rPr>
              <a:t>Spring MVC</a:t>
            </a:r>
            <a:endParaRPr lang="en-US" altLang="zh-CN" sz="2000" b="1" dirty="0">
              <a:latin typeface="微软雅黑" panose="020B0503020204020204" charset="-122"/>
              <a:ea typeface="微软雅黑" panose="020B0503020204020204" charset="-122"/>
            </a:endParaRPr>
          </a:p>
          <a:p>
            <a:pPr>
              <a:spcBef>
                <a:spcPts val="500"/>
              </a:spcBef>
            </a:pPr>
            <a:r>
              <a:rPr lang="en-US" altLang="zh-CN" sz="2000" b="1" dirty="0">
                <a:latin typeface="微软雅黑" panose="020B0503020204020204" charset="-122"/>
                <a:sym typeface="+mn-ea"/>
              </a:rPr>
              <a:t>PHP</a:t>
            </a:r>
            <a:endParaRPr lang="en-US" altLang="zh-CN" sz="2000" b="1" dirty="0">
              <a:latin typeface="微软雅黑" panose="020B0503020204020204" charset="-122"/>
              <a:ea typeface="微软雅黑" panose="020B0503020204020204" charset="-122"/>
            </a:endParaRPr>
          </a:p>
          <a:p>
            <a:pPr lvl="1">
              <a:spcBef>
                <a:spcPts val="500"/>
              </a:spcBef>
            </a:pPr>
            <a:r>
              <a:rPr lang="en-US" altLang="zh-CN" sz="2000" b="1" dirty="0">
                <a:latin typeface="微软雅黑" panose="020B0503020204020204" charset="-122"/>
                <a:ea typeface="微软雅黑" panose="020B0503020204020204" charset="-122"/>
              </a:rPr>
              <a:t>Symfony</a:t>
            </a:r>
            <a:endParaRPr lang="en-US" altLang="zh-CN" sz="2000" b="1" dirty="0">
              <a:latin typeface="微软雅黑" panose="020B0503020204020204" charset="-122"/>
              <a:ea typeface="微软雅黑" panose="020B0503020204020204" charset="-122"/>
            </a:endParaRPr>
          </a:p>
          <a:p>
            <a:pPr lvl="1">
              <a:spcBef>
                <a:spcPts val="500"/>
              </a:spcBef>
            </a:pPr>
            <a:r>
              <a:rPr lang="en-US" altLang="zh-CN" sz="2000" b="1" dirty="0">
                <a:latin typeface="微软雅黑" panose="020B0503020204020204" charset="-122"/>
                <a:sym typeface="+mn-ea"/>
              </a:rPr>
              <a:t>ThinkPHP</a:t>
            </a:r>
            <a:endParaRPr lang="en-US" altLang="zh-CN" sz="2000" b="1" dirty="0">
              <a:latin typeface="微软雅黑" panose="020B0503020204020204" charset="-122"/>
              <a:sym typeface="+mn-ea"/>
            </a:endParaRPr>
          </a:p>
          <a:p>
            <a:pPr lvl="1">
              <a:spcBef>
                <a:spcPts val="500"/>
              </a:spcBef>
            </a:pPr>
            <a:r>
              <a:rPr lang="en-US" altLang="zh-CN" sz="2000" b="1" dirty="0">
                <a:latin typeface="微软雅黑" panose="020B0503020204020204" charset="-122"/>
                <a:ea typeface="微软雅黑" panose="020B0503020204020204" charset="-122"/>
              </a:rPr>
              <a:t>Ltravel</a:t>
            </a:r>
            <a:endParaRPr lang="en-US" altLang="zh-CN" sz="2000" b="1" dirty="0">
              <a:latin typeface="微软雅黑" panose="020B0503020204020204" charset="-122"/>
              <a:ea typeface="微软雅黑" panose="020B0503020204020204" charset="-122"/>
            </a:endParaRPr>
          </a:p>
          <a:p>
            <a:pPr>
              <a:spcBef>
                <a:spcPts val="500"/>
              </a:spcBef>
            </a:pPr>
            <a:r>
              <a:rPr lang="en-US" altLang="zh-CN" sz="2000" b="1" dirty="0">
                <a:latin typeface="微软雅黑" panose="020B0503020204020204" charset="-122"/>
                <a:sym typeface="+mn-ea"/>
              </a:rPr>
              <a:t>C#.NET</a:t>
            </a:r>
            <a:endParaRPr lang="en-US" altLang="zh-CN" sz="2000" b="1" dirty="0">
              <a:latin typeface="微软雅黑" panose="020B0503020204020204" charset="-122"/>
              <a:ea typeface="微软雅黑" panose="020B0503020204020204" charset="-122"/>
            </a:endParaRPr>
          </a:p>
          <a:p>
            <a:pPr lvl="1">
              <a:spcBef>
                <a:spcPts val="500"/>
              </a:spcBef>
            </a:pPr>
            <a:r>
              <a:rPr lang="en-US" altLang="zh-CN" sz="2000" b="1" dirty="0">
                <a:latin typeface="微软雅黑" panose="020B0503020204020204" charset="-122"/>
                <a:sym typeface="+mn-ea"/>
              </a:rPr>
              <a:t>Girders</a:t>
            </a:r>
            <a:endParaRPr lang="en-US" altLang="zh-CN" sz="2000" b="1" dirty="0">
              <a:latin typeface="微软雅黑" panose="020B0503020204020204" charset="-122"/>
              <a:sym typeface="+mn-ea"/>
            </a:endParaRPr>
          </a:p>
          <a:p>
            <a:pPr lvl="0">
              <a:spcBef>
                <a:spcPts val="500"/>
              </a:spcBef>
            </a:pPr>
            <a:r>
              <a:rPr lang="en-US" altLang="zh-CN" sz="2220" b="1" dirty="0">
                <a:latin typeface="微软雅黑" panose="020B0503020204020204" charset="-122"/>
                <a:sym typeface="+mn-ea"/>
              </a:rPr>
              <a:t>Python</a:t>
            </a:r>
            <a:endParaRPr lang="en-US" altLang="zh-CN" sz="2220" b="1" dirty="0">
              <a:latin typeface="微软雅黑" panose="020B0503020204020204" charset="-122"/>
              <a:sym typeface="+mn-ea"/>
            </a:endParaRPr>
          </a:p>
          <a:p>
            <a:pPr lvl="1">
              <a:spcBef>
                <a:spcPts val="500"/>
              </a:spcBef>
            </a:pPr>
            <a:r>
              <a:rPr lang="en-US" altLang="zh-CN" sz="1995" b="1" dirty="0">
                <a:latin typeface="微软雅黑" panose="020B0503020204020204" charset="-122"/>
                <a:sym typeface="+mn-ea"/>
              </a:rPr>
              <a:t>Django</a:t>
            </a:r>
            <a:endParaRPr lang="en-US" altLang="zh-CN" sz="1995" b="1" dirty="0">
              <a:latin typeface="微软雅黑" panose="020B0503020204020204" charset="-122"/>
              <a:sym typeface="+mn-ea"/>
            </a:endParaRPr>
          </a:p>
          <a:p>
            <a:pPr lvl="1">
              <a:spcBef>
                <a:spcPts val="500"/>
              </a:spcBef>
            </a:pPr>
            <a:r>
              <a:rPr lang="en-US" altLang="zh-CN" sz="1995" b="1" dirty="0">
                <a:latin typeface="微软雅黑" panose="020B0503020204020204" charset="-122"/>
                <a:sym typeface="+mn-ea"/>
              </a:rPr>
              <a:t>Flask</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t>学生信息录入查询应用的第二次优化</a:t>
            </a:r>
            <a:endParaRPr lang="zh-CN" altLang="en-US"/>
          </a:p>
        </p:txBody>
      </p:sp>
      <p:sp>
        <p:nvSpPr>
          <p:cNvPr id="3" name="内容占位符 2"/>
          <p:cNvSpPr>
            <a:spLocks noGrp="true"/>
          </p:cNvSpPr>
          <p:nvPr>
            <p:ph idx="1"/>
          </p:nvPr>
        </p:nvSpPr>
        <p:spPr/>
        <p:txBody>
          <a:bodyPr>
            <a:normAutofit/>
          </a:bodyPr>
          <a:lstStyle/>
          <a:p>
            <a:pPr eaLnBrk="1" hangingPunct="1">
              <a:buNone/>
            </a:pPr>
            <a:r>
              <a:rPr lang="zh-CN" altLang="en-US" sz="2400" b="1" dirty="0">
                <a:solidFill>
                  <a:srgbClr val="0000CC"/>
                </a:solidFill>
                <a:latin typeface="微软雅黑" panose="020B0503020204020204" charset="-122"/>
                <a:sym typeface="+mn-ea"/>
              </a:rPr>
              <a:t>方案</a:t>
            </a:r>
            <a:r>
              <a:rPr lang="en-US" altLang="zh-CN" sz="2400" b="1" dirty="0">
                <a:solidFill>
                  <a:srgbClr val="0000CC"/>
                </a:solidFill>
                <a:latin typeface="微软雅黑" panose="020B0503020204020204" charset="-122"/>
                <a:sym typeface="+mn-ea"/>
              </a:rPr>
              <a:t>3</a:t>
            </a:r>
            <a:r>
              <a:rPr lang="zh-CN" altLang="en-US" sz="2400" b="1" dirty="0">
                <a:solidFill>
                  <a:srgbClr val="0000CC"/>
                </a:solidFill>
                <a:latin typeface="微软雅黑" panose="020B0503020204020204" charset="-122"/>
                <a:sym typeface="+mn-ea"/>
              </a:rPr>
              <a:t>：采用</a:t>
            </a:r>
            <a:r>
              <a:rPr lang="en-US" altLang="zh-CN" sz="2400" b="1" dirty="0">
                <a:solidFill>
                  <a:srgbClr val="0000CC"/>
                </a:solidFill>
                <a:latin typeface="微软雅黑" panose="020B0503020204020204" charset="-122"/>
                <a:sym typeface="+mn-ea"/>
              </a:rPr>
              <a:t>MVC</a:t>
            </a:r>
            <a:r>
              <a:rPr lang="zh-CN" altLang="en-US" sz="2400" b="1" dirty="0">
                <a:solidFill>
                  <a:srgbClr val="0000CC"/>
                </a:solidFill>
                <a:latin typeface="微软雅黑" panose="020B0503020204020204" charset="-122"/>
                <a:sym typeface="+mn-ea"/>
              </a:rPr>
              <a:t>模式</a:t>
            </a:r>
            <a:r>
              <a:rPr lang="en-US" altLang="zh-CN" sz="2400" b="1" dirty="0">
                <a:solidFill>
                  <a:srgbClr val="0000CC"/>
                </a:solidFill>
                <a:latin typeface="微软雅黑" panose="020B0503020204020204" charset="-122"/>
                <a:sym typeface="+mn-ea"/>
              </a:rPr>
              <a:t>-</a:t>
            </a:r>
            <a:r>
              <a:rPr lang="zh-CN" altLang="en-US" sz="2400" b="1" dirty="0">
                <a:solidFill>
                  <a:srgbClr val="0000CC"/>
                </a:solidFill>
                <a:latin typeface="微软雅黑" panose="020B0503020204020204" charset="-122"/>
                <a:sym typeface="+mn-ea"/>
              </a:rPr>
              <a:t>使用观察者机制的情况，用户输入界面和两个显示视图分别独立显示</a:t>
            </a:r>
            <a:endParaRPr lang="zh-CN" altLang="en-US" sz="2400" b="1" dirty="0">
              <a:solidFill>
                <a:srgbClr val="0000CC"/>
              </a:solidFill>
              <a:latin typeface="微软雅黑" panose="020B0503020204020204" charset="-122"/>
              <a:ea typeface="微软雅黑" panose="020B0503020204020204" charset="-122"/>
            </a:endParaRPr>
          </a:p>
          <a:p>
            <a:pPr eaLnBrk="1" hangingPunct="1"/>
            <a:r>
              <a:rPr lang="zh-CN" altLang="en-US" sz="2400" b="1" dirty="0">
                <a:latin typeface="微软雅黑" panose="020B0503020204020204" charset="-122"/>
                <a:sym typeface="+mn-ea"/>
              </a:rPr>
              <a:t>将事务逻辑部分和用户界面部分分开，采用</a:t>
            </a:r>
            <a:r>
              <a:rPr lang="en-US" altLang="zh-CN" sz="2400" b="1" dirty="0">
                <a:latin typeface="微软雅黑" panose="020B0503020204020204" charset="-122"/>
                <a:sym typeface="+mn-ea"/>
              </a:rPr>
              <a:t>MVC</a:t>
            </a:r>
            <a:r>
              <a:rPr lang="zh-CN" altLang="en-US" sz="2400" b="1" dirty="0">
                <a:latin typeface="微软雅黑" panose="020B0503020204020204" charset="-122"/>
                <a:sym typeface="+mn-ea"/>
              </a:rPr>
              <a:t>模式。设计如下：</a:t>
            </a:r>
            <a:endParaRPr lang="zh-CN" altLang="en-US" sz="2400" b="1" dirty="0">
              <a:latin typeface="微软雅黑" panose="020B0503020204020204" charset="-122"/>
              <a:ea typeface="微软雅黑" panose="020B0503020204020204" charset="-122"/>
            </a:endParaRPr>
          </a:p>
          <a:p>
            <a:pPr lvl="1" eaLnBrk="1" hangingPunct="1"/>
            <a:r>
              <a:rPr lang="en-US" altLang="zh-CN" sz="2400" b="1" dirty="0">
                <a:latin typeface="微软雅黑" panose="020B0503020204020204" charset="-122"/>
                <a:sym typeface="+mn-ea"/>
              </a:rPr>
              <a:t>DataAPPMainFrame</a:t>
            </a:r>
            <a:r>
              <a:rPr lang="zh-CN" altLang="en-US" sz="2400" b="1" dirty="0">
                <a:latin typeface="微软雅黑" panose="020B0503020204020204" charset="-122"/>
                <a:sym typeface="+mn-ea"/>
              </a:rPr>
              <a:t>，提供用户输入界面，代表用户；</a:t>
            </a:r>
            <a:endParaRPr lang="zh-CN" altLang="en-US" sz="2400" b="1" dirty="0">
              <a:latin typeface="微软雅黑" panose="020B0503020204020204" charset="-122"/>
              <a:ea typeface="微软雅黑" panose="020B0503020204020204" charset="-122"/>
            </a:endParaRPr>
          </a:p>
          <a:p>
            <a:pPr lvl="1" eaLnBrk="1" hangingPunct="1"/>
            <a:r>
              <a:rPr lang="en-US" altLang="zh-CN" sz="2400" b="1" dirty="0">
                <a:latin typeface="微软雅黑" panose="020B0503020204020204" charset="-122"/>
                <a:sym typeface="+mn-ea"/>
              </a:rPr>
              <a:t>DataModel</a:t>
            </a:r>
            <a:r>
              <a:rPr lang="zh-CN" altLang="en-US" sz="2400" b="1" dirty="0">
                <a:latin typeface="微软雅黑" panose="020B0503020204020204" charset="-122"/>
                <a:sym typeface="+mn-ea"/>
              </a:rPr>
              <a:t>，</a:t>
            </a:r>
            <a:r>
              <a:rPr lang="en-US" altLang="zh-CN" sz="2400" b="1" dirty="0">
                <a:latin typeface="微软雅黑" panose="020B0503020204020204" charset="-122"/>
                <a:sym typeface="+mn-ea"/>
              </a:rPr>
              <a:t>Model</a:t>
            </a:r>
            <a:r>
              <a:rPr lang="zh-CN" altLang="en-US" sz="2400" b="1" dirty="0">
                <a:latin typeface="微软雅黑" panose="020B0503020204020204" charset="-122"/>
                <a:sym typeface="+mn-ea"/>
              </a:rPr>
              <a:t>部分，封装事务逻辑功能</a:t>
            </a:r>
            <a:endParaRPr lang="zh-CN" altLang="en-US" sz="2400" b="1" dirty="0">
              <a:latin typeface="微软雅黑" panose="020B0503020204020204" charset="-122"/>
              <a:ea typeface="微软雅黑" panose="020B0503020204020204" charset="-122"/>
            </a:endParaRPr>
          </a:p>
          <a:p>
            <a:pPr lvl="1" eaLnBrk="1" hangingPunct="1"/>
            <a:r>
              <a:rPr lang="en-US" altLang="zh-CN" sz="2400" b="1" dirty="0">
                <a:latin typeface="微软雅黑" panose="020B0503020204020204" charset="-122"/>
                <a:sym typeface="+mn-ea"/>
              </a:rPr>
              <a:t>DisplaySQLStatementView</a:t>
            </a:r>
            <a:r>
              <a:rPr lang="zh-CN" altLang="en-US" sz="2400" b="1" dirty="0">
                <a:latin typeface="微软雅黑" panose="020B0503020204020204" charset="-122"/>
                <a:sym typeface="+mn-ea"/>
              </a:rPr>
              <a:t>，</a:t>
            </a:r>
            <a:r>
              <a:rPr lang="en-US" altLang="zh-CN" sz="2400" b="1" dirty="0">
                <a:latin typeface="微软雅黑" panose="020B0503020204020204" charset="-122"/>
                <a:sym typeface="+mn-ea"/>
              </a:rPr>
              <a:t>view</a:t>
            </a:r>
            <a:r>
              <a:rPr lang="zh-CN" altLang="en-US" sz="2400" b="1" dirty="0">
                <a:latin typeface="微软雅黑" panose="020B0503020204020204" charset="-122"/>
                <a:sym typeface="+mn-ea"/>
              </a:rPr>
              <a:t>部分，负责显示</a:t>
            </a:r>
            <a:endParaRPr lang="zh-CN" altLang="en-US" sz="2400" b="1" dirty="0">
              <a:latin typeface="微软雅黑" panose="020B0503020204020204" charset="-122"/>
              <a:ea typeface="微软雅黑" panose="020B0503020204020204" charset="-122"/>
            </a:endParaRPr>
          </a:p>
          <a:p>
            <a:pPr lvl="1" eaLnBrk="1" hangingPunct="1"/>
            <a:r>
              <a:rPr lang="en-US" altLang="zh-CN" sz="2400" b="1" dirty="0">
                <a:latin typeface="微软雅黑" panose="020B0503020204020204" charset="-122"/>
                <a:sym typeface="+mn-ea"/>
              </a:rPr>
              <a:t>DataAppController</a:t>
            </a:r>
            <a:r>
              <a:rPr lang="zh-CN" altLang="en-US" sz="2400" b="1" dirty="0">
                <a:latin typeface="微软雅黑" panose="020B0503020204020204" charset="-122"/>
                <a:sym typeface="+mn-ea"/>
              </a:rPr>
              <a:t>，</a:t>
            </a:r>
            <a:r>
              <a:rPr lang="en-US" altLang="zh-CN" sz="2400" b="1" dirty="0">
                <a:latin typeface="微软雅黑" panose="020B0503020204020204" charset="-122"/>
                <a:sym typeface="+mn-ea"/>
              </a:rPr>
              <a:t>controller</a:t>
            </a:r>
            <a:r>
              <a:rPr lang="zh-CN" altLang="en-US" sz="2400" b="1" dirty="0">
                <a:latin typeface="微软雅黑" panose="020B0503020204020204" charset="-122"/>
                <a:sym typeface="+mn-ea"/>
              </a:rPr>
              <a:t>部分，处理用户输入，调用</a:t>
            </a:r>
            <a:r>
              <a:rPr lang="en-US" altLang="zh-CN" sz="2400" b="1" dirty="0">
                <a:latin typeface="微软雅黑" panose="020B0503020204020204" charset="-122"/>
                <a:sym typeface="+mn-ea"/>
              </a:rPr>
              <a:t>model</a:t>
            </a:r>
            <a:r>
              <a:rPr lang="zh-CN" altLang="en-US" sz="2400" b="1" dirty="0">
                <a:latin typeface="微软雅黑" panose="020B0503020204020204" charset="-122"/>
                <a:sym typeface="+mn-ea"/>
              </a:rPr>
              <a:t>和</a:t>
            </a:r>
            <a:r>
              <a:rPr lang="en-US" altLang="zh-CN" sz="2400" b="1" dirty="0">
                <a:latin typeface="微软雅黑" panose="020B0503020204020204" charset="-122"/>
                <a:sym typeface="+mn-ea"/>
              </a:rPr>
              <a:t>view</a:t>
            </a:r>
            <a:endParaRPr lang="en-US" altLang="zh-CN" sz="2400" b="1" dirty="0">
              <a:latin typeface="微软雅黑" panose="020B0503020204020204" charset="-122"/>
              <a:ea typeface="微软雅黑" panose="020B0503020204020204" charset="-122"/>
            </a:endParaRPr>
          </a:p>
          <a:p>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true"/>
          </p:cNvPicPr>
          <p:nvPr/>
        </p:nvPicPr>
        <p:blipFill>
          <a:blip r:embed="rId1"/>
          <a:stretch>
            <a:fillRect/>
          </a:stretch>
        </p:blipFill>
        <p:spPr>
          <a:xfrm>
            <a:off x="1199515" y="139700"/>
            <a:ext cx="3488690" cy="2075180"/>
          </a:xfrm>
          <a:prstGeom prst="rect">
            <a:avLst/>
          </a:prstGeom>
        </p:spPr>
      </p:pic>
      <p:pic>
        <p:nvPicPr>
          <p:cNvPr id="14" name="图片 13"/>
          <p:cNvPicPr>
            <a:picLocks noChangeAspect="true"/>
          </p:cNvPicPr>
          <p:nvPr/>
        </p:nvPicPr>
        <p:blipFill>
          <a:blip r:embed="rId2"/>
          <a:stretch>
            <a:fillRect/>
          </a:stretch>
        </p:blipFill>
        <p:spPr>
          <a:xfrm>
            <a:off x="7412990" y="139700"/>
            <a:ext cx="3703320" cy="1571625"/>
          </a:xfrm>
          <a:prstGeom prst="rect">
            <a:avLst/>
          </a:prstGeom>
        </p:spPr>
      </p:pic>
      <p:pic>
        <p:nvPicPr>
          <p:cNvPr id="15" name="图片 14"/>
          <p:cNvPicPr>
            <a:picLocks noChangeAspect="true"/>
          </p:cNvPicPr>
          <p:nvPr/>
        </p:nvPicPr>
        <p:blipFill>
          <a:blip r:embed="rId3"/>
          <a:stretch>
            <a:fillRect/>
          </a:stretch>
        </p:blipFill>
        <p:spPr>
          <a:xfrm>
            <a:off x="7654925" y="2963545"/>
            <a:ext cx="3219450" cy="2590800"/>
          </a:xfrm>
          <a:prstGeom prst="rect">
            <a:avLst/>
          </a:prstGeom>
        </p:spPr>
      </p:pic>
      <p:sp>
        <p:nvSpPr>
          <p:cNvPr id="97301" name="Line 21"/>
          <p:cNvSpPr/>
          <p:nvPr/>
        </p:nvSpPr>
        <p:spPr>
          <a:xfrm flipV="true">
            <a:off x="4688840" y="798830"/>
            <a:ext cx="2724150" cy="27305"/>
          </a:xfrm>
          <a:prstGeom prst="line">
            <a:avLst/>
          </a:prstGeom>
          <a:ln w="38100" cap="flat" cmpd="sng">
            <a:solidFill>
              <a:srgbClr val="FF0000"/>
            </a:solidFill>
            <a:prstDash val="solid"/>
            <a:headEnd type="none" w="med" len="med"/>
            <a:tailEnd type="triangle" w="med" len="med"/>
          </a:ln>
        </p:spPr>
      </p:sp>
      <p:sp>
        <p:nvSpPr>
          <p:cNvPr id="97308" name="Line 28"/>
          <p:cNvSpPr/>
          <p:nvPr/>
        </p:nvSpPr>
        <p:spPr>
          <a:xfrm flipH="true">
            <a:off x="4700905" y="4971415"/>
            <a:ext cx="2966085" cy="19685"/>
          </a:xfrm>
          <a:prstGeom prst="line">
            <a:avLst/>
          </a:prstGeom>
          <a:ln w="25400" cap="flat" cmpd="sng">
            <a:solidFill>
              <a:srgbClr val="FF0000"/>
            </a:solidFill>
            <a:prstDash val="solid"/>
            <a:headEnd type="none" w="med" len="med"/>
            <a:tailEnd type="triangle" w="med" len="med"/>
          </a:ln>
        </p:spPr>
      </p:sp>
      <p:pic>
        <p:nvPicPr>
          <p:cNvPr id="19" name="图片 18"/>
          <p:cNvPicPr>
            <a:picLocks noChangeAspect="true"/>
          </p:cNvPicPr>
          <p:nvPr/>
        </p:nvPicPr>
        <p:blipFill>
          <a:blip r:embed="rId4"/>
          <a:stretch>
            <a:fillRect/>
          </a:stretch>
        </p:blipFill>
        <p:spPr>
          <a:xfrm>
            <a:off x="859790" y="3020695"/>
            <a:ext cx="3829050" cy="2476500"/>
          </a:xfrm>
          <a:prstGeom prst="rect">
            <a:avLst/>
          </a:prstGeom>
        </p:spPr>
      </p:pic>
      <p:cxnSp>
        <p:nvCxnSpPr>
          <p:cNvPr id="20" name="肘形连接符 19"/>
          <p:cNvCxnSpPr/>
          <p:nvPr/>
        </p:nvCxnSpPr>
        <p:spPr>
          <a:xfrm rot="10800000" flipV="true">
            <a:off x="4700905" y="1113790"/>
            <a:ext cx="2693670" cy="2139315"/>
          </a:xfrm>
          <a:prstGeom prst="bentConnector3">
            <a:avLst>
              <a:gd name="adj1" fmla="val 92762"/>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22" name="流程图: 磁盘 21"/>
          <p:cNvSpPr/>
          <p:nvPr/>
        </p:nvSpPr>
        <p:spPr>
          <a:xfrm>
            <a:off x="5142230" y="2844165"/>
            <a:ext cx="1646555" cy="702310"/>
          </a:xfrm>
          <a:prstGeom prst="flowChartMagneticDisk">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DB</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3" name="组合 7"/>
          <p:cNvGrpSpPr/>
          <p:nvPr/>
        </p:nvGrpSpPr>
        <p:grpSpPr>
          <a:xfrm>
            <a:off x="4681855" y="3545205"/>
            <a:ext cx="1254760" cy="559435"/>
            <a:chOff x="3754512" y="3337473"/>
            <a:chExt cx="329716" cy="504104"/>
          </a:xfrm>
        </p:grpSpPr>
        <p:cxnSp>
          <p:nvCxnSpPr>
            <p:cNvPr id="24" name="直接箭头连接符 23"/>
            <p:cNvCxnSpPr/>
            <p:nvPr/>
          </p:nvCxnSpPr>
          <p:spPr>
            <a:xfrm flipV="true">
              <a:off x="4084228" y="3337473"/>
              <a:ext cx="0" cy="5041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754512" y="3832036"/>
              <a:ext cx="3244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768" name="直接箭头连接符 2"/>
          <p:cNvCxnSpPr/>
          <p:nvPr/>
        </p:nvCxnSpPr>
        <p:spPr>
          <a:xfrm>
            <a:off x="4700905" y="4636135"/>
            <a:ext cx="2966085" cy="0"/>
          </a:xfrm>
          <a:prstGeom prst="straightConnector1">
            <a:avLst/>
          </a:prstGeom>
          <a:ln w="31750" cap="flat" cmpd="sng">
            <a:solidFill>
              <a:srgbClr val="0000CC"/>
            </a:solidFill>
            <a:prstDash val="sysDash"/>
            <a:headEnd type="none" w="med" len="med"/>
            <a:tailEnd type="arrow" w="med" len="med"/>
          </a:ln>
        </p:spPr>
      </p:cxnSp>
      <p:sp>
        <p:nvSpPr>
          <p:cNvPr id="30" name="燕尾形箭头 29"/>
          <p:cNvSpPr/>
          <p:nvPr/>
        </p:nvSpPr>
        <p:spPr>
          <a:xfrm>
            <a:off x="135890" y="934720"/>
            <a:ext cx="979170" cy="48577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用户</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7301"/>
                                        </p:tgtEl>
                                        <p:attrNameLst>
                                          <p:attrName>style.visibility</p:attrName>
                                        </p:attrNameLst>
                                      </p:cBhvr>
                                      <p:to>
                                        <p:strVal val="visible"/>
                                      </p:to>
                                    </p:set>
                                    <p:animEffect transition="in" filter="slide(fromBottom)">
                                      <p:cBhvr>
                                        <p:cTn id="12" dur="500"/>
                                        <p:tgtEl>
                                          <p:spTgt spid="973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7308"/>
                                        </p:tgtEl>
                                        <p:attrNameLst>
                                          <p:attrName>style.visibility</p:attrName>
                                        </p:attrNameLst>
                                      </p:cBhvr>
                                      <p:to>
                                        <p:strVal val="visible"/>
                                      </p:to>
                                    </p:set>
                                    <p:animEffect transition="in" filter="blinds(horizontal)">
                                      <p:cBhvr>
                                        <p:cTn id="27" dur="500"/>
                                        <p:tgtEl>
                                          <p:spTgt spid="97308"/>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1768"/>
                                        </p:tgtEl>
                                        <p:attrNameLst>
                                          <p:attrName>style.visibility</p:attrName>
                                        </p:attrNameLst>
                                      </p:cBhvr>
                                      <p:to>
                                        <p:strVal val="visible"/>
                                      </p:to>
                                    </p:set>
                                    <p:animEffect transition="in" filter="fade">
                                      <p:cBhvr>
                                        <p:cTn id="32" dur="1000"/>
                                        <p:tgtEl>
                                          <p:spTgt spid="31768"/>
                                        </p:tgtEl>
                                      </p:cBhvr>
                                    </p:animEffect>
                                    <p:anim calcmode="lin" valueType="num">
                                      <p:cBhvr>
                                        <p:cTn id="33" dur="1000" fill="hold"/>
                                        <p:tgtEl>
                                          <p:spTgt spid="31768"/>
                                        </p:tgtEl>
                                        <p:attrNameLst>
                                          <p:attrName>ppt_x</p:attrName>
                                        </p:attrNameLst>
                                      </p:cBhvr>
                                      <p:tavLst>
                                        <p:tav tm="0">
                                          <p:val>
                                            <p:strVal val="#ppt_x"/>
                                          </p:val>
                                        </p:tav>
                                        <p:tav tm="100000">
                                          <p:val>
                                            <p:strVal val="#ppt_x"/>
                                          </p:val>
                                        </p:tav>
                                      </p:tavLst>
                                    </p:anim>
                                    <p:anim calcmode="lin" valueType="num">
                                      <p:cBhvr>
                                        <p:cTn id="34" dur="1000" fill="hold"/>
                                        <p:tgtEl>
                                          <p:spTgt spid="317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tru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true"/>
          </p:cNvSpPr>
          <p:nvPr>
            <p:ph type="title"/>
          </p:nvPr>
        </p:nvSpPr>
        <p:spPr/>
        <p:txBody>
          <a:bodyPr>
            <a:normAutofit fontScale="90000"/>
          </a:bodyPr>
          <a:lstStyle/>
          <a:p>
            <a:r>
              <a:rPr lang="en-US" altLang="zh-CN"/>
              <a:t>MVC</a:t>
            </a:r>
            <a:r>
              <a:rPr lang="zh-CN" altLang="en-US"/>
              <a:t>软件体系结构 学生信息录入和查询应用讲解</a:t>
            </a:r>
            <a:endParaRPr lang="en-US" altLang="zh-CN"/>
          </a:p>
        </p:txBody>
      </p:sp>
      <p:sp>
        <p:nvSpPr>
          <p:cNvPr id="5" name="内容占位符 4"/>
          <p:cNvSpPr>
            <a:spLocks noGrp="true"/>
          </p:cNvSpPr>
          <p:nvPr>
            <p:ph idx="1"/>
          </p:nvPr>
        </p:nvSpPr>
        <p:spPr/>
        <p:txBody>
          <a:bodyPr>
            <a:normAutofit lnSpcReduction="10000"/>
          </a:bodyPr>
          <a:lstStyle/>
          <a:p>
            <a:r>
              <a:rPr lang="zh-CN" altLang="en-US" dirty="0"/>
              <a:t>导入</a:t>
            </a:r>
            <a:r>
              <a:rPr lang="en-US" altLang="zh-CN" dirty="0" err="1"/>
              <a:t>DataAPP</a:t>
            </a:r>
            <a:r>
              <a:rPr lang="zh-CN" altLang="en-US" dirty="0"/>
              <a:t>工程</a:t>
            </a:r>
            <a:endParaRPr lang="zh-CN" altLang="en-US" dirty="0"/>
          </a:p>
          <a:p>
            <a:r>
              <a:rPr lang="zh-CN" altLang="en-US" dirty="0"/>
              <a:t>打开mvcobserverapp</a:t>
            </a:r>
            <a:endParaRPr lang="zh-CN" altLang="en-US" dirty="0"/>
          </a:p>
          <a:p>
            <a:r>
              <a:rPr lang="zh-CN" altLang="en-US" dirty="0"/>
              <a:t>DataAppController控制器</a:t>
            </a:r>
            <a:endParaRPr lang="zh-CN" altLang="en-US" dirty="0"/>
          </a:p>
          <a:p>
            <a:r>
              <a:rPr lang="zh-CN" altLang="en-US" dirty="0"/>
              <a:t>DataAPPMainFrame客户端</a:t>
            </a:r>
            <a:endParaRPr lang="zh-CN" altLang="en-US" dirty="0"/>
          </a:p>
          <a:p>
            <a:r>
              <a:rPr lang="zh-CN" altLang="en-US" dirty="0"/>
              <a:t>DisplaySQLStatementView视图</a:t>
            </a:r>
            <a:endParaRPr lang="zh-CN" altLang="en-US" dirty="0"/>
          </a:p>
          <a:p>
            <a:r>
              <a:rPr lang="zh-CN" altLang="en-US" dirty="0"/>
              <a:t>DataModel </a:t>
            </a:r>
            <a:r>
              <a:rPr lang="en-US" altLang="zh-CN" dirty="0"/>
              <a:t>Model</a:t>
            </a:r>
            <a:r>
              <a:rPr lang="zh-CN" altLang="en-US" dirty="0"/>
              <a:t>层</a:t>
            </a:r>
            <a:endParaRPr lang="zh-CN" altLang="en-US" dirty="0"/>
          </a:p>
          <a:p>
            <a:r>
              <a:rPr lang="zh-CN" altLang="en-US" dirty="0"/>
              <a:t>Observable 观察者</a:t>
            </a:r>
            <a:endParaRPr lang="zh-CN" altLang="en-US" dirty="0"/>
          </a:p>
          <a:p>
            <a:r>
              <a:rPr lang="zh-CN" altLang="en-US" dirty="0"/>
              <a:t>Observer被观察者</a:t>
            </a:r>
            <a:endParaRPr lang="en-US" altLang="zh-CN" dirty="0"/>
          </a:p>
          <a:p>
            <a:r>
              <a:rPr lang="en-US" altLang="zh-CN" dirty="0">
                <a:hlinkClick r:id="rId1"/>
              </a:rPr>
              <a:t>https://github.com/oliverwy/DhDesignpattern/tree/master/src/mvc/databaseapp/mvcobserverapp</a:t>
            </a:r>
            <a:endParaRPr lang="en-US" altLang="zh-CN"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t>分层软件体系结构设计实现讲解</a:t>
            </a:r>
            <a:endParaRPr lang="zh-CN" altLang="en-US"/>
          </a:p>
        </p:txBody>
      </p:sp>
      <p:sp>
        <p:nvSpPr>
          <p:cNvPr id="3" name="内容占位符 2"/>
          <p:cNvSpPr>
            <a:spLocks noGrp="true"/>
          </p:cNvSpPr>
          <p:nvPr>
            <p:ph idx="1"/>
          </p:nvPr>
        </p:nvSpPr>
        <p:spPr/>
        <p:txBody>
          <a:bodyPr/>
          <a:lstStyle/>
          <a:p>
            <a:r>
              <a:rPr lang="en-US" altLang="zh-CN" dirty="0"/>
              <a:t>MVPAPP</a:t>
            </a:r>
            <a:r>
              <a:rPr lang="zh-CN" altLang="en-US" dirty="0"/>
              <a:t>包</a:t>
            </a:r>
            <a:endParaRPr lang="zh-CN" altLang="en-US" dirty="0"/>
          </a:p>
          <a:p>
            <a:r>
              <a:rPr lang="zh-CN" altLang="en-US" dirty="0"/>
              <a:t>DataAPPMainFrame　客户层</a:t>
            </a:r>
            <a:endParaRPr lang="zh-CN" altLang="en-US" dirty="0"/>
          </a:p>
          <a:p>
            <a:r>
              <a:rPr lang="zh-CN" altLang="en-US" dirty="0"/>
              <a:t>DataAppController控制层</a:t>
            </a:r>
            <a:endParaRPr lang="zh-CN" altLang="en-US" dirty="0"/>
          </a:p>
          <a:p>
            <a:r>
              <a:rPr lang="zh-CN" altLang="en-US" dirty="0"/>
              <a:t>DataModel　业务层</a:t>
            </a:r>
            <a:endParaRPr lang="zh-CN" altLang="en-US" dirty="0"/>
          </a:p>
          <a:p>
            <a:r>
              <a:rPr lang="zh-CN" altLang="en-US" dirty="0"/>
              <a:t>ＤＢ数据层</a:t>
            </a:r>
            <a:endParaRPr lang="en-US" altLang="zh-CN" dirty="0"/>
          </a:p>
          <a:p>
            <a:r>
              <a:rPr lang="en-US" altLang="zh-CN" dirty="0">
                <a:hlinkClick r:id="rId1"/>
              </a:rPr>
              <a:t>https://github.com/oliverwy/DhDesignpattern/tree/master/src/mvc/databaseapp/mvcmvpapp</a:t>
            </a:r>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t>你们第一反应会想到的套路一般是这个</a:t>
            </a:r>
            <a:r>
              <a:rPr lang="en-US" altLang="zh-CN"/>
              <a:t>	</a:t>
            </a:r>
            <a:endParaRPr lang="en-US" altLang="zh-CN"/>
          </a:p>
        </p:txBody>
      </p:sp>
      <p:sp>
        <p:nvSpPr>
          <p:cNvPr id="3" name="内容占位符 2"/>
          <p:cNvSpPr>
            <a:spLocks noGrp="true"/>
          </p:cNvSpPr>
          <p:nvPr>
            <p:ph idx="1"/>
          </p:nvPr>
        </p:nvSpPr>
        <p:spPr/>
        <p:txBody>
          <a:bodyPr/>
          <a:lstStyle/>
          <a:p>
            <a:r>
              <a:rPr lang="zh-CN" altLang="en-US"/>
              <a:t>老师我们学过</a:t>
            </a:r>
            <a:r>
              <a:rPr lang="en-US" altLang="zh-CN"/>
              <a:t>Java</a:t>
            </a:r>
            <a:r>
              <a:rPr lang="zh-CN" altLang="en-US"/>
              <a:t>，我知道怎么写，不就是面向对象吗？</a:t>
            </a:r>
            <a:endParaRPr lang="zh-CN" altLang="en-US"/>
          </a:p>
          <a:p>
            <a:r>
              <a:rPr lang="zh-CN" altLang="en-US"/>
              <a:t>写一个DataAPPMainFrame从</a:t>
            </a:r>
            <a:r>
              <a:rPr lang="en-US" altLang="zh-CN"/>
              <a:t>Jframe</a:t>
            </a:r>
            <a:r>
              <a:rPr lang="zh-CN" altLang="en-US"/>
              <a:t>继承，后台数据库是用</a:t>
            </a:r>
            <a:r>
              <a:rPr lang="en-US" altLang="zh-CN"/>
              <a:t>MYSQL</a:t>
            </a:r>
            <a:r>
              <a:rPr lang="zh-CN" altLang="en-US"/>
              <a:t>或者</a:t>
            </a:r>
            <a:r>
              <a:rPr lang="en-US" altLang="zh-CN"/>
              <a:t>MariaDB,</a:t>
            </a:r>
            <a:r>
              <a:rPr lang="zh-CN" altLang="en-US"/>
              <a:t>这个在</a:t>
            </a:r>
            <a:r>
              <a:rPr lang="en-US" altLang="zh-CN"/>
              <a:t>Java</a:t>
            </a:r>
            <a:r>
              <a:rPr lang="zh-CN" altLang="en-US"/>
              <a:t>的课程里面都讲过，在</a:t>
            </a:r>
            <a:r>
              <a:rPr lang="en-US" altLang="zh-CN"/>
              <a:t>Main</a:t>
            </a:r>
            <a:r>
              <a:rPr lang="zh-CN" altLang="en-US"/>
              <a:t>函数里面连接数据库。数据库怎么连接？</a:t>
            </a:r>
            <a:endParaRPr lang="zh-CN" altLang="en-US"/>
          </a:p>
          <a:p>
            <a:r>
              <a:rPr lang="zh-CN" altLang="en-US"/>
              <a:t>我们观察你个界面上，都是一个选择框</a:t>
            </a:r>
            <a:r>
              <a:rPr lang="en-US" altLang="zh-CN"/>
              <a:t>+JLabel</a:t>
            </a:r>
            <a:r>
              <a:rPr lang="zh-CN" altLang="en-US"/>
              <a:t>＋一个文本输入库框，我可以封装一个标准QueryItem的嘛。还有就是那个年龄范围，我在QueryItem的基础上在增加一个文本输入框不就ＯＫ了，封装成QueryItem2。</a:t>
            </a:r>
            <a:endParaRPr lang="zh-CN" altLang="en-US"/>
          </a:p>
          <a:p>
            <a:r>
              <a:rPr lang="zh-CN" altLang="en-US"/>
              <a:t>接着按钮，不就是标准的</a:t>
            </a:r>
            <a:r>
              <a:rPr lang="en-US" altLang="zh-CN"/>
              <a:t>JButton</a:t>
            </a:r>
            <a:r>
              <a:rPr lang="zh-CN" altLang="en-US"/>
              <a:t>嘛，增删改查，实现其</a:t>
            </a:r>
            <a:r>
              <a:rPr lang="en-US" altLang="zh-CN"/>
              <a:t>ActionListener</a:t>
            </a:r>
            <a:r>
              <a:rPr lang="zh-CN" altLang="en-US"/>
              <a:t>不就ＯＫ了。这有什么难的</a:t>
            </a:r>
            <a:endParaRPr lang="en-US" altLang="zh-CN"/>
          </a:p>
          <a:p>
            <a:r>
              <a:rPr lang="zh-CN" altLang="en-US"/>
              <a:t>还有下面的那个表格不是有标准的</a:t>
            </a:r>
            <a:r>
              <a:rPr lang="en-US" altLang="zh-CN"/>
              <a:t>JTable</a:t>
            </a:r>
            <a:r>
              <a:rPr lang="zh-CN" altLang="en-US"/>
              <a:t>控件嘛，</a:t>
            </a:r>
            <a:endParaRPr lang="zh-CN" altLang="en-US"/>
          </a:p>
          <a:p>
            <a:endParaRPr lang="en-US" altLang="zh-CN"/>
          </a:p>
        </p:txBody>
      </p:sp>
      <p:pic>
        <p:nvPicPr>
          <p:cNvPr id="7" name="图片 6"/>
          <p:cNvPicPr>
            <a:picLocks noChangeAspect="true"/>
          </p:cNvPicPr>
          <p:nvPr/>
        </p:nvPicPr>
        <p:blipFill>
          <a:blip r:embed="rId1"/>
          <a:stretch>
            <a:fillRect/>
          </a:stretch>
        </p:blipFill>
        <p:spPr>
          <a:xfrm>
            <a:off x="262255" y="764540"/>
            <a:ext cx="11799570" cy="4628515"/>
          </a:xfrm>
          <a:prstGeom prst="rect">
            <a:avLst/>
          </a:prstGeom>
        </p:spPr>
      </p:pic>
      <p:pic>
        <p:nvPicPr>
          <p:cNvPr id="8" name="图片 7"/>
          <p:cNvPicPr>
            <a:picLocks noChangeAspect="true"/>
          </p:cNvPicPr>
          <p:nvPr/>
        </p:nvPicPr>
        <p:blipFill>
          <a:blip r:embed="rId2"/>
          <a:stretch>
            <a:fillRect/>
          </a:stretch>
        </p:blipFill>
        <p:spPr>
          <a:xfrm>
            <a:off x="1891030" y="804545"/>
            <a:ext cx="5650865" cy="5367655"/>
          </a:xfrm>
          <a:prstGeom prst="rect">
            <a:avLst/>
          </a:prstGeom>
        </p:spPr>
      </p:pic>
      <p:pic>
        <p:nvPicPr>
          <p:cNvPr id="9" name="图片 8"/>
          <p:cNvPicPr>
            <a:picLocks noChangeAspect="true"/>
          </p:cNvPicPr>
          <p:nvPr/>
        </p:nvPicPr>
        <p:blipFill>
          <a:blip r:embed="rId3"/>
          <a:stretch>
            <a:fillRect/>
          </a:stretch>
        </p:blipFill>
        <p:spPr>
          <a:xfrm>
            <a:off x="262255" y="912495"/>
            <a:ext cx="9205595" cy="5032375"/>
          </a:xfrm>
          <a:prstGeom prst="rect">
            <a:avLst/>
          </a:prstGeom>
        </p:spPr>
      </p:pic>
      <p:pic>
        <p:nvPicPr>
          <p:cNvPr id="10" name="图片 9"/>
          <p:cNvPicPr>
            <a:picLocks noChangeAspect="true"/>
          </p:cNvPicPr>
          <p:nvPr/>
        </p:nvPicPr>
        <p:blipFill>
          <a:blip r:embed="rId4"/>
          <a:stretch>
            <a:fillRect/>
          </a:stretch>
        </p:blipFill>
        <p:spPr>
          <a:xfrm>
            <a:off x="4234180" y="912495"/>
            <a:ext cx="6454775" cy="5507990"/>
          </a:xfrm>
          <a:prstGeom prst="rect">
            <a:avLst/>
          </a:prstGeom>
        </p:spPr>
      </p:pic>
      <p:pic>
        <p:nvPicPr>
          <p:cNvPr id="11" name="图片 10"/>
          <p:cNvPicPr>
            <a:picLocks noChangeAspect="true"/>
          </p:cNvPicPr>
          <p:nvPr/>
        </p:nvPicPr>
        <p:blipFill>
          <a:blip r:embed="rId5"/>
          <a:stretch>
            <a:fillRect/>
          </a:stretch>
        </p:blipFill>
        <p:spPr>
          <a:xfrm>
            <a:off x="120650" y="1061085"/>
            <a:ext cx="11736705" cy="4331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nodeType="clickEffect">
                                  <p:stCondLst>
                                    <p:cond delay="0"/>
                                  </p:stCondLst>
                                  <p:childTnLst>
                                    <p:animEffect transition="out" filter="wipe(down)">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en-US"/>
              <a:t>接下来不就是摆控件和写对应的</a:t>
            </a:r>
            <a:r>
              <a:rPr lang="en-US" altLang="zh-CN"/>
              <a:t>Button</a:t>
            </a:r>
            <a:r>
              <a:rPr lang="zh-CN" altLang="en-US"/>
              <a:t>事件嘛</a:t>
            </a:r>
            <a:endParaRPr lang="zh-CN" altLang="en-US"/>
          </a:p>
        </p:txBody>
      </p:sp>
      <p:sp>
        <p:nvSpPr>
          <p:cNvPr id="3" name="内容占位符 2"/>
          <p:cNvSpPr>
            <a:spLocks noGrp="true"/>
          </p:cNvSpPr>
          <p:nvPr>
            <p:ph idx="1"/>
          </p:nvPr>
        </p:nvSpPr>
        <p:spPr/>
        <p:txBody>
          <a:bodyPr/>
          <a:lstStyle/>
          <a:p>
            <a:r>
              <a:rPr lang="zh-CN" altLang="en-US"/>
              <a:t>根据界面要求定义对应控件</a:t>
            </a:r>
            <a:endParaRPr lang="zh-CN" altLang="en-US"/>
          </a:p>
        </p:txBody>
      </p:sp>
      <p:pic>
        <p:nvPicPr>
          <p:cNvPr id="4" name="图片 3"/>
          <p:cNvPicPr>
            <a:picLocks noChangeAspect="true"/>
          </p:cNvPicPr>
          <p:nvPr/>
        </p:nvPicPr>
        <p:blipFill>
          <a:blip r:embed="rId1"/>
          <a:stretch>
            <a:fillRect/>
          </a:stretch>
        </p:blipFill>
        <p:spPr>
          <a:xfrm>
            <a:off x="1934845" y="1709420"/>
            <a:ext cx="8322310" cy="50869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orient="vert"/>
          </p:nvPr>
        </p:nvSpPr>
        <p:spPr>
          <a:xfrm>
            <a:off x="10494010" y="798830"/>
            <a:ext cx="668020" cy="4659630"/>
          </a:xfrm>
        </p:spPr>
        <p:txBody>
          <a:bodyPr>
            <a:normAutofit/>
          </a:bodyPr>
          <a:lstStyle/>
          <a:p>
            <a:r>
              <a:rPr lang="zh-CN">
                <a:sym typeface="+mn-ea"/>
              </a:rPr>
              <a:t>放到需求里面要求的位置</a:t>
            </a:r>
            <a:endParaRPr lang="zh-CN"/>
          </a:p>
        </p:txBody>
      </p:sp>
      <p:sp>
        <p:nvSpPr>
          <p:cNvPr id="4" name="文本占位符 3"/>
          <p:cNvSpPr>
            <a:spLocks noGrp="true"/>
          </p:cNvSpPr>
          <p:nvPr>
            <p:ph type="body" orient="vert" idx="1"/>
          </p:nvPr>
        </p:nvSpPr>
        <p:spPr>
          <a:xfrm>
            <a:off x="288925" y="798830"/>
            <a:ext cx="10095865" cy="4659630"/>
          </a:xfrm>
        </p:spPr>
        <p:txBody>
          <a:bodyPr/>
          <a:lstStyle/>
          <a:p>
            <a:endParaRPr lang="zh-CN" altLang="en-US"/>
          </a:p>
        </p:txBody>
      </p:sp>
      <p:pic>
        <p:nvPicPr>
          <p:cNvPr id="5" name="图片 4"/>
          <p:cNvPicPr>
            <a:picLocks noChangeAspect="true"/>
          </p:cNvPicPr>
          <p:nvPr/>
        </p:nvPicPr>
        <p:blipFill>
          <a:blip r:embed="rId1"/>
          <a:stretch>
            <a:fillRect/>
          </a:stretch>
        </p:blipFill>
        <p:spPr>
          <a:xfrm>
            <a:off x="1686560" y="635"/>
            <a:ext cx="8271510" cy="64668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orient="vert"/>
          </p:nvPr>
        </p:nvSpPr>
        <p:spPr/>
        <p:txBody>
          <a:bodyPr>
            <a:normAutofit fontScale="90000"/>
          </a:bodyPr>
          <a:lstStyle/>
          <a:p>
            <a:r>
              <a:rPr lang="zh-CN">
                <a:sym typeface="+mn-ea"/>
              </a:rPr>
              <a:t>放到需求里面要求的位置</a:t>
            </a:r>
            <a:br>
              <a:rPr lang="zh-CN"/>
            </a:br>
            <a:endParaRPr lang="zh-CN" altLang="en-US"/>
          </a:p>
        </p:txBody>
      </p:sp>
      <p:sp>
        <p:nvSpPr>
          <p:cNvPr id="3" name="文本占位符 2"/>
          <p:cNvSpPr>
            <a:spLocks noGrp="true"/>
          </p:cNvSpPr>
          <p:nvPr>
            <p:ph type="body" orient="vert" idx="1"/>
          </p:nvPr>
        </p:nvSpPr>
        <p:spPr/>
        <p:txBody>
          <a:bodyPr/>
          <a:lstStyle/>
          <a:p>
            <a:endParaRPr lang="zh-CN" altLang="en-US"/>
          </a:p>
        </p:txBody>
      </p:sp>
      <p:pic>
        <p:nvPicPr>
          <p:cNvPr id="4" name="图片 3"/>
          <p:cNvPicPr>
            <a:picLocks noChangeAspect="true"/>
          </p:cNvPicPr>
          <p:nvPr/>
        </p:nvPicPr>
        <p:blipFill>
          <a:blip r:embed="rId1"/>
          <a:stretch>
            <a:fillRect/>
          </a:stretch>
        </p:blipFill>
        <p:spPr>
          <a:xfrm>
            <a:off x="716280" y="1082040"/>
            <a:ext cx="9003665" cy="4528820"/>
          </a:xfrm>
          <a:prstGeom prst="rect">
            <a:avLst/>
          </a:prstGeom>
        </p:spPr>
      </p:pic>
      <p:pic>
        <p:nvPicPr>
          <p:cNvPr id="5" name="图片 4"/>
          <p:cNvPicPr>
            <a:picLocks noChangeAspect="true"/>
          </p:cNvPicPr>
          <p:nvPr/>
        </p:nvPicPr>
        <p:blipFill>
          <a:blip r:embed="rId2"/>
          <a:stretch>
            <a:fillRect/>
          </a:stretch>
        </p:blipFill>
        <p:spPr>
          <a:xfrm>
            <a:off x="978535" y="-24765"/>
            <a:ext cx="9083040" cy="69075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orient="vert"/>
          </p:nvPr>
        </p:nvSpPr>
        <p:spPr>
          <a:xfrm>
            <a:off x="11447145" y="798830"/>
            <a:ext cx="614045" cy="4659630"/>
          </a:xfrm>
        </p:spPr>
        <p:txBody>
          <a:bodyPr>
            <a:normAutofit fontScale="90000"/>
          </a:bodyPr>
          <a:lstStyle/>
          <a:p>
            <a:r>
              <a:rPr lang="zh-CN" altLang="en-US"/>
              <a:t>定义查询按钮事件</a:t>
            </a:r>
            <a:endParaRPr lang="en-US" altLang="zh-CN"/>
          </a:p>
        </p:txBody>
      </p:sp>
      <p:sp>
        <p:nvSpPr>
          <p:cNvPr id="3" name="文本占位符 2"/>
          <p:cNvSpPr>
            <a:spLocks noGrp="true"/>
          </p:cNvSpPr>
          <p:nvPr>
            <p:ph type="body" orient="vert" idx="1"/>
          </p:nvPr>
        </p:nvSpPr>
        <p:spPr/>
        <p:txBody>
          <a:bodyPr/>
          <a:lstStyle/>
          <a:p>
            <a:endParaRPr lang="zh-CN" altLang="en-US"/>
          </a:p>
        </p:txBody>
      </p:sp>
      <p:pic>
        <p:nvPicPr>
          <p:cNvPr id="4" name="图片 3"/>
          <p:cNvPicPr>
            <a:picLocks noChangeAspect="true"/>
          </p:cNvPicPr>
          <p:nvPr/>
        </p:nvPicPr>
        <p:blipFill>
          <a:blip r:embed="rId1"/>
          <a:stretch>
            <a:fillRect/>
          </a:stretch>
        </p:blipFill>
        <p:spPr>
          <a:xfrm>
            <a:off x="33020" y="56515"/>
            <a:ext cx="6443980" cy="5962015"/>
          </a:xfrm>
          <a:prstGeom prst="rect">
            <a:avLst/>
          </a:prstGeom>
        </p:spPr>
      </p:pic>
      <p:pic>
        <p:nvPicPr>
          <p:cNvPr id="5" name="图片 4"/>
          <p:cNvPicPr>
            <a:picLocks noChangeAspect="true"/>
          </p:cNvPicPr>
          <p:nvPr/>
        </p:nvPicPr>
        <p:blipFill>
          <a:blip r:embed="rId2"/>
          <a:stretch>
            <a:fillRect/>
          </a:stretch>
        </p:blipFill>
        <p:spPr>
          <a:xfrm>
            <a:off x="6477000" y="708660"/>
            <a:ext cx="5090160" cy="4839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orient="vert"/>
          </p:nvPr>
        </p:nvSpPr>
        <p:spPr/>
        <p:txBody>
          <a:bodyPr>
            <a:normAutofit fontScale="90000"/>
          </a:bodyPr>
          <a:lstStyle/>
          <a:p>
            <a:r>
              <a:rPr lang="zh-CN" altLang="en-US"/>
              <a:t>定义添加按钮处理逻辑</a:t>
            </a:r>
            <a:endParaRPr lang="zh-CN" altLang="en-US"/>
          </a:p>
        </p:txBody>
      </p:sp>
      <p:sp>
        <p:nvSpPr>
          <p:cNvPr id="3" name="文本占位符 2"/>
          <p:cNvSpPr>
            <a:spLocks noGrp="true"/>
          </p:cNvSpPr>
          <p:nvPr>
            <p:ph type="body" orient="vert" idx="1"/>
          </p:nvPr>
        </p:nvSpPr>
        <p:spPr/>
        <p:txBody>
          <a:bodyPr/>
          <a:lstStyle/>
          <a:p>
            <a:endParaRPr lang="zh-CN" altLang="en-US"/>
          </a:p>
        </p:txBody>
      </p:sp>
      <p:pic>
        <p:nvPicPr>
          <p:cNvPr id="4" name="图片 3"/>
          <p:cNvPicPr>
            <a:picLocks noChangeAspect="true"/>
          </p:cNvPicPr>
          <p:nvPr/>
        </p:nvPicPr>
        <p:blipFill>
          <a:blip r:embed="rId1"/>
          <a:stretch>
            <a:fillRect/>
          </a:stretch>
        </p:blipFill>
        <p:spPr>
          <a:xfrm>
            <a:off x="459740" y="6350"/>
            <a:ext cx="9655810" cy="6722745"/>
          </a:xfrm>
          <a:prstGeom prst="rect">
            <a:avLst/>
          </a:prstGeom>
        </p:spPr>
      </p:pic>
    </p:spTree>
  </p:cSld>
  <p:clrMapOvr>
    <a:masterClrMapping/>
  </p:clrMapOvr>
</p:sld>
</file>

<file path=ppt/theme/theme1.xml><?xml version="1.0" encoding="utf-8"?>
<a:theme xmlns:a="http://schemas.openxmlformats.org/drawingml/2006/main" name="库">
  <a:themeElements>
    <a:clrScheme name="库">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库">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库">
      <a:fillStyleLst>
        <a:solidFill>
          <a:schemeClr val="phClr"/>
        </a:solidFill>
        <a:gradFill rotWithShape="true">
          <a:gsLst>
            <a:gs pos="0">
              <a:schemeClr val="phClr">
                <a:tint val="54000"/>
                <a:alpha val="100000"/>
                <a:satMod val="105000"/>
                <a:lumMod val="110000"/>
              </a:schemeClr>
            </a:gs>
            <a:gs pos="100000">
              <a:schemeClr val="phClr">
                <a:tint val="78000"/>
                <a:alpha val="92000"/>
                <a:satMod val="109000"/>
                <a:lumMod val="100000"/>
              </a:schemeClr>
            </a:gs>
          </a:gsLst>
          <a:lin ang="5400000" scaled="false"/>
        </a:gradFill>
        <a:gradFill rotWithShape="true">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false"/>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true">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库</Template>
  <TotalTime>0</TotalTime>
  <Words>6308</Words>
  <Application>WPS 演示</Application>
  <PresentationFormat>宽屏</PresentationFormat>
  <Paragraphs>376</Paragraphs>
  <Slides>34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Arial</vt:lpstr>
      <vt:lpstr>宋体</vt:lpstr>
      <vt:lpstr>Wingdings</vt:lpstr>
      <vt:lpstr>微软雅黑</vt:lpstr>
      <vt:lpstr>黑体</vt:lpstr>
      <vt:lpstr>Times New Roman</vt:lpstr>
      <vt:lpstr>等线 Light</vt:lpstr>
      <vt:lpstr>等线</vt:lpstr>
      <vt:lpstr>Arial Unicode MS</vt:lpstr>
      <vt:lpstr>Calibri</vt:lpstr>
      <vt:lpstr>Gill Sans MT</vt:lpstr>
      <vt:lpstr>Arial [Mono]</vt:lpstr>
      <vt:lpstr>库</vt:lpstr>
      <vt:lpstr>第十三讲 MVC软件体系结构</vt:lpstr>
      <vt:lpstr>还是从一个简单的例子开始</vt:lpstr>
      <vt:lpstr>学生信息管理系统的起点</vt:lpstr>
      <vt:lpstr>你们第一反应会想到的套路一般是这个	</vt:lpstr>
      <vt:lpstr>接下来不就是摆控件和写对应的Button事件嘛</vt:lpstr>
      <vt:lpstr>放到需求里面要求的位置</vt:lpstr>
      <vt:lpstr>放到需求里面要求的位置 </vt:lpstr>
      <vt:lpstr>定义查询按钮事件</vt:lpstr>
      <vt:lpstr>定义添加按钮处理逻辑</vt:lpstr>
      <vt:lpstr>添加修改处理业务逻辑</vt:lpstr>
      <vt:lpstr>添加删除处理逻辑</vt:lpstr>
      <vt:lpstr>这个程序功能就实现了</vt:lpstr>
      <vt:lpstr>第一次优化</vt:lpstr>
      <vt:lpstr>第一次优化的缺点</vt:lpstr>
      <vt:lpstr>我们先不正式讨论概念，来看你们日常生活中的模式</vt:lpstr>
      <vt:lpstr>我们先不正式讨论概念，来看食堂吃饭服务模式例子 </vt:lpstr>
      <vt:lpstr>我们先不正式讨论概念，来看食堂吃饭服务模式例子 </vt:lpstr>
      <vt:lpstr>我们先不正式讨论概念，来看食堂吃饭服务模式例子</vt:lpstr>
      <vt:lpstr>我们在稍微形象点，以计算机的角度在看一下整个流程</vt:lpstr>
      <vt:lpstr>正式进入MVC软件体系结构的讨论</vt:lpstr>
      <vt:lpstr>MVC软件体系结构</vt:lpstr>
      <vt:lpstr>MVC软件体系结构</vt:lpstr>
      <vt:lpstr>MVC软件体系结构 </vt:lpstr>
      <vt:lpstr>MVC软件体系结构 </vt:lpstr>
      <vt:lpstr>MVC软件体系结构 </vt:lpstr>
      <vt:lpstr>MVC软件体系结构</vt:lpstr>
      <vt:lpstr>MVC软件体系结构 </vt:lpstr>
      <vt:lpstr>MVC的优点 </vt:lpstr>
      <vt:lpstr>MVC的优点</vt:lpstr>
      <vt:lpstr>MVC Frameworks</vt:lpstr>
      <vt:lpstr>学生信息录入查询应用的第二次优化</vt:lpstr>
      <vt:lpstr>PowerPoint 演示文稿</vt:lpstr>
      <vt:lpstr>MVC软件体系结构 学生信息录入和查询应用讲解</vt:lpstr>
      <vt:lpstr>分层软件体系结构设计实现讲解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第十三讲 MVC</dc:title>
  <dc:creator>王友</dc:creator>
  <cp:lastModifiedBy>王友</cp:lastModifiedBy>
  <cp:revision>243</cp:revision>
  <dcterms:created xsi:type="dcterms:W3CDTF">2020-09-08T00:24:34Z</dcterms:created>
  <dcterms:modified xsi:type="dcterms:W3CDTF">2020-09-08T00:24:34Z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2052-11.1.0.9615</vt:lpwstr>
  </property>
</Properties>
</file>