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1" r:id="rId19"/>
    <p:sldId id="278" r:id="rId20"/>
    <p:sldId id="272" r:id="rId21"/>
    <p:sldId id="273" r:id="rId22"/>
    <p:sldId id="274" r:id="rId23"/>
    <p:sldId id="298" r:id="rId24"/>
    <p:sldId id="299" r:id="rId25"/>
    <p:sldId id="296" r:id="rId26"/>
    <p:sldId id="276" r:id="rId27"/>
    <p:sldId id="279" r:id="rId28"/>
    <p:sldId id="286" r:id="rId29"/>
    <p:sldId id="282" r:id="rId30"/>
    <p:sldId id="281" r:id="rId31"/>
    <p:sldId id="283" r:id="rId32"/>
    <p:sldId id="284" r:id="rId33"/>
    <p:sldId id="287" r:id="rId34"/>
    <p:sldId id="300" r:id="rId35"/>
    <p:sldId id="302" r:id="rId36"/>
    <p:sldId id="301" r:id="rId37"/>
    <p:sldId id="288" r:id="rId38"/>
    <p:sldId id="289" r:id="rId39"/>
    <p:sldId id="290" r:id="rId40"/>
    <p:sldId id="291" r:id="rId41"/>
    <p:sldId id="293" r:id="rId42"/>
    <p:sldId id="292" r:id="rId43"/>
    <p:sldId id="294" r:id="rId44"/>
    <p:sldId id="295" r:id="rId45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图片 3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4578120" y="902880"/>
            <a:ext cx="3033360" cy="303336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2"/>
          <p:cNvSpPr/>
          <p:nvPr/>
        </p:nvSpPr>
        <p:spPr>
          <a:xfrm>
            <a:off x="4438440" y="1820520"/>
            <a:ext cx="3312360" cy="118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3"/>
          <p:cNvSpPr/>
          <p:nvPr/>
        </p:nvSpPr>
        <p:spPr>
          <a:xfrm>
            <a:off x="3206880" y="4322880"/>
            <a:ext cx="577512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源码浅析(一)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Line 4"/>
          <p:cNvSpPr/>
          <p:nvPr/>
        </p:nvSpPr>
        <p:spPr>
          <a:xfrm>
            <a:off x="3519360" y="4322880"/>
            <a:ext cx="515304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5"/>
          <p:cNvSpPr/>
          <p:nvPr/>
        </p:nvSpPr>
        <p:spPr>
          <a:xfrm>
            <a:off x="5567040" y="5521680"/>
            <a:ext cx="1054800" cy="324360"/>
          </a:xfrm>
          <a:prstGeom prst="roundRect">
            <a:avLst>
              <a:gd name="adj" fmla="val 50000"/>
            </a:avLst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6"/>
          <p:cNvSpPr/>
          <p:nvPr/>
        </p:nvSpPr>
        <p:spPr>
          <a:xfrm>
            <a:off x="4627800" y="5562360"/>
            <a:ext cx="2933280" cy="2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汇报人：徐游荧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7"/>
          <p:cNvSpPr/>
          <p:nvPr/>
        </p:nvSpPr>
        <p:spPr>
          <a:xfrm>
            <a:off x="3519360" y="5065920"/>
            <a:ext cx="515304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Gem5的编译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以ubuntu16.04为例：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protobuf的github地址为https://github.com/google/protobuf，基础依赖：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 apt install autoconf automake libtool curl make g++ unzip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安装protobuf: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Download protobuf-2.5.0.tar.gz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Tar xvf protobuf-2.5.0.tar.gz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Cd protobuf-2.5.0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./configure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 check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 make install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 ldconfig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ps：不要下载github上最新的源码编译，protobuf-3.0并不支持gem5，可能以后会更新，但是保险起见，安装protobuf-2.5.0吧(最低protobuf-2.1+)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Gem5的编译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119736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二进制文件类型: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Gem5.opt         optimized build,symbols,tracing,assert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Gem5.debug    debug build,symbols,tracing,assert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Gem5.fast        optimized build,no debugging,no symbols,no tracing,no 					  assertions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Gem5.prof        gem5.fast + profiling support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编译源码,以gem5 stable_2014_02_15为例：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cd gem5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scons build/X86/gem5.opt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wait…….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如果最后出现了[ LINK] -&gt;X86/gem5.opt，那么就编译完成了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Gem5的编译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19736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编译完成后：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可以看到目录下出现了gem5.opt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同时生成了X86版的源代码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图片 1"/>
          <p:cNvPicPr/>
          <p:nvPr/>
        </p:nvPicPr>
        <p:blipFill>
          <a:blip r:embed="rId2"/>
          <a:stretch/>
        </p:blipFill>
        <p:spPr>
          <a:xfrm>
            <a:off x="1743480" y="2795400"/>
            <a:ext cx="5614920" cy="398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SE模式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744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18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18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注意</a:t>
            </a: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：编译二进制文件时需要指定-static参数，不然无法运行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83" y="2219640"/>
            <a:ext cx="8429897" cy="353701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SE模式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test.c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source code：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80" y="2781003"/>
            <a:ext cx="9406346" cy="3286125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</a:t>
            </a:r>
            <a:r>
              <a:rPr lang="en-US" altLang="zh-CN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——</a:t>
            </a:r>
            <a:r>
              <a:rPr lang="zh-CN" alt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查看运行信息：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73" y="2203269"/>
            <a:ext cx="7583599" cy="4498851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——</a:t>
            </a:r>
            <a:r>
              <a:rPr lang="zh-CN" alt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如何生成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O3PipeView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：</a:t>
            </a: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8840" lvl="2" indent="-21384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07" y="2238103"/>
            <a:ext cx="7710633" cy="4368301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——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查看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O3PipeView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8840" lvl="2" indent="-21384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31" y="2237184"/>
            <a:ext cx="6700652" cy="453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874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FS模式准备工作</a:t>
            </a: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en-US" sz="22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下载</a:t>
            </a:r>
            <a:r>
              <a:rPr lang="en-US" altLang="zh-CN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</a:t>
            </a:r>
            <a:r>
              <a:rPr lang="zh-CN" alt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</a:t>
            </a: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Full </a:t>
            </a:r>
            <a:r>
              <a:rPr lang="en-US" sz="22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System </a:t>
            </a: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Files</a:t>
            </a:r>
            <a:r>
              <a:rPr lang="zh-CN" alt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endParaRPr lang="en-US" sz="220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</a:t>
            </a:r>
            <a:r>
              <a:rPr lang="en-US" sz="22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://</a:t>
            </a: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www.m5sim.org/dist/current/m5_system_2.0b3.tar.bz2</a:t>
            </a:r>
            <a:endParaRPr lang="en-US" sz="22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下载</a:t>
            </a:r>
            <a:r>
              <a:rPr lang="en-US" altLang="zh-CN" sz="2200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</a:t>
            </a:r>
            <a:r>
              <a:rPr lang="en-US" sz="2200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inux-dist</a:t>
            </a: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endParaRPr lang="en-US" altLang="zh-CN" sz="2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</a:t>
            </a:r>
            <a:r>
              <a:rPr lang="en-US" sz="22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://</a:t>
            </a: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www.m5sim.org/dist/current/linux-dist.tgz</a:t>
            </a:r>
            <a:endParaRPr lang="en-US" sz="22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下载</a:t>
            </a:r>
            <a:r>
              <a:rPr lang="en-US" sz="2200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alpha的Full</a:t>
            </a: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2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System </a:t>
            </a: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Files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解压后的</a:t>
            </a:r>
            <a:r>
              <a:rPr lang="en-US" sz="22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linux-bigswap2.img拷贝到目录/home/wyj2/gem5-stable/x86Dist/disks/</a:t>
            </a:r>
            <a:r>
              <a:rPr lang="en-US" sz="2200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就行</a:t>
            </a:r>
            <a:r>
              <a:rPr 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配置文件路径：</a:t>
            </a:r>
            <a:endParaRPr lang="en-US" altLang="zh-CN" sz="2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创建</a:t>
            </a:r>
            <a:r>
              <a:rPr lang="en-US" altLang="zh-CN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en-US" altLang="zh-CN" sz="2200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</a:t>
            </a:r>
            <a:r>
              <a:rPr lang="en-US" altLang="zh-CN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/m5/system</a:t>
            </a: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文件夹</a:t>
            </a:r>
            <a:endParaRPr lang="en-US" altLang="zh-CN" sz="2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将第一个文件解压放入</a:t>
            </a:r>
            <a:r>
              <a:rPr lang="en-US" altLang="zh-CN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</a:t>
            </a:r>
            <a:r>
              <a:rPr lang="zh-CN" altLang="en-US" sz="22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文件夹中</a:t>
            </a:r>
            <a:endParaRPr lang="en-US" altLang="zh-CN" sz="220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将第二个文件解压后</a:t>
            </a:r>
            <a:r>
              <a:rPr lang="en-US" altLang="zh-CN" sz="2200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configs</a:t>
            </a: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文件夹的内容放入</a:t>
            </a:r>
            <a:r>
              <a:rPr lang="en-US" altLang="zh-CN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system/binaries</a:t>
            </a: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文件夹</a:t>
            </a:r>
            <a:endParaRPr lang="en-US" altLang="zh-CN" sz="2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将</a:t>
            </a:r>
            <a:r>
              <a:rPr lang="zh-CN" altLang="en-US" sz="2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</a:t>
            </a: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个文件解压出的</a:t>
            </a:r>
            <a:r>
              <a:rPr lang="en-US" altLang="zh-CN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linux-bigswap2.img</a:t>
            </a: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丢入</a:t>
            </a:r>
            <a:r>
              <a:rPr lang="en-US" altLang="zh-CN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system/disks</a:t>
            </a:r>
            <a:r>
              <a:rPr lang="zh-CN" altLang="en-US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中</a:t>
            </a:r>
            <a:endParaRPr lang="en-US" altLang="zh-CN" sz="22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FS模式准备工作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修改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zh-CN" alt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配置：</a:t>
            </a:r>
            <a:endParaRPr lang="en-US" altLang="zh-CN" sz="22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altLang="zh-CN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Vim gem5-stable/configs/common/Benchmarks.py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zh-CN" alt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将</a:t>
            </a:r>
            <a:r>
              <a:rPr lang="en-US" altLang="zh-CN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x86root.img</a:t>
            </a:r>
            <a:r>
              <a:rPr lang="zh-CN" alt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改为</a:t>
            </a:r>
            <a:r>
              <a:rPr lang="en-US" altLang="zh-CN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linux-x86.img		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65" y="3088015"/>
            <a:ext cx="6162256" cy="369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73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103720" y="792000"/>
            <a:ext cx="1981440" cy="56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主要内容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824480" y="2966760"/>
            <a:ext cx="1193760" cy="119376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4271760" y="2966760"/>
            <a:ext cx="1193760" cy="119376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6722280" y="2966760"/>
            <a:ext cx="1193760" cy="119376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9171000" y="2966760"/>
            <a:ext cx="1193760" cy="119376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6"/>
          <p:cNvSpPr/>
          <p:nvPr/>
        </p:nvSpPr>
        <p:spPr>
          <a:xfrm>
            <a:off x="1840320" y="3334320"/>
            <a:ext cx="11613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>
            <a:off x="4287600" y="3334320"/>
            <a:ext cx="11613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8"/>
          <p:cNvSpPr/>
          <p:nvPr/>
        </p:nvSpPr>
        <p:spPr>
          <a:xfrm>
            <a:off x="6738480" y="3334320"/>
            <a:ext cx="11613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9"/>
          <p:cNvSpPr/>
          <p:nvPr/>
        </p:nvSpPr>
        <p:spPr>
          <a:xfrm>
            <a:off x="9187200" y="3334320"/>
            <a:ext cx="11613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0"/>
          <p:cNvSpPr/>
          <p:nvPr/>
        </p:nvSpPr>
        <p:spPr>
          <a:xfrm>
            <a:off x="1647000" y="4721400"/>
            <a:ext cx="15386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Gem5简介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1"/>
          <p:cNvSpPr/>
          <p:nvPr/>
        </p:nvSpPr>
        <p:spPr>
          <a:xfrm>
            <a:off x="4068000" y="4721400"/>
            <a:ext cx="160596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Gem5的编译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2"/>
          <p:cNvSpPr/>
          <p:nvPr/>
        </p:nvSpPr>
        <p:spPr>
          <a:xfrm>
            <a:off x="6516000" y="4721400"/>
            <a:ext cx="16052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3"/>
          <p:cNvSpPr/>
          <p:nvPr/>
        </p:nvSpPr>
        <p:spPr>
          <a:xfrm>
            <a:off x="8820000" y="4721400"/>
            <a:ext cx="211320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Line 14"/>
          <p:cNvSpPr/>
          <p:nvPr/>
        </p:nvSpPr>
        <p:spPr>
          <a:xfrm>
            <a:off x="3020760" y="3565080"/>
            <a:ext cx="125064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Line 15"/>
          <p:cNvSpPr/>
          <p:nvPr/>
        </p:nvSpPr>
        <p:spPr>
          <a:xfrm>
            <a:off x="5468040" y="3565080"/>
            <a:ext cx="125388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Line 16"/>
          <p:cNvSpPr/>
          <p:nvPr/>
        </p:nvSpPr>
        <p:spPr>
          <a:xfrm>
            <a:off x="7918560" y="3565080"/>
            <a:ext cx="125244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FS模式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——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运行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FS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模式：</a:t>
            </a:r>
            <a:r>
              <a:rPr lang="en-US" sz="22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1" y="2523173"/>
            <a:ext cx="9623749" cy="2675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FS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——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编译</a:t>
            </a:r>
            <a:r>
              <a:rPr lang="zh-CN" altLang="en-US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运行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m5term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altLang="zh-CN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 gem5-stable/</a:t>
            </a:r>
            <a:r>
              <a:rPr lang="en-US" altLang="zh-CN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util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/term</a:t>
            </a: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altLang="zh-CN" sz="2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 ./</a:t>
            </a:r>
            <a:r>
              <a:rPr lang="en-US" altLang="zh-CN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gcc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m5term.c –o m5term</a:t>
            </a: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91" y="2882595"/>
            <a:ext cx="6991350" cy="3819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X86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FS</a:t>
            </a:r>
            <a:r>
              <a:rPr lang="en-US" sz="22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</a:t>
            </a:r>
            <a:r>
              <a:rPr lang="en-US" altLang="zh-C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——</a:t>
            </a:r>
            <a:r>
              <a:rPr lang="zh-CN" altLang="en-US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挂载系统成功：</a:t>
            </a: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88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altLang="zh-CN" sz="22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10" y="2199570"/>
            <a:ext cx="7010400" cy="387901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在挂载系统中执行程序：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96280" y="2193704"/>
            <a:ext cx="9745548" cy="43561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m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5term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窗口和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gem5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的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fs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模拟窗口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b="1" dirty="0" err="1" smtClean="0">
                <a:solidFill>
                  <a:schemeClr val="bg1"/>
                </a:solidFill>
              </a:rPr>
              <a:t>Sudo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 mount /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dist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/m5/system/disks/linux-x86.img /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mnt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b="1" dirty="0" err="1" smtClean="0">
                <a:solidFill>
                  <a:schemeClr val="bg1"/>
                </a:solidFill>
              </a:rPr>
              <a:t>Sudo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600" b="1" dirty="0" err="1">
                <a:solidFill>
                  <a:schemeClr val="bg1"/>
                </a:solidFill>
              </a:rPr>
              <a:t>c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p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test.c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 /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mnt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</a:rPr>
              <a:t>重新运行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gem5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的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FS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模式，开启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m5term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进行交互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</a:rPr>
              <a:t>通过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m5term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进入模拟系统中，然后编译执行测试程序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altLang="zh-CN" sz="1600" b="1" dirty="0" smtClean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altLang="zh-CN" sz="1600" b="1" dirty="0" smtClean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010" y="4066651"/>
            <a:ext cx="5425441" cy="25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22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在挂载系统中执行程序：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96280" y="2193704"/>
            <a:ext cx="8914371" cy="43561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</a:rPr>
              <a:t>注意由于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kernel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，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gcc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环境也不同，直接拷贝编译好的执行程序可能出现各种问题，如：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altLang="zh-CN" sz="1600" b="1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altLang="zh-CN" sz="1600" b="1" dirty="0" smtClean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altLang="zh-CN" sz="1600" b="1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altLang="zh-CN" sz="1600" b="1" dirty="0" smtClean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altLang="zh-CN" sz="1600" b="1" dirty="0" smtClean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altLang="zh-CN" sz="1600" b="1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</a:rPr>
              <a:t>所以最好拷贝源代码去编译执行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b="1" dirty="0">
                <a:solidFill>
                  <a:schemeClr val="bg1"/>
                </a:solidFill>
              </a:rPr>
              <a:t>下一步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，寻找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gem5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中的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trace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信息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b="1" dirty="0">
                <a:solidFill>
                  <a:schemeClr val="bg1"/>
                </a:solidFill>
              </a:rPr>
              <a:t>在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m5out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文件夹内没有找到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trace.out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的输出内容，只有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m5term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的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terminal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的输出信息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</a:rPr>
              <a:t>没有任何关于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hello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的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trace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信息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1600" b="1" dirty="0" smtClean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altLang="zh-CN" sz="1600" b="1" dirty="0" smtClean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altLang="zh-CN" sz="1600" b="1" dirty="0" smtClean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lang="en-US" altLang="zh-CN" sz="1600" b="1" dirty="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35" y="2575703"/>
            <a:ext cx="6791461" cy="193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48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1342800" y="3130933"/>
            <a:ext cx="9745548" cy="1075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4400" b="1" dirty="0" smtClean="0">
                <a:solidFill>
                  <a:schemeClr val="bg1"/>
                </a:solidFill>
              </a:rPr>
              <a:t>那么挂载这个系统有什么作用呢？</a:t>
            </a:r>
            <a:endParaRPr lang="en-US" altLang="zh-CN" sz="4400" b="1" dirty="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256" y="1667417"/>
            <a:ext cx="8578635" cy="5077645"/>
          </a:xfrm>
          <a:prstGeom prst="rect">
            <a:avLst/>
          </a:prstGeom>
        </p:spPr>
      </p:pic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zh-CN" alt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运行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465593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 1"/>
          <p:cNvSpPr/>
          <p:nvPr/>
        </p:nvSpPr>
        <p:spPr>
          <a:xfrm>
            <a:off x="10608120" y="-438120"/>
            <a:ext cx="360" cy="27615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"/>
          <p:cNvSpPr/>
          <p:nvPr/>
        </p:nvSpPr>
        <p:spPr>
          <a:xfrm rot="5400000">
            <a:off x="8600400" y="1333080"/>
            <a:ext cx="2089440" cy="192600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Line 3"/>
          <p:cNvSpPr/>
          <p:nvPr/>
        </p:nvSpPr>
        <p:spPr>
          <a:xfrm flipH="1">
            <a:off x="7647480" y="3342240"/>
            <a:ext cx="2048760" cy="2808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4"/>
          <p:cNvSpPr/>
          <p:nvPr/>
        </p:nvSpPr>
        <p:spPr>
          <a:xfrm>
            <a:off x="4055040" y="2296079"/>
            <a:ext cx="4064760" cy="21104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30000"/>
              </a:lnSpc>
            </a:pPr>
            <a:r>
              <a:rPr lang="en-US" altLang="zh-CN" sz="54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Pipeline</a:t>
            </a:r>
          </a:p>
          <a:p>
            <a:pPr algn="ctr">
              <a:lnSpc>
                <a:spcPct val="130000"/>
              </a:lnSpc>
            </a:pPr>
            <a:r>
              <a:rPr lang="en-US" altLang="zh-CN" sz="5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Stage</a:t>
            </a:r>
            <a:endParaRPr lang="en-US" sz="5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4466520" y="1780200"/>
            <a:ext cx="3180240" cy="3180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Line 6"/>
          <p:cNvSpPr/>
          <p:nvPr/>
        </p:nvSpPr>
        <p:spPr>
          <a:xfrm flipH="1">
            <a:off x="2526120" y="3335400"/>
            <a:ext cx="194040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7"/>
          <p:cNvSpPr/>
          <p:nvPr/>
        </p:nvSpPr>
        <p:spPr>
          <a:xfrm rot="10800000" flipV="1">
            <a:off x="1492560" y="3335760"/>
            <a:ext cx="2089440" cy="192600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Line 8"/>
          <p:cNvSpPr/>
          <p:nvPr/>
        </p:nvSpPr>
        <p:spPr>
          <a:xfrm flipV="1">
            <a:off x="1491120" y="4298760"/>
            <a:ext cx="360" cy="255924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Fetch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主要执行流程：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28" y="2214625"/>
            <a:ext cx="2515097" cy="848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46" y="3433243"/>
            <a:ext cx="2537639" cy="8561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932" y="2184878"/>
            <a:ext cx="2552982" cy="8654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148" y="3433243"/>
            <a:ext cx="2505561" cy="8432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273" y="3427921"/>
            <a:ext cx="2559791" cy="8614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348" y="4650328"/>
            <a:ext cx="2537639" cy="8581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148" y="4659467"/>
            <a:ext cx="2504550" cy="849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123" y="4659467"/>
            <a:ext cx="2532562" cy="91083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28" y="5913776"/>
            <a:ext cx="2509564" cy="85276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22" y="5913776"/>
            <a:ext cx="2558292" cy="852764"/>
          </a:xfrm>
          <a:prstGeom prst="rect">
            <a:avLst/>
          </a:prstGeom>
        </p:spPr>
      </p:pic>
      <p:sp>
        <p:nvSpPr>
          <p:cNvPr id="15" name="虚尾箭头 14"/>
          <p:cNvSpPr/>
          <p:nvPr/>
        </p:nvSpPr>
        <p:spPr>
          <a:xfrm rot="5400000">
            <a:off x="2403075" y="3112523"/>
            <a:ext cx="333578" cy="294547"/>
          </a:xfrm>
          <a:prstGeom prst="striped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虚尾箭头 19"/>
          <p:cNvSpPr/>
          <p:nvPr/>
        </p:nvSpPr>
        <p:spPr>
          <a:xfrm rot="5400000">
            <a:off x="6312389" y="3092324"/>
            <a:ext cx="333578" cy="294547"/>
          </a:xfrm>
          <a:prstGeom prst="striped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燕尾形箭头 15"/>
          <p:cNvSpPr/>
          <p:nvPr/>
        </p:nvSpPr>
        <p:spPr>
          <a:xfrm>
            <a:off x="4050362" y="3617427"/>
            <a:ext cx="923108" cy="487777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燕尾形箭头 21"/>
          <p:cNvSpPr/>
          <p:nvPr/>
        </p:nvSpPr>
        <p:spPr>
          <a:xfrm>
            <a:off x="7867437" y="3610992"/>
            <a:ext cx="923108" cy="487777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燕尾形箭头 22"/>
          <p:cNvSpPr/>
          <p:nvPr/>
        </p:nvSpPr>
        <p:spPr>
          <a:xfrm>
            <a:off x="4050362" y="6069564"/>
            <a:ext cx="923108" cy="487777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燕尾形箭头 23"/>
          <p:cNvSpPr/>
          <p:nvPr/>
        </p:nvSpPr>
        <p:spPr>
          <a:xfrm rot="10800000">
            <a:off x="4079269" y="4835508"/>
            <a:ext cx="923108" cy="487777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燕尾形箭头 24"/>
          <p:cNvSpPr/>
          <p:nvPr/>
        </p:nvSpPr>
        <p:spPr>
          <a:xfrm rot="10800000">
            <a:off x="7867437" y="4870995"/>
            <a:ext cx="923108" cy="487777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燕尾形箭头 25"/>
          <p:cNvSpPr/>
          <p:nvPr/>
        </p:nvSpPr>
        <p:spPr>
          <a:xfrm rot="5400000">
            <a:off x="10078432" y="4390724"/>
            <a:ext cx="337469" cy="181740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燕尾形箭头 26"/>
          <p:cNvSpPr/>
          <p:nvPr/>
        </p:nvSpPr>
        <p:spPr>
          <a:xfrm rot="5400000">
            <a:off x="2401129" y="5654171"/>
            <a:ext cx="337469" cy="181740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990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FullO3CPU——FullO3CPU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构造函数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65103" y="2417663"/>
            <a:ext cx="8053365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BaseO3CPU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tickEvent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drainManager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等类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iew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itb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dtb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regfile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等数据结构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timeBuffer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FetchQueue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等数据结构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tids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等类成员变量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等的内部数据结构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85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FullO3CPU——FullO3CPU</a:t>
            </a:r>
            <a:r>
              <a:rPr lang="zh-CN" altLang="en-US" sz="2000" b="1" dirty="0">
                <a:solidFill>
                  <a:schemeClr val="bg1"/>
                </a:solidFill>
              </a:rPr>
              <a:t>构造函数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65104" y="2417663"/>
            <a:ext cx="3113472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tickEvent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activityRec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drainManager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BaseO3CPU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itb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dtb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([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regFile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freeList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scoreboard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icachePort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dcachePort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553779" y="2417662"/>
            <a:ext cx="3113472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iew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timeBuffer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fetchQueue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decodeQueue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renameQueue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iewQueue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3398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4319280" y="360000"/>
            <a:ext cx="30477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Gem5简介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1196280" y="1728000"/>
            <a:ext cx="9529560" cy="340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GEM5是一款模块化的离散事件驱动全系统模拟器，它结合了M5和GEMS中最优秀的部分，是一款高度可配置、集成多种ISA和多种CPU模型的体系结构模拟器；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能够支持X86、ARM、ALPHA、MIPS、Power、SPARC等多种指令集；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主要由Python和C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++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语言编写，Python用初始化、设置、组织和配置各个模块，真正执行的模块由C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++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语言编写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5"/>
          <p:cNvSpPr/>
          <p:nvPr/>
        </p:nvSpPr>
        <p:spPr>
          <a:xfrm>
            <a:off x="1201320" y="5544720"/>
            <a:ext cx="9613800" cy="9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官网地址：</a:t>
            </a:r>
            <a:r>
              <a:rPr lang="en-US" sz="2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</a:t>
            </a:r>
            <a:r>
              <a:rPr lang="en-US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://www.m5sim.org/Documentation</a:t>
            </a:r>
            <a:endParaRPr lang="en-US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项目地址：https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://github.com/gem5/gem5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FullO3CPU——FullO3CPU</a:t>
            </a:r>
            <a:r>
              <a:rPr lang="zh-CN" altLang="en-US" sz="2000" b="1" dirty="0">
                <a:solidFill>
                  <a:schemeClr val="bg1"/>
                </a:solidFill>
              </a:rPr>
              <a:t>构造函数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65104" y="2417663"/>
            <a:ext cx="3113472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removeInstsThisCycle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lastRunningCycle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lastActivatedCycle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activityRec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globalSeqNum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_status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threadContexts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ids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PS: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类本身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553779" y="2417662"/>
            <a:ext cx="3113472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activeThreads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timeBuffer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Queue(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FetchQueue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…etc..)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renameMap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([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commitRenameMap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([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iew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PS: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给初始化类用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809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DefaultFetch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——</a:t>
            </a:r>
            <a:r>
              <a:rPr lang="en-US" altLang="zh-CN" sz="2000" b="1" dirty="0" err="1">
                <a:solidFill>
                  <a:schemeClr val="bg1"/>
                </a:solidFill>
              </a:rPr>
              <a:t>DefaultFetch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构造函数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65103" y="2417663"/>
            <a:ext cx="8053365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retryPtr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retryTid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finishTranslationEvent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branchPred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fetchPolicy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初始化各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的时延、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fetchWidth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decodeWidth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numThreads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numFetchingThreads</a:t>
            </a:r>
            <a:r>
              <a:rPr lang="zh-CN" altLang="en-US" sz="1600" dirty="0">
                <a:solidFill>
                  <a:schemeClr val="bg1"/>
                </a:solidFill>
              </a:rPr>
              <a:t>、 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cacheBlkSize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fetchBufferSize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 err="1">
                <a:solidFill>
                  <a:schemeClr val="bg1"/>
                </a:solidFill>
              </a:rPr>
              <a:t>fetchBufferMask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 err="1">
                <a:solidFill>
                  <a:schemeClr val="bg1"/>
                </a:solidFill>
              </a:rPr>
              <a:t>fetchQueueSize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instSize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1245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FullO3CPU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——tick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函数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65103" y="2417663"/>
            <a:ext cx="8053365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fetch.tick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//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开始执行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decode.tick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rename.tick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iew.tick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commit.tick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timeBuffer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fetchQueue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decodeQueue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renameQueue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iewQueue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activityRec</a:t>
            </a:r>
            <a:r>
              <a:rPr lang="zh-CN" altLang="en-US" sz="1600" dirty="0" smtClean="0">
                <a:solidFill>
                  <a:schemeClr val="bg1"/>
                </a:solidFill>
              </a:rPr>
              <a:t>分配空间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根据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运行情况进行调度（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DrainManager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04303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DefaultFetch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——tick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函数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65103" y="2417663"/>
            <a:ext cx="8053365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issuePipelinedIfetch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通过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checkSignalsAndUpdate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更新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status_change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通过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fromCommit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更新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interruptPending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fetch(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&amp;)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会更新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issuePipelinedIfetch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更新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fetchNisnDist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通过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status_change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更新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status(fetch stage status)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判断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issuePipelinedIfetch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状态调用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pipelineIcacheAccesses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fetchQueue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的内容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出来，丢入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toDecode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根据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wroteToTimeBuffer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状态更新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O3CPU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activityRec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3409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DefaultFetch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——fetch(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bool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&amp;)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函数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56394" y="2156981"/>
            <a:ext cx="6172315" cy="4537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chemeClr val="bg1"/>
                </a:solidFill>
              </a:rPr>
              <a:t>通过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getFetchingThread</a:t>
            </a:r>
            <a:r>
              <a:rPr lang="en-US" altLang="zh-CN" sz="1800" dirty="0" smtClean="0">
                <a:solidFill>
                  <a:schemeClr val="bg1"/>
                </a:solidFill>
              </a:rPr>
              <a:t>()</a:t>
            </a:r>
            <a:r>
              <a:rPr lang="zh-CN" altLang="en-US" sz="1800" dirty="0" smtClean="0">
                <a:solidFill>
                  <a:schemeClr val="bg1"/>
                </a:solidFill>
              </a:rPr>
              <a:t>选取</a:t>
            </a:r>
            <a:r>
              <a:rPr lang="zh-CN" altLang="en-US" sz="1800" dirty="0">
                <a:solidFill>
                  <a:schemeClr val="bg1"/>
                </a:solidFill>
              </a:rPr>
              <a:t>优先级最高的线程</a:t>
            </a:r>
            <a:r>
              <a:rPr lang="en-US" altLang="zh-CN" sz="1800" dirty="0">
                <a:solidFill>
                  <a:schemeClr val="bg1"/>
                </a:solidFill>
              </a:rPr>
              <a:t>ID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tid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获取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thisPC</a:t>
            </a:r>
            <a:r>
              <a:rPr lang="zh-CN" altLang="en-US" sz="1800" dirty="0" smtClean="0">
                <a:solidFill>
                  <a:schemeClr val="bg1"/>
                </a:solidFill>
              </a:rPr>
              <a:t>、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pcOffset</a:t>
            </a:r>
            <a:r>
              <a:rPr lang="zh-CN" altLang="en-US" sz="1800" dirty="0" smtClean="0">
                <a:solidFill>
                  <a:schemeClr val="bg1"/>
                </a:solidFill>
              </a:rPr>
              <a:t>、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fetchAddr</a:t>
            </a:r>
            <a:r>
              <a:rPr lang="zh-CN" altLang="en-US" sz="1800" dirty="0" smtClean="0">
                <a:solidFill>
                  <a:schemeClr val="bg1"/>
                </a:solidFill>
              </a:rPr>
              <a:t>和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inRom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判断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fetchStatus</a:t>
            </a:r>
            <a:r>
              <a:rPr lang="en-US" altLang="zh-CN" sz="1800" dirty="0" smtClean="0">
                <a:solidFill>
                  <a:schemeClr val="bg1"/>
                </a:solidFill>
              </a:rPr>
              <a:t>[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tid</a:t>
            </a:r>
            <a:r>
              <a:rPr lang="en-US" altLang="zh-CN" sz="1800" dirty="0" smtClean="0">
                <a:solidFill>
                  <a:schemeClr val="bg1"/>
                </a:solidFill>
              </a:rPr>
              <a:t>]</a:t>
            </a:r>
            <a:r>
              <a:rPr lang="zh-CN" altLang="en-US" sz="1800" dirty="0" smtClean="0">
                <a:solidFill>
                  <a:schemeClr val="bg1"/>
                </a:solidFill>
              </a:rPr>
              <a:t>状态 ：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err="1" smtClean="0">
                <a:solidFill>
                  <a:schemeClr val="bg1"/>
                </a:solidFill>
              </a:rPr>
              <a:t>IcacheAccessComplete</a:t>
            </a:r>
            <a:r>
              <a:rPr lang="zh-CN" altLang="en-US" sz="1600" dirty="0" smtClean="0">
                <a:solidFill>
                  <a:schemeClr val="bg1"/>
                </a:solidFill>
              </a:rPr>
              <a:t>：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bg1"/>
                </a:solidFill>
              </a:rPr>
              <a:t>更新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fetchStatus</a:t>
            </a:r>
            <a:r>
              <a:rPr lang="en-US" altLang="zh-CN" sz="1400" dirty="0" smtClean="0">
                <a:solidFill>
                  <a:schemeClr val="bg1"/>
                </a:solidFill>
              </a:rPr>
              <a:t>[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tid</a:t>
            </a:r>
            <a:r>
              <a:rPr lang="en-US" altLang="zh-CN" sz="1400" dirty="0" smtClean="0">
                <a:solidFill>
                  <a:schemeClr val="bg1"/>
                </a:solidFill>
              </a:rPr>
              <a:t>]</a:t>
            </a:r>
            <a:r>
              <a:rPr lang="zh-CN" altLang="en-US" sz="1400" dirty="0" smtClean="0">
                <a:solidFill>
                  <a:schemeClr val="bg1"/>
                </a:solidFill>
              </a:rPr>
              <a:t>为</a:t>
            </a:r>
            <a:r>
              <a:rPr lang="en-US" altLang="zh-CN" sz="1400" dirty="0" smtClean="0">
                <a:solidFill>
                  <a:schemeClr val="bg1"/>
                </a:solidFill>
              </a:rPr>
              <a:t>Running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bg1"/>
                </a:solidFill>
              </a:rPr>
              <a:t>更新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status_change</a:t>
            </a:r>
            <a:r>
              <a:rPr lang="zh-CN" altLang="en-US" sz="1400" dirty="0" smtClean="0">
                <a:solidFill>
                  <a:schemeClr val="bg1"/>
                </a:solidFill>
              </a:rPr>
              <a:t>为</a:t>
            </a:r>
            <a:r>
              <a:rPr lang="en-US" altLang="zh-CN" sz="1400" dirty="0" smtClean="0">
                <a:solidFill>
                  <a:schemeClr val="bg1"/>
                </a:solidFill>
              </a:rPr>
              <a:t>true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bg1"/>
                </a:solidFill>
              </a:rPr>
              <a:t>Running</a:t>
            </a:r>
            <a:r>
              <a:rPr lang="zh-CN" altLang="en-US" sz="1600" dirty="0" smtClean="0">
                <a:solidFill>
                  <a:schemeClr val="bg1"/>
                </a:solidFill>
              </a:rPr>
              <a:t>：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bg1"/>
                </a:solidFill>
              </a:rPr>
              <a:t>如果满足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tanslate</a:t>
            </a:r>
            <a:r>
              <a:rPr lang="zh-CN" altLang="en-US" sz="1400" dirty="0" smtClean="0">
                <a:solidFill>
                  <a:schemeClr val="bg1"/>
                </a:solidFill>
              </a:rPr>
              <a:t>条件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>
                <a:solidFill>
                  <a:schemeClr val="bg1"/>
                </a:solidFill>
              </a:rPr>
              <a:t>那么执行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fetchCacheLine</a:t>
            </a:r>
            <a:r>
              <a:rPr lang="en-US" altLang="zh-CN" sz="1200" dirty="0" smtClean="0">
                <a:solidFill>
                  <a:schemeClr val="bg1"/>
                </a:solidFill>
              </a:rPr>
              <a:t>()</a:t>
            </a:r>
            <a:r>
              <a:rPr lang="zh-CN" altLang="en-US" sz="1200" dirty="0" smtClean="0">
                <a:solidFill>
                  <a:schemeClr val="bg1"/>
                </a:solidFill>
              </a:rPr>
              <a:t>函数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>
                <a:solidFill>
                  <a:schemeClr val="bg1"/>
                </a:solidFill>
              </a:rPr>
              <a:t>判断此时的</a:t>
            </a:r>
            <a:r>
              <a:rPr lang="en-US" altLang="zh-CN" sz="1200" dirty="0" err="1">
                <a:solidFill>
                  <a:schemeClr val="bg1"/>
                </a:solidFill>
              </a:rPr>
              <a:t>fetchStatus</a:t>
            </a:r>
            <a:r>
              <a:rPr lang="en-US" altLang="zh-CN" sz="1200" dirty="0">
                <a:solidFill>
                  <a:schemeClr val="bg1"/>
                </a:solidFill>
              </a:rPr>
              <a:t>[</a:t>
            </a:r>
            <a:r>
              <a:rPr lang="en-US" altLang="zh-CN" sz="1200" dirty="0" err="1">
                <a:solidFill>
                  <a:schemeClr val="bg1"/>
                </a:solidFill>
              </a:rPr>
              <a:t>tid</a:t>
            </a:r>
            <a:r>
              <a:rPr lang="en-US" altLang="zh-CN" sz="1200" dirty="0" smtClean="0">
                <a:solidFill>
                  <a:schemeClr val="bg1"/>
                </a:solidFill>
              </a:rPr>
              <a:t>]</a:t>
            </a:r>
            <a:r>
              <a:rPr lang="zh-CN" altLang="en-US" sz="1200" dirty="0" smtClean="0">
                <a:solidFill>
                  <a:schemeClr val="bg1"/>
                </a:solidFill>
              </a:rPr>
              <a:t>状态并</a:t>
            </a:r>
            <a:r>
              <a:rPr lang="en-US" altLang="zh-CN" sz="1200" dirty="0" smtClean="0">
                <a:solidFill>
                  <a:schemeClr val="bg1"/>
                </a:solidFill>
              </a:rPr>
              <a:t>++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StallCycles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>
                <a:solidFill>
                  <a:schemeClr val="bg1"/>
                </a:solidFill>
              </a:rPr>
              <a:t>结束</a:t>
            </a:r>
            <a:r>
              <a:rPr lang="en-US" altLang="zh-CN" sz="1200" dirty="0" smtClean="0">
                <a:solidFill>
                  <a:schemeClr val="bg1"/>
                </a:solidFill>
              </a:rPr>
              <a:t>fetch()</a:t>
            </a:r>
            <a:r>
              <a:rPr lang="zh-CN" altLang="en-US" sz="1200" dirty="0" smtClean="0">
                <a:solidFill>
                  <a:schemeClr val="bg1"/>
                </a:solidFill>
              </a:rPr>
              <a:t>方法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bg1"/>
                </a:solidFill>
              </a:rPr>
              <a:t>如果满足中断条件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 smtClean="0">
                <a:solidFill>
                  <a:schemeClr val="bg1"/>
                </a:solidFill>
              </a:rPr>
              <a:t>++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fetchMiscStallCycles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>
                <a:solidFill>
                  <a:schemeClr val="bg1"/>
                </a:solidFill>
              </a:rPr>
              <a:t>结束</a:t>
            </a:r>
            <a:r>
              <a:rPr lang="en-US" altLang="zh-CN" sz="1200" dirty="0" smtClean="0">
                <a:solidFill>
                  <a:schemeClr val="bg1"/>
                </a:solidFill>
              </a:rPr>
              <a:t>fetch</a:t>
            </a:r>
            <a:r>
              <a:rPr lang="zh-CN" altLang="en-US" sz="1200" dirty="0" smtClean="0">
                <a:solidFill>
                  <a:schemeClr val="bg1"/>
                </a:solidFill>
              </a:rPr>
              <a:t>方法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5840301" y="3447738"/>
            <a:ext cx="4731906" cy="1620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1"/>
                </a:solidFill>
              </a:rPr>
              <a:t>else</a:t>
            </a:r>
            <a:r>
              <a:rPr lang="zh-CN" altLang="en-US" sz="1600" dirty="0" smtClean="0">
                <a:solidFill>
                  <a:schemeClr val="bg1"/>
                </a:solidFill>
              </a:rPr>
              <a:t>：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bg1"/>
                </a:solidFill>
              </a:rPr>
              <a:t>如果</a:t>
            </a:r>
            <a:r>
              <a:rPr lang="en-US" altLang="zh-CN" sz="1400" dirty="0" err="1">
                <a:solidFill>
                  <a:schemeClr val="bg1"/>
                </a:solidFill>
              </a:rPr>
              <a:t>fetchStatus</a:t>
            </a:r>
            <a:r>
              <a:rPr lang="en-US" altLang="zh-CN" sz="1400" dirty="0">
                <a:solidFill>
                  <a:schemeClr val="bg1"/>
                </a:solidFill>
              </a:rPr>
              <a:t>[</a:t>
            </a:r>
            <a:r>
              <a:rPr lang="en-US" altLang="zh-CN" sz="1400" dirty="0" err="1">
                <a:solidFill>
                  <a:schemeClr val="bg1"/>
                </a:solidFill>
              </a:rPr>
              <a:t>tid</a:t>
            </a:r>
            <a:r>
              <a:rPr lang="en-US" altLang="zh-CN" sz="1400" dirty="0">
                <a:solidFill>
                  <a:schemeClr val="bg1"/>
                </a:solidFill>
              </a:rPr>
              <a:t>] == </a:t>
            </a:r>
            <a:r>
              <a:rPr lang="en-US" altLang="zh-CN" sz="1400" dirty="0" smtClean="0">
                <a:solidFill>
                  <a:schemeClr val="bg1"/>
                </a:solidFill>
              </a:rPr>
              <a:t>Idle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 smtClean="0">
                <a:solidFill>
                  <a:schemeClr val="bg1"/>
                </a:solidFill>
              </a:rPr>
              <a:t>++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fetchIdleCycles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bg1"/>
                </a:solidFill>
              </a:rPr>
              <a:t>结束</a:t>
            </a:r>
            <a:r>
              <a:rPr lang="en-US" altLang="zh-CN" sz="1400" dirty="0" smtClean="0">
                <a:solidFill>
                  <a:schemeClr val="bg1"/>
                </a:solidFill>
              </a:rPr>
              <a:t>fetch</a:t>
            </a:r>
            <a:r>
              <a:rPr lang="zh-CN" altLang="en-US" sz="1400" dirty="0" smtClean="0">
                <a:solidFill>
                  <a:schemeClr val="bg1"/>
                </a:solidFill>
              </a:rPr>
              <a:t>方法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2436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DefaultFetch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——fetch(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bool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&amp;)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函数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56394" y="2156981"/>
            <a:ext cx="8880680" cy="4537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/>
                </a:solidFill>
              </a:rPr>
              <a:t>将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fetchBuffer</a:t>
            </a:r>
            <a:r>
              <a:rPr lang="zh-CN" altLang="en-US" sz="1800" dirty="0" smtClean="0">
                <a:solidFill>
                  <a:schemeClr val="bg1"/>
                </a:solidFill>
              </a:rPr>
              <a:t>中的数据</a:t>
            </a:r>
            <a:r>
              <a:rPr lang="en-US" altLang="zh-CN" sz="1800" dirty="0" smtClean="0">
                <a:solidFill>
                  <a:schemeClr val="bg1"/>
                </a:solidFill>
              </a:rPr>
              <a:t>(16 bytes)</a:t>
            </a:r>
            <a:r>
              <a:rPr lang="zh-CN" altLang="en-US" sz="1800" dirty="0" smtClean="0">
                <a:solidFill>
                  <a:schemeClr val="bg1"/>
                </a:solidFill>
              </a:rPr>
              <a:t>存到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cacheInsts</a:t>
            </a:r>
            <a:r>
              <a:rPr lang="en-US" altLang="zh-CN" sz="1800" dirty="0" smtClean="0">
                <a:solidFill>
                  <a:schemeClr val="bg1"/>
                </a:solidFill>
              </a:rPr>
              <a:t>(uint64_t)</a:t>
            </a:r>
            <a:r>
              <a:rPr lang="zh-CN" altLang="en-US" sz="1800" dirty="0" smtClean="0">
                <a:solidFill>
                  <a:schemeClr val="bg1"/>
                </a:solidFill>
              </a:rPr>
              <a:t>中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/>
                </a:solidFill>
              </a:rPr>
              <a:t>如果不是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predictedBranch</a:t>
            </a:r>
            <a:r>
              <a:rPr lang="zh-CN" altLang="en-US" sz="1800" dirty="0" smtClean="0">
                <a:solidFill>
                  <a:schemeClr val="bg1"/>
                </a:solidFill>
              </a:rPr>
              <a:t>和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quiesce</a:t>
            </a:r>
            <a:r>
              <a:rPr lang="zh-CN" altLang="en-US" sz="1800" dirty="0" smtClean="0">
                <a:solidFill>
                  <a:schemeClr val="bg1"/>
                </a:solidFill>
              </a:rPr>
              <a:t>且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numInst</a:t>
            </a:r>
            <a:r>
              <a:rPr lang="zh-CN" altLang="en-US" sz="1800" dirty="0" smtClean="0">
                <a:solidFill>
                  <a:schemeClr val="bg1"/>
                </a:solidFill>
              </a:rPr>
              <a:t>和</a:t>
            </a:r>
            <a:r>
              <a:rPr lang="en-US" altLang="zh-CN" sz="1800" dirty="0" err="1">
                <a:solidFill>
                  <a:schemeClr val="bg1"/>
                </a:solidFill>
              </a:rPr>
              <a:t>fetchQueue</a:t>
            </a: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tid</a:t>
            </a:r>
            <a:r>
              <a:rPr lang="en-US" altLang="zh-CN" sz="1800" dirty="0">
                <a:solidFill>
                  <a:schemeClr val="bg1"/>
                </a:solidFill>
              </a:rPr>
              <a:t>].size</a:t>
            </a:r>
            <a:r>
              <a:rPr lang="en-US" altLang="zh-CN" sz="1800" dirty="0" smtClean="0">
                <a:solidFill>
                  <a:schemeClr val="bg1"/>
                </a:solidFill>
              </a:rPr>
              <a:t>()</a:t>
            </a:r>
            <a:r>
              <a:rPr lang="zh-CN" altLang="en-US" sz="1800" dirty="0" smtClean="0">
                <a:solidFill>
                  <a:schemeClr val="bg1"/>
                </a:solidFill>
              </a:rPr>
              <a:t>满足基本条件，那么进入</a:t>
            </a:r>
            <a:r>
              <a:rPr lang="en-US" altLang="zh-CN" sz="1800" dirty="0" smtClean="0">
                <a:solidFill>
                  <a:schemeClr val="bg1"/>
                </a:solidFill>
              </a:rPr>
              <a:t>while</a:t>
            </a:r>
            <a:r>
              <a:rPr lang="zh-CN" altLang="en-US" sz="1800" dirty="0" smtClean="0">
                <a:solidFill>
                  <a:schemeClr val="bg1"/>
                </a:solidFill>
              </a:rPr>
              <a:t>循环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</a:rPr>
              <a:t>如果满足条件，就进行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predecode</a:t>
            </a:r>
            <a:r>
              <a:rPr lang="zh-CN" altLang="en-US" sz="1600" dirty="0" smtClean="0">
                <a:solidFill>
                  <a:schemeClr val="bg1"/>
                </a:solidFill>
              </a:rPr>
              <a:t>和</a:t>
            </a:r>
            <a:r>
              <a:rPr lang="en-US" altLang="zh-CN" sz="1600" dirty="0" smtClean="0">
                <a:solidFill>
                  <a:schemeClr val="bg1"/>
                </a:solidFill>
              </a:rPr>
              <a:t>decoder</a:t>
            </a:r>
            <a:r>
              <a:rPr lang="zh-CN" altLang="en-US" sz="1600" dirty="0" smtClean="0">
                <a:solidFill>
                  <a:schemeClr val="bg1"/>
                </a:solidFill>
              </a:rPr>
              <a:t>操作，获取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macroop</a:t>
            </a:r>
            <a:r>
              <a:rPr lang="zh-CN" altLang="en-US" sz="1600" dirty="0" smtClean="0">
                <a:solidFill>
                  <a:schemeClr val="bg1"/>
                </a:solidFill>
              </a:rPr>
              <a:t>和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ExtMachInst</a:t>
            </a:r>
            <a:r>
              <a:rPr lang="zh-CN" altLang="en-US" sz="1600" dirty="0" smtClean="0">
                <a:solidFill>
                  <a:schemeClr val="bg1"/>
                </a:solidFill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staticInst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bg1"/>
                </a:solidFill>
              </a:rPr>
              <a:t>do while</a:t>
            </a:r>
            <a:r>
              <a:rPr lang="zh-CN" altLang="en-US" sz="1600" dirty="0" smtClean="0">
                <a:solidFill>
                  <a:schemeClr val="bg1"/>
                </a:solidFill>
              </a:rPr>
              <a:t>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>
                <a:solidFill>
                  <a:schemeClr val="bg1"/>
                </a:solidFill>
              </a:rPr>
              <a:t>通过</a:t>
            </a:r>
            <a:r>
              <a:rPr lang="en-US" altLang="zh-CN" sz="1400" dirty="0" err="1">
                <a:solidFill>
                  <a:schemeClr val="bg1"/>
                </a:solidFill>
              </a:rPr>
              <a:t>staticInst</a:t>
            </a:r>
            <a:r>
              <a:rPr lang="zh-CN" altLang="en-US" sz="1400" dirty="0">
                <a:solidFill>
                  <a:schemeClr val="bg1"/>
                </a:solidFill>
              </a:rPr>
              <a:t>初始化</a:t>
            </a:r>
            <a:r>
              <a:rPr lang="en-US" altLang="zh-CN" sz="1400" dirty="0" err="1">
                <a:solidFill>
                  <a:schemeClr val="bg1"/>
                </a:solidFill>
              </a:rPr>
              <a:t>DynInstPtr</a:t>
            </a:r>
            <a:r>
              <a:rPr lang="zh-CN" altLang="en-US" sz="1400" dirty="0">
                <a:solidFill>
                  <a:schemeClr val="bg1"/>
                </a:solidFill>
              </a:rPr>
              <a:t>类型的</a:t>
            </a:r>
            <a:r>
              <a:rPr lang="en-US" altLang="zh-CN" sz="1400" dirty="0">
                <a:solidFill>
                  <a:schemeClr val="bg1"/>
                </a:solidFill>
              </a:rPr>
              <a:t>instruction</a:t>
            </a:r>
            <a:r>
              <a:rPr lang="zh-CN" altLang="en-US" sz="1400" dirty="0">
                <a:solidFill>
                  <a:schemeClr val="bg1"/>
                </a:solidFill>
              </a:rPr>
              <a:t>，并丢入</a:t>
            </a:r>
            <a:r>
              <a:rPr lang="en-US" altLang="zh-CN" sz="1400" dirty="0" err="1">
                <a:solidFill>
                  <a:schemeClr val="bg1"/>
                </a:solidFill>
              </a:rPr>
              <a:t>fetchQueue</a:t>
            </a:r>
            <a:r>
              <a:rPr lang="zh-CN" altLang="en-US" sz="1400" dirty="0">
                <a:solidFill>
                  <a:schemeClr val="bg1"/>
                </a:solidFill>
              </a:rPr>
              <a:t>中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bg1"/>
                </a:solidFill>
              </a:rPr>
              <a:t>通过</a:t>
            </a:r>
            <a:r>
              <a:rPr lang="en-US" altLang="zh-CN" sz="1400" dirty="0" smtClean="0">
                <a:solidFill>
                  <a:schemeClr val="bg1"/>
                </a:solidFill>
              </a:rPr>
              <a:t>instruction</a:t>
            </a:r>
            <a:r>
              <a:rPr lang="zh-CN" altLang="en-US" sz="1400" dirty="0" smtClean="0">
                <a:solidFill>
                  <a:schemeClr val="bg1"/>
                </a:solidFill>
              </a:rPr>
              <a:t>来更新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predictedBranch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/>
                </a:solidFill>
              </a:rPr>
              <a:t>更新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macroop</a:t>
            </a:r>
            <a:r>
              <a:rPr lang="en-US" altLang="zh-CN" sz="1800" dirty="0" smtClean="0">
                <a:solidFill>
                  <a:schemeClr val="bg1"/>
                </a:solidFill>
              </a:rPr>
              <a:t>[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tid</a:t>
            </a:r>
            <a:r>
              <a:rPr lang="en-US" altLang="zh-CN" sz="1800" dirty="0" smtClean="0">
                <a:solidFill>
                  <a:schemeClr val="bg1"/>
                </a:solidFill>
              </a:rPr>
              <a:t>]</a:t>
            </a:r>
            <a:r>
              <a:rPr lang="zh-CN" altLang="en-US" sz="1800" dirty="0" smtClean="0">
                <a:solidFill>
                  <a:schemeClr val="bg1"/>
                </a:solidFill>
              </a:rPr>
              <a:t>、</a:t>
            </a:r>
            <a:r>
              <a:rPr lang="en-US" altLang="zh-CN" sz="1800" dirty="0" err="1">
                <a:solidFill>
                  <a:schemeClr val="bg1"/>
                </a:solidFill>
              </a:rPr>
              <a:t>fetchOffset</a:t>
            </a: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tid</a:t>
            </a:r>
            <a:r>
              <a:rPr lang="en-US" altLang="zh-CN" sz="1800" dirty="0" smtClean="0">
                <a:solidFill>
                  <a:schemeClr val="bg1"/>
                </a:solidFill>
              </a:rPr>
              <a:t>]</a:t>
            </a:r>
            <a:r>
              <a:rPr lang="zh-CN" altLang="en-US" sz="1800" dirty="0" smtClean="0">
                <a:solidFill>
                  <a:schemeClr val="bg1"/>
                </a:solidFill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</a:rPr>
              <a:t>pc[</a:t>
            </a:r>
            <a:r>
              <a:rPr lang="en-US" altLang="zh-CN" sz="1800" dirty="0" err="1">
                <a:solidFill>
                  <a:schemeClr val="bg1"/>
                </a:solidFill>
              </a:rPr>
              <a:t>tid</a:t>
            </a:r>
            <a:r>
              <a:rPr lang="en-US" altLang="zh-CN" sz="1800" dirty="0" smtClean="0">
                <a:solidFill>
                  <a:schemeClr val="bg1"/>
                </a:solidFill>
              </a:rPr>
              <a:t>]</a:t>
            </a:r>
            <a:r>
              <a:rPr lang="zh-CN" altLang="en-US" sz="1800" dirty="0" smtClean="0">
                <a:solidFill>
                  <a:schemeClr val="bg1"/>
                </a:solidFill>
              </a:rPr>
              <a:t>、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fetchAddr</a:t>
            </a:r>
            <a:r>
              <a:rPr lang="zh-CN" altLang="en-US" sz="1800" dirty="0" smtClean="0">
                <a:solidFill>
                  <a:schemeClr val="bg1"/>
                </a:solidFill>
              </a:rPr>
              <a:t>、</a:t>
            </a:r>
            <a:r>
              <a:rPr lang="en-US" altLang="zh-CN" sz="1800" dirty="0" err="1">
                <a:solidFill>
                  <a:schemeClr val="bg1"/>
                </a:solidFill>
              </a:rPr>
              <a:t>issuePipelinedIfetch</a:t>
            </a:r>
            <a:r>
              <a:rPr lang="en-US" altLang="zh-CN" sz="1800" dirty="0">
                <a:solidFill>
                  <a:schemeClr val="bg1"/>
                </a:solidFill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</a:rPr>
              <a:t>tid</a:t>
            </a:r>
            <a:r>
              <a:rPr lang="en-US" altLang="zh-CN" sz="1800" dirty="0" smtClean="0">
                <a:solidFill>
                  <a:schemeClr val="bg1"/>
                </a:solidFill>
              </a:rPr>
              <a:t>]</a:t>
            </a:r>
            <a:r>
              <a:rPr lang="zh-CN" altLang="en-US" sz="1800" dirty="0" smtClean="0">
                <a:solidFill>
                  <a:schemeClr val="bg1"/>
                </a:solidFill>
              </a:rPr>
              <a:t>等变量，为下一次的</a:t>
            </a:r>
            <a:r>
              <a:rPr lang="en-US" altLang="zh-CN" sz="1800" dirty="0" smtClean="0">
                <a:solidFill>
                  <a:schemeClr val="bg1"/>
                </a:solidFill>
              </a:rPr>
              <a:t>fetch</a:t>
            </a:r>
            <a:r>
              <a:rPr lang="zh-CN" altLang="en-US" sz="1800" dirty="0" smtClean="0">
                <a:solidFill>
                  <a:schemeClr val="bg1"/>
                </a:solidFill>
              </a:rPr>
              <a:t>做准备</a:t>
            </a:r>
            <a:endParaRPr lang="en-US" altLang="zh-CN" sz="1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806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DefaultFetch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——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fetchCacheLine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()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函数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65103" y="2417663"/>
            <a:ext cx="8053365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/>
                </a:solidFill>
              </a:rPr>
              <a:t>访问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itb</a:t>
            </a:r>
            <a:r>
              <a:rPr lang="zh-CN" altLang="en-US" sz="1800" dirty="0" smtClean="0">
                <a:solidFill>
                  <a:schemeClr val="bg1"/>
                </a:solidFill>
              </a:rPr>
              <a:t>进行</a:t>
            </a:r>
            <a:r>
              <a:rPr lang="en-US" altLang="zh-CN" sz="1800" dirty="0" smtClean="0">
                <a:solidFill>
                  <a:schemeClr val="bg1"/>
                </a:solidFill>
              </a:rPr>
              <a:t>translate</a:t>
            </a:r>
            <a:r>
              <a:rPr lang="zh-CN" altLang="en-US" sz="1800" dirty="0" smtClean="0">
                <a:solidFill>
                  <a:schemeClr val="bg1"/>
                </a:solidFill>
              </a:rPr>
              <a:t>操作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</a:rPr>
              <a:t>如果</a:t>
            </a:r>
            <a:r>
              <a:rPr lang="en-US" altLang="zh-CN" sz="1600" dirty="0" smtClean="0">
                <a:solidFill>
                  <a:schemeClr val="bg1"/>
                </a:solidFill>
              </a:rPr>
              <a:t>m5Reg</a:t>
            </a:r>
            <a:r>
              <a:rPr lang="zh-CN" altLang="en-US" sz="1600" dirty="0" smtClean="0">
                <a:solidFill>
                  <a:schemeClr val="bg1"/>
                </a:solidFill>
              </a:rPr>
              <a:t>开启了保护模式：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bg1"/>
                </a:solidFill>
              </a:rPr>
              <a:t>如果不是</a:t>
            </a:r>
            <a:r>
              <a:rPr lang="en-US" altLang="zh-CN" sz="1400" dirty="0" smtClean="0">
                <a:solidFill>
                  <a:schemeClr val="bg1"/>
                </a:solidFill>
              </a:rPr>
              <a:t>64</a:t>
            </a:r>
            <a:r>
              <a:rPr lang="zh-CN" altLang="en-US" sz="1400" dirty="0" smtClean="0">
                <a:solidFill>
                  <a:schemeClr val="bg1"/>
                </a:solidFill>
              </a:rPr>
              <a:t>位：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solidFill>
                  <a:schemeClr val="bg1"/>
                </a:solidFill>
              </a:rPr>
              <a:t>do protection/limit </a:t>
            </a:r>
            <a:r>
              <a:rPr lang="en-US" altLang="zh-CN" sz="1200" dirty="0" smtClean="0">
                <a:solidFill>
                  <a:schemeClr val="bg1"/>
                </a:solidFill>
              </a:rPr>
              <a:t>checks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bg1"/>
                </a:solidFill>
              </a:rPr>
              <a:t>如果</a:t>
            </a:r>
            <a:r>
              <a:rPr lang="en-US" altLang="zh-CN" sz="1400" dirty="0" smtClean="0">
                <a:solidFill>
                  <a:schemeClr val="bg1"/>
                </a:solidFill>
              </a:rPr>
              <a:t>m5Reg</a:t>
            </a:r>
            <a:r>
              <a:rPr lang="zh-CN" altLang="en-US" sz="1400" dirty="0" smtClean="0">
                <a:solidFill>
                  <a:schemeClr val="bg1"/>
                </a:solidFill>
              </a:rPr>
              <a:t>的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submode</a:t>
            </a:r>
            <a:r>
              <a:rPr lang="zh-CN" altLang="en-US" sz="1400" dirty="0" smtClean="0">
                <a:solidFill>
                  <a:schemeClr val="bg1"/>
                </a:solidFill>
              </a:rPr>
              <a:t>不是</a:t>
            </a:r>
            <a:r>
              <a:rPr lang="en-US" altLang="zh-CN" sz="1400" dirty="0" smtClean="0">
                <a:solidFill>
                  <a:schemeClr val="bg1"/>
                </a:solidFill>
              </a:rPr>
              <a:t>64</a:t>
            </a:r>
            <a:r>
              <a:rPr lang="zh-CN" altLang="en-US" sz="1400" dirty="0" smtClean="0">
                <a:solidFill>
                  <a:schemeClr val="bg1"/>
                </a:solidFill>
              </a:rPr>
              <a:t>位</a:t>
            </a:r>
            <a:r>
              <a:rPr lang="en-US" altLang="zh-CN" sz="1400" dirty="0" smtClean="0">
                <a:solidFill>
                  <a:schemeClr val="bg1"/>
                </a:solidFill>
              </a:rPr>
              <a:t>(</a:t>
            </a:r>
            <a:r>
              <a:rPr lang="zh-CN" altLang="en-US" sz="1400" dirty="0" smtClean="0">
                <a:solidFill>
                  <a:schemeClr val="bg1"/>
                </a:solidFill>
              </a:rPr>
              <a:t>那就是</a:t>
            </a:r>
            <a:r>
              <a:rPr lang="en-US" altLang="zh-CN" sz="1400" dirty="0" smtClean="0">
                <a:solidFill>
                  <a:schemeClr val="bg1"/>
                </a:solidFill>
              </a:rPr>
              <a:t>32</a:t>
            </a:r>
            <a:r>
              <a:rPr lang="zh-CN" altLang="en-US" sz="1400" dirty="0" smtClean="0">
                <a:solidFill>
                  <a:schemeClr val="bg1"/>
                </a:solidFill>
              </a:rPr>
              <a:t>位</a:t>
            </a:r>
            <a:r>
              <a:rPr lang="en-US" altLang="zh-CN" sz="1400" dirty="0" smtClean="0">
                <a:solidFill>
                  <a:schemeClr val="bg1"/>
                </a:solidFill>
              </a:rPr>
              <a:t>)</a:t>
            </a:r>
          </a:p>
          <a:p>
            <a:pPr lvl="3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>
                <a:solidFill>
                  <a:schemeClr val="bg1"/>
                </a:solidFill>
              </a:rPr>
              <a:t>对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vaddr</a:t>
            </a:r>
            <a:r>
              <a:rPr lang="zh-CN" altLang="en-US" sz="1200" dirty="0" smtClean="0">
                <a:solidFill>
                  <a:schemeClr val="bg1"/>
                </a:solidFill>
              </a:rPr>
              <a:t>做掩码处理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zh-CN" altLang="en-US" sz="1200" dirty="0" smtClean="0">
                <a:solidFill>
                  <a:schemeClr val="bg1"/>
                </a:solidFill>
              </a:rPr>
              <a:t>保留后</a:t>
            </a:r>
            <a:r>
              <a:rPr lang="en-US" altLang="zh-CN" sz="1200" dirty="0" smtClean="0">
                <a:solidFill>
                  <a:schemeClr val="bg1"/>
                </a:solidFill>
              </a:rPr>
              <a:t>32</a:t>
            </a:r>
            <a:r>
              <a:rPr lang="zh-CN" altLang="en-US" sz="1200" dirty="0" smtClean="0">
                <a:solidFill>
                  <a:schemeClr val="bg1"/>
                </a:solidFill>
              </a:rPr>
              <a:t>位，前</a:t>
            </a:r>
            <a:r>
              <a:rPr lang="en-US" altLang="zh-CN" sz="1200" dirty="0" smtClean="0">
                <a:solidFill>
                  <a:schemeClr val="bg1"/>
                </a:solidFill>
              </a:rPr>
              <a:t>32</a:t>
            </a:r>
            <a:r>
              <a:rPr lang="zh-CN" altLang="en-US" sz="1200" dirty="0" smtClean="0">
                <a:solidFill>
                  <a:schemeClr val="bg1"/>
                </a:solidFill>
              </a:rPr>
              <a:t>位重置为</a:t>
            </a:r>
            <a:r>
              <a:rPr lang="en-US" altLang="zh-CN" sz="1200" dirty="0" smtClean="0">
                <a:solidFill>
                  <a:schemeClr val="bg1"/>
                </a:solidFill>
              </a:rPr>
              <a:t>0)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bg1"/>
                </a:solidFill>
              </a:rPr>
              <a:t>如果开启了</a:t>
            </a:r>
            <a:r>
              <a:rPr lang="en-US" altLang="zh-CN" sz="1400" dirty="0" smtClean="0">
                <a:solidFill>
                  <a:schemeClr val="bg1"/>
                </a:solidFill>
              </a:rPr>
              <a:t>paging</a:t>
            </a:r>
            <a:r>
              <a:rPr lang="zh-CN" altLang="en-US" sz="1400" dirty="0" smtClean="0">
                <a:solidFill>
                  <a:schemeClr val="bg1"/>
                </a:solidFill>
              </a:rPr>
              <a:t>，那么做</a:t>
            </a:r>
            <a:r>
              <a:rPr lang="en-US" altLang="zh-CN" sz="1400" dirty="0" smtClean="0">
                <a:solidFill>
                  <a:schemeClr val="bg1"/>
                </a:solidFill>
              </a:rPr>
              <a:t>translate</a:t>
            </a:r>
            <a:r>
              <a:rPr lang="zh-CN" altLang="en-US" sz="1400" dirty="0" smtClean="0">
                <a:solidFill>
                  <a:schemeClr val="bg1"/>
                </a:solidFill>
              </a:rPr>
              <a:t>操作，将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vaddr</a:t>
            </a:r>
            <a:r>
              <a:rPr lang="zh-CN" altLang="en-US" sz="1400" dirty="0" smtClean="0">
                <a:solidFill>
                  <a:schemeClr val="bg1"/>
                </a:solidFill>
              </a:rPr>
              <a:t>转化为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paddr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bg1"/>
                </a:solidFill>
              </a:rPr>
              <a:t>否则令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paddr</a:t>
            </a:r>
            <a:r>
              <a:rPr lang="en-US" altLang="zh-CN" sz="1400" dirty="0" smtClean="0">
                <a:solidFill>
                  <a:schemeClr val="bg1"/>
                </a:solidFill>
              </a:rPr>
              <a:t>=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vaddr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</a:rPr>
              <a:t>否则令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paddr</a:t>
            </a:r>
            <a:r>
              <a:rPr lang="en-US" altLang="zh-CN" sz="1600" dirty="0">
                <a:solidFill>
                  <a:schemeClr val="bg1"/>
                </a:solidFill>
              </a:rPr>
              <a:t>= </a:t>
            </a:r>
            <a:r>
              <a:rPr lang="en-US" altLang="zh-CN" sz="1600" dirty="0" err="1">
                <a:solidFill>
                  <a:schemeClr val="bg1"/>
                </a:solidFill>
              </a:rPr>
              <a:t>vaddr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/>
                </a:solidFill>
              </a:rPr>
              <a:t>之后对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paddr</a:t>
            </a:r>
            <a:r>
              <a:rPr lang="zh-CN" altLang="en-US" sz="1800" dirty="0" smtClean="0">
                <a:solidFill>
                  <a:schemeClr val="bg1"/>
                </a:solidFill>
              </a:rPr>
              <a:t>地址做判断并处理</a:t>
            </a:r>
            <a:r>
              <a:rPr lang="en-US" altLang="zh-CN" sz="1800" dirty="0" smtClean="0">
                <a:solidFill>
                  <a:schemeClr val="bg1"/>
                </a:solidFill>
              </a:rPr>
              <a:t>(m5opRange</a:t>
            </a:r>
            <a:r>
              <a:rPr lang="zh-CN" altLang="en-US" sz="1800" dirty="0" smtClean="0">
                <a:solidFill>
                  <a:schemeClr val="bg1"/>
                </a:solidFill>
              </a:rPr>
              <a:t>和</a:t>
            </a:r>
            <a:r>
              <a:rPr lang="en-US" altLang="zh-CN" sz="1800" dirty="0" err="1">
                <a:solidFill>
                  <a:schemeClr val="bg1"/>
                </a:solidFill>
              </a:rPr>
              <a:t>apicRange</a:t>
            </a:r>
            <a:r>
              <a:rPr lang="en-US" altLang="zh-CN" sz="1800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8214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4"/>
          <p:cNvSpPr/>
          <p:nvPr/>
        </p:nvSpPr>
        <p:spPr>
          <a:xfrm>
            <a:off x="4472331" y="2395016"/>
            <a:ext cx="3174429" cy="20900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30000"/>
              </a:lnSpc>
            </a:pPr>
            <a:r>
              <a:rPr lang="zh-CN" altLang="en-US" sz="32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那么</a:t>
            </a:r>
            <a:r>
              <a:rPr lang="en-US" altLang="zh-CN" sz="32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gem5</a:t>
            </a:r>
            <a:r>
              <a:rPr lang="zh-CN" altLang="en-US" sz="32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</a:t>
            </a:r>
            <a:r>
              <a:rPr lang="en-US" altLang="zh-CN" sz="32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X86 O3CPU</a:t>
            </a:r>
            <a:r>
              <a:rPr lang="zh-CN" altLang="en-US" sz="32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流水线深度是多少呢？</a:t>
            </a:r>
            <a:endParaRPr lang="en-US" sz="32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4466520" y="1780200"/>
            <a:ext cx="3180240" cy="318024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1443793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流水线设计探究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6240" y="2525133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3050342" y="2525132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538546" y="2522411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IEW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282648" y="252032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Commit</a:t>
            </a:r>
            <a:endParaRPr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794444" y="2525132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Rename</a:t>
            </a:r>
            <a:endParaRPr lang="zh-CN" altLang="en-US" sz="3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050342" y="3117441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794444" y="311744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282648" y="311471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IEW</a:t>
            </a:r>
            <a:endParaRPr lang="zh-CN" altLang="en-US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0026750" y="3112628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Commit</a:t>
            </a:r>
            <a:endParaRPr lang="zh-CN" altLang="en-US" sz="3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538546" y="311744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Rename</a:t>
            </a:r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794444" y="371247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538546" y="371246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0026750" y="3709748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IEW</a:t>
            </a:r>
            <a:endParaRPr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282648" y="371246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Rename</a:t>
            </a:r>
            <a:endParaRPr lang="zh-CN" altLang="en-US" sz="3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538546" y="4294524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8282648" y="4294523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10026750" y="4294523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Rename</a:t>
            </a:r>
            <a:endParaRPr lang="zh-CN" altLang="en-US" sz="3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8282648" y="488139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0026750" y="488138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0026750" y="5461353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75218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流水线设计探究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50342" y="2525132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538546" y="2522411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IEW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282648" y="252032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Commit</a:t>
            </a:r>
            <a:endParaRPr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794444" y="2525132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Rename</a:t>
            </a:r>
            <a:endParaRPr lang="zh-CN" altLang="en-US" sz="3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050342" y="3117441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794444" y="311744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282648" y="311471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IEW</a:t>
            </a:r>
            <a:endParaRPr lang="zh-CN" altLang="en-US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0026750" y="3112628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Commit</a:t>
            </a:r>
            <a:endParaRPr lang="zh-CN" altLang="en-US" sz="3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538546" y="311744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Rename</a:t>
            </a:r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794444" y="371247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538546" y="371246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0026750" y="3709748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IEW</a:t>
            </a:r>
            <a:endParaRPr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282648" y="371246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Rename</a:t>
            </a:r>
            <a:endParaRPr lang="zh-CN" altLang="en-US" sz="3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538546" y="4294524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8282648" y="4294523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10026750" y="4294523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Rename</a:t>
            </a:r>
            <a:endParaRPr lang="zh-CN" altLang="en-US" sz="3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8282648" y="488139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0026750" y="488138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</a:t>
            </a:r>
            <a:endParaRPr lang="zh-CN" altLang="en-US" sz="3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0026750" y="5461353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2606527" y="2520320"/>
            <a:ext cx="432000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1600" dirty="0" smtClean="0"/>
              <a:t>F4</a:t>
            </a:r>
            <a:endParaRPr lang="zh-CN" altLang="en-US" sz="16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746291" y="2520320"/>
            <a:ext cx="432000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1600" dirty="0" smtClean="0"/>
              <a:t>F2</a:t>
            </a:r>
            <a:endParaRPr lang="zh-CN" altLang="en-US" sz="1600" dirty="0"/>
          </a:p>
        </p:txBody>
      </p:sp>
      <p:sp>
        <p:nvSpPr>
          <p:cNvPr id="34" name="文本框 33"/>
          <p:cNvSpPr txBox="1"/>
          <p:nvPr/>
        </p:nvSpPr>
        <p:spPr>
          <a:xfrm>
            <a:off x="2176409" y="2520320"/>
            <a:ext cx="432000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1600" dirty="0" smtClean="0"/>
              <a:t>F3</a:t>
            </a:r>
            <a:endParaRPr lang="zh-CN" altLang="en-US" sz="1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304358" y="2520320"/>
            <a:ext cx="432000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1600" dirty="0" smtClean="0"/>
              <a:t>F1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3768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4319280" y="360000"/>
            <a:ext cx="31521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Gem5简介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图片 67"/>
          <p:cNvPicPr/>
          <p:nvPr/>
        </p:nvPicPr>
        <p:blipFill>
          <a:blip r:embed="rId2"/>
          <a:stretch/>
        </p:blipFill>
        <p:spPr>
          <a:xfrm>
            <a:off x="936000" y="1722600"/>
            <a:ext cx="10543320" cy="497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Fetch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设计探究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819" y="4865736"/>
            <a:ext cx="2152950" cy="1286054"/>
          </a:xfrm>
          <a:prstGeom prst="rect">
            <a:avLst/>
          </a:prstGeom>
        </p:spPr>
      </p:pic>
      <p:sp>
        <p:nvSpPr>
          <p:cNvPr id="30" name="内容占位符 2"/>
          <p:cNvSpPr txBox="1">
            <a:spLocks/>
          </p:cNvSpPr>
          <p:nvPr/>
        </p:nvSpPr>
        <p:spPr>
          <a:xfrm>
            <a:off x="1465103" y="2417663"/>
            <a:ext cx="5973585" cy="3430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单从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部分的代码来推测：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stage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的时长可变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通过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切分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stage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并不是真正的线程，伪线程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通过设置多个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，使得每次即使有几个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处于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或者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halt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状态，也有其他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完成整个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688" y="2417663"/>
            <a:ext cx="4019354" cy="25261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689" y="4943846"/>
            <a:ext cx="4019354" cy="120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5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Fetch</a:t>
            </a:r>
            <a:r>
              <a:rPr lang="zh-CN" altLang="en-US" sz="2000" b="1" dirty="0">
                <a:solidFill>
                  <a:schemeClr val="bg1"/>
                </a:solidFill>
              </a:rPr>
              <a:t>设计探究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65103" y="2417663"/>
            <a:ext cx="8053365" cy="4214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fetchWidth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8 bytes 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大小）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FetchBuffer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总量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FetchBuffer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(8 bit) 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</a:t>
            </a: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FetchBufferSize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(16) =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 Bytes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ThreadStatus</a:t>
            </a:r>
            <a:endParaRPr lang="en-US" altLang="zh-CN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Running,</a:t>
            </a:r>
          </a:p>
          <a:p>
            <a:pPr lvl="1"/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Idle,</a:t>
            </a:r>
          </a:p>
          <a:p>
            <a:pPr lvl="1"/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Squashing,</a:t>
            </a:r>
          </a:p>
          <a:p>
            <a:pPr lvl="1"/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Blocked,</a:t>
            </a:r>
          </a:p>
          <a:p>
            <a:pPr lvl="1"/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Fetching,</a:t>
            </a: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TrapPending</a:t>
            </a: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QuiescePending</a:t>
            </a: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ItlbWait</a:t>
            </a: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IcacheWaitResponse</a:t>
            </a: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IcacheWaitRetry</a:t>
            </a: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IcacheAccessComplete</a:t>
            </a: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NoGoodAddr</a:t>
            </a:r>
            <a:endParaRPr lang="en-US" altLang="zh-CN" sz="11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131940" y="3124245"/>
            <a:ext cx="2423406" cy="2800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err="1" smtClean="0">
                <a:solidFill>
                  <a:schemeClr val="bg1"/>
                </a:solidFill>
              </a:rPr>
              <a:t>FetchPriority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</a:rPr>
              <a:t>SingleThread</a:t>
            </a:r>
            <a:r>
              <a:rPr lang="en-US" altLang="zh-CN" sz="1400" dirty="0">
                <a:solidFill>
                  <a:schemeClr val="bg1"/>
                </a:solidFill>
              </a:rPr>
              <a:t>,</a:t>
            </a: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</a:rPr>
              <a:t>RoundRobin</a:t>
            </a:r>
            <a:r>
              <a:rPr lang="en-US" altLang="zh-CN" sz="1400" dirty="0">
                <a:solidFill>
                  <a:schemeClr val="bg1"/>
                </a:solidFill>
              </a:rPr>
              <a:t>,</a:t>
            </a:r>
          </a:p>
          <a:p>
            <a:pPr lvl="1"/>
            <a:r>
              <a:rPr lang="en-US" altLang="zh-CN" sz="1400" dirty="0">
                <a:solidFill>
                  <a:schemeClr val="bg1"/>
                </a:solidFill>
              </a:rPr>
              <a:t>Branch,</a:t>
            </a:r>
          </a:p>
          <a:p>
            <a:pPr lvl="1"/>
            <a:r>
              <a:rPr lang="en-US" altLang="zh-CN" sz="1400" dirty="0">
                <a:solidFill>
                  <a:schemeClr val="bg1"/>
                </a:solidFill>
              </a:rPr>
              <a:t>IQ,</a:t>
            </a:r>
          </a:p>
          <a:p>
            <a:pPr lvl="1"/>
            <a:r>
              <a:rPr lang="en-US" altLang="zh-CN" sz="1400" dirty="0" smtClean="0">
                <a:solidFill>
                  <a:schemeClr val="bg1"/>
                </a:solidFill>
              </a:rPr>
              <a:t>LSQ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Stalls</a:t>
            </a:r>
          </a:p>
          <a:p>
            <a:pPr lvl="1"/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CN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ecode</a:t>
            </a:r>
          </a:p>
          <a:p>
            <a:pPr lvl="1"/>
            <a:r>
              <a:rPr lang="en-US" altLang="zh-CN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drain</a:t>
            </a:r>
          </a:p>
        </p:txBody>
      </p:sp>
    </p:spTree>
    <p:extLst>
      <p:ext uri="{BB962C8B-B14F-4D97-AF65-F5344CB8AC3E}">
        <p14:creationId xmlns:p14="http://schemas.microsoft.com/office/powerpoint/2010/main" val="279207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Fetch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设计探究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87076" y="2270982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</a:t>
            </a:r>
            <a:r>
              <a:rPr lang="en-US" altLang="zh-CN" sz="3200" dirty="0" smtClean="0"/>
              <a:t>-cache</a:t>
            </a:r>
            <a:endParaRPr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407610" y="3273711"/>
            <a:ext cx="230303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Fetch</a:t>
            </a:r>
            <a:endParaRPr lang="zh-CN" altLang="en-US" sz="3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886791" y="5268750"/>
            <a:ext cx="191546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/>
              <a:t>StaticInst</a:t>
            </a:r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9377049" y="5266420"/>
            <a:ext cx="196520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Macro-op</a:t>
            </a:r>
            <a:endParaRPr lang="zh-CN" altLang="en-US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240276" y="427643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Decoder</a:t>
            </a:r>
            <a:endParaRPr lang="zh-CN" altLang="en-US" sz="3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407609" y="4276439"/>
            <a:ext cx="230303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/>
              <a:t>Predecoder</a:t>
            </a:r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744245" y="3683284"/>
            <a:ext cx="246242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/>
              <a:t>ExtMachInst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9377049" y="6185439"/>
            <a:ext cx="196520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20" name="燕尾形箭头 19"/>
          <p:cNvSpPr/>
          <p:nvPr/>
        </p:nvSpPr>
        <p:spPr>
          <a:xfrm rot="5400000">
            <a:off x="2390390" y="2973864"/>
            <a:ext cx="337469" cy="181740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燕尾形箭头 20"/>
          <p:cNvSpPr/>
          <p:nvPr/>
        </p:nvSpPr>
        <p:spPr>
          <a:xfrm rot="5400000">
            <a:off x="2390389" y="3976593"/>
            <a:ext cx="337469" cy="181740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燕尾形箭头 21"/>
          <p:cNvSpPr/>
          <p:nvPr/>
        </p:nvSpPr>
        <p:spPr>
          <a:xfrm rot="5400000">
            <a:off x="8306283" y="4972947"/>
            <a:ext cx="337469" cy="181740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燕尾形箭头 22"/>
          <p:cNvSpPr/>
          <p:nvPr/>
        </p:nvSpPr>
        <p:spPr>
          <a:xfrm rot="5400000">
            <a:off x="9562428" y="4972948"/>
            <a:ext cx="337469" cy="181740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燕尾形箭头 23"/>
          <p:cNvSpPr/>
          <p:nvPr/>
        </p:nvSpPr>
        <p:spPr>
          <a:xfrm rot="19253089">
            <a:off x="3967090" y="4235112"/>
            <a:ext cx="520707" cy="383258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燕尾形箭头 24"/>
          <p:cNvSpPr/>
          <p:nvPr/>
        </p:nvSpPr>
        <p:spPr>
          <a:xfrm rot="1951634">
            <a:off x="7462774" y="4235111"/>
            <a:ext cx="520707" cy="383258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燕尾形箭头 26"/>
          <p:cNvSpPr/>
          <p:nvPr/>
        </p:nvSpPr>
        <p:spPr>
          <a:xfrm rot="5400000">
            <a:off x="10190916" y="5927448"/>
            <a:ext cx="337469" cy="181740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49994" y="288006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16 Bytes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49994" y="389872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64 bit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103407" y="2609620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BPU</a:t>
            </a:r>
            <a:endParaRPr lang="zh-CN" altLang="en-US" sz="3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0268780" y="4274409"/>
            <a:ext cx="174410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ROM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396769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Fetch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设计探究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216" y="2305883"/>
            <a:ext cx="2263334" cy="38857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28" y="1470060"/>
            <a:ext cx="7255403" cy="510936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81171" y="6240867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Gem5 Fetch to Decode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952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031898" y="46422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en-US" altLang="zh-CN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Pipeline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6280" y="1694019"/>
            <a:ext cx="9745548" cy="49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Decode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设计探究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——</a:t>
            </a:r>
            <a:r>
              <a:rPr lang="zh-CN" altLang="en-US" sz="2000" b="1" dirty="0">
                <a:solidFill>
                  <a:schemeClr val="bg1"/>
                </a:solidFill>
              </a:rPr>
              <a:t>待续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11" y="3169114"/>
            <a:ext cx="4315417" cy="15247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688" y="1470060"/>
            <a:ext cx="2653198" cy="5276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749" y="1468704"/>
            <a:ext cx="3946777" cy="527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988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4319280" y="360000"/>
            <a:ext cx="322200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Gem5简介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图片 71"/>
          <p:cNvPicPr/>
          <p:nvPr/>
        </p:nvPicPr>
        <p:blipFill>
          <a:blip r:embed="rId2"/>
          <a:stretch/>
        </p:blipFill>
        <p:spPr>
          <a:xfrm>
            <a:off x="1080000" y="1793160"/>
            <a:ext cx="10543320" cy="497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319280" y="360000"/>
            <a:ext cx="31611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Gem5简介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1196280" y="1728000"/>
            <a:ext cx="9529560" cy="340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CPU Model: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Simple one-IPC (SimpleAtomic/Timing)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Detailed in-order execution (InOrder)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Detailed in out-of-order execution (Out-of-Order)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Hardware-accelerated fast forwarding (KVM)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Fundamental Modes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Full system (FS)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模拟了一个硬件环境，包含cpu、寄存器、cache、内存等等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模拟了中断、异常、错误的处理等等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Syscall emulation (SE)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主要通过调用主系统来完成模拟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没有调度模块且只设计了简单的地址转换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的</a:t>
            </a:r>
            <a:r>
              <a:rPr lang="zh-CN" altLang="en-US" sz="4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简介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CPU Model:</a:t>
            </a: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InOrder</a:t>
            </a:r>
            <a:endParaRPr lang="en-US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Fetch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Decode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Execute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Memory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WriteBack</a:t>
            </a:r>
            <a:endParaRPr lang="en-US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73200" lvl="1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Out-Of-Order</a:t>
            </a: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(O3)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Fetch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Decode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Rename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Issue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Execute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Writeback</a:t>
            </a:r>
            <a:endParaRPr lang="en-US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altLang="zh-CN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PS</a:t>
            </a:r>
            <a:r>
              <a:rPr lang="en-US" altLang="zh-CN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zh-CN" alt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实际处理中，</a:t>
            </a:r>
            <a:r>
              <a:rPr lang="en-US" altLang="zh-CN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IEW</a:t>
            </a:r>
            <a:r>
              <a:rPr lang="zh-CN" alt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被归于一个</a:t>
            </a:r>
            <a:r>
              <a:rPr lang="en-US" altLang="zh-CN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stage</a:t>
            </a:r>
            <a:endParaRPr lang="en-US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0400" lvl="2" indent="-21312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Gem5的编译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1196280" y="172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依赖：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可以直接下载安装的：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python-dev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build-essential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g++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需要下载编译安装的：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zlib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protobuf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系统：ubuntu16.04 LTS(不同系统版本默认安装的包不一样，但是都需要这些)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319280" y="360000"/>
            <a:ext cx="48945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Gem5的编译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342800" y="237240"/>
            <a:ext cx="1360440" cy="1344600"/>
          </a:xfrm>
          <a:prstGeom prst="ellipse">
            <a:avLst/>
          </a:prstGeom>
          <a:noFill/>
          <a:ln w="648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1038960" y="576000"/>
            <a:ext cx="198288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方正兰亭超细黑简体"/>
                <a:ea typeface="方正兰亭超细黑简体"/>
              </a:rPr>
              <a:t>Part2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1196280" y="2088000"/>
            <a:ext cx="996156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以ubuntu16.04为例：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通过apt安装依赖包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apt install python python-dev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scons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m4 build-essential g++ swig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安装zlib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wget</a:t>
            </a:r>
            <a:r>
              <a:rPr lang="en-US" sz="22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http://zlib.net/zlib-1.2.8.tar.gz </a:t>
            </a:r>
            <a:endParaRPr lang="en-US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tar </a:t>
            </a: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xvf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zlib-1.2.8.tar.gz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cd zlib-1.2.8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./configure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</a:t>
            </a: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make install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640" lvl="2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如果没有错误提示，那么zlib安装完成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lvl="1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2823</TotalTime>
  <Words>1522</Words>
  <Application>Microsoft Office PowerPoint</Application>
  <PresentationFormat>宽屏</PresentationFormat>
  <Paragraphs>466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DejaVu Sans</vt:lpstr>
      <vt:lpstr>Microsoft YaHei UI</vt:lpstr>
      <vt:lpstr>方正兰亭超细黑简体</vt:lpstr>
      <vt:lpstr>Arial</vt:lpstr>
      <vt:lpstr>Symbol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oliver</dc:creator>
  <dc:description/>
  <cp:lastModifiedBy>oliver</cp:lastModifiedBy>
  <cp:revision>254</cp:revision>
  <dcterms:created xsi:type="dcterms:W3CDTF">2016-08-24T08:42:54Z</dcterms:created>
  <dcterms:modified xsi:type="dcterms:W3CDTF">2016-09-02T02:22:34Z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2052-10.1.0.5672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21</vt:i4>
  </property>
</Properties>
</file>