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578120" y="902880"/>
            <a:ext cx="3033000" cy="30330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438440" y="1820520"/>
            <a:ext cx="331200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206880" y="4322880"/>
            <a:ext cx="5774760" cy="7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源码浅析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(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一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4"/>
          <p:cNvSpPr/>
          <p:nvPr/>
        </p:nvSpPr>
        <p:spPr>
          <a:xfrm>
            <a:off x="3519360" y="432288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5"/>
          <p:cNvSpPr/>
          <p:nvPr/>
        </p:nvSpPr>
        <p:spPr>
          <a:xfrm>
            <a:off x="3519360" y="506592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的编译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ubuntu16.04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地址为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https://github.com/google/protobuf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，基础依赖：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apt install autoconf automake libtool curl make g++ unzip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protobuf-2.5.0.tar.gz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xvf protobuf-2.5.0.tar.gz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protobuf-2.5.0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ldconfig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：不要下载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上最新的源码编译，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protobuf-3.0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并不支持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，可能以后会更新，但是保险起见，安装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protobuf-2.5.0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吧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最低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protobuf-2.1+)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的编译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19736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二进制文件类型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Gem5.opt         optimized build,symbols,tracing,assert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Gem5.debug    debug build,symbols,tracing,assert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Gem5.fast        optimized build,no debugging,no symbols,no tracing,no 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assertions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Gem5.prof        gem5.fast + profiling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编译源码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 stable_2014_02_15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gem5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 build/X86/gem5.opt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wait…….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如果最后出现了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LINK] -&gt;X86/gem5.opt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，那么就编译完成了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的编译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19736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编译完成后：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可以看到目录下出现了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gem5.opt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同时生成了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版的源代码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图片 1" descr=""/>
          <p:cNvPicPr/>
          <p:nvPr/>
        </p:nvPicPr>
        <p:blipFill>
          <a:blip r:embed="rId1"/>
          <a:stretch/>
        </p:blipFill>
        <p:spPr>
          <a:xfrm>
            <a:off x="1743480" y="2795400"/>
            <a:ext cx="5614560" cy="3987720"/>
          </a:xfrm>
          <a:prstGeom prst="rect">
            <a:avLst/>
          </a:prstGeom>
          <a:ln>
            <a:noFill/>
          </a:ln>
        </p:spPr>
      </p:pic>
    </p:spTree>
  </p:cSld>
  <p:transition spd="slow">
    <p:split dir="out" orient="vert"/>
  </p:transition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SE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4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注意：编译二进制文件时需要指定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-static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参数，不然无法运行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图片 1" descr=""/>
          <p:cNvPicPr/>
          <p:nvPr/>
        </p:nvPicPr>
        <p:blipFill>
          <a:blip r:embed="rId1"/>
          <a:stretch/>
        </p:blipFill>
        <p:spPr>
          <a:xfrm>
            <a:off x="1506600" y="2219760"/>
            <a:ext cx="8429400" cy="3536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SE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test.c source code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图片 1" descr=""/>
          <p:cNvPicPr/>
          <p:nvPr/>
        </p:nvPicPr>
        <p:blipFill>
          <a:blip r:embed="rId1"/>
          <a:stretch/>
        </p:blipFill>
        <p:spPr>
          <a:xfrm>
            <a:off x="1196280" y="2781000"/>
            <a:ext cx="9406080" cy="3285720"/>
          </a:xfrm>
          <a:prstGeom prst="rect">
            <a:avLst/>
          </a:prstGeom>
          <a:ln>
            <a:noFill/>
          </a:ln>
        </p:spPr>
      </p:pic>
    </p:spTree>
  </p:cSld>
  <p:transition spd="slow">
    <p:wheel spokes="1"/>
  </p:transition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SE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模式——查看运行信息：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图片 1" descr=""/>
          <p:cNvPicPr/>
          <p:nvPr/>
        </p:nvPicPr>
        <p:blipFill>
          <a:blip r:embed="rId1"/>
          <a:stretch/>
        </p:blipFill>
        <p:spPr>
          <a:xfrm>
            <a:off x="1504080" y="2203200"/>
            <a:ext cx="7583400" cy="449856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SE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模式——如何生成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O3PipeView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图片 1" descr=""/>
          <p:cNvPicPr/>
          <p:nvPr/>
        </p:nvPicPr>
        <p:blipFill>
          <a:blip r:embed="rId1"/>
          <a:stretch/>
        </p:blipFill>
        <p:spPr>
          <a:xfrm>
            <a:off x="1503360" y="2238120"/>
            <a:ext cx="7710120" cy="436788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SE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模式——查看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O3PipeView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图片 2" descr=""/>
          <p:cNvPicPr/>
          <p:nvPr/>
        </p:nvPicPr>
        <p:blipFill>
          <a:blip r:embed="rId1"/>
          <a:stretch/>
        </p:blipFill>
        <p:spPr>
          <a:xfrm>
            <a:off x="1454400" y="2237040"/>
            <a:ext cx="6700320" cy="453348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FS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模式准备工作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System Files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http://www.m5sim.org/dist/current/m5_system_2.0b3.tar.bz2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linux-dist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http://www.m5sim.org/dist/current/linux-dist.tgz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alpha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System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解压后的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linux-bigswap2.img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拷贝到目录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/home/wyj2/gem5-stable/x86Dist/disks/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就行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配置文件路径：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/dist/m5/system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将第一个文件解压放入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文件夹中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将第二个文件解压后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文件夹的内容放入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system/binaries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将第三个文件解压出的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linux-bigswap2.img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丢入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system/disks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FS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模式准备工作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 配置：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 gem5-stable/configs/common/Benchmarks.py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将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x86root.img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改为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linux-x86.img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图片 1" descr=""/>
          <p:cNvPicPr/>
          <p:nvPr/>
        </p:nvPicPr>
        <p:blipFill>
          <a:blip r:embed="rId1"/>
          <a:stretch/>
        </p:blipFill>
        <p:spPr>
          <a:xfrm>
            <a:off x="2424600" y="3088080"/>
            <a:ext cx="6161760" cy="369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103720" y="792000"/>
            <a:ext cx="198108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主要内容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824480" y="2966760"/>
            <a:ext cx="1193400" cy="11934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71760" y="2966760"/>
            <a:ext cx="1193400" cy="11934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6722280" y="2966760"/>
            <a:ext cx="1193400" cy="11934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9171000" y="2966760"/>
            <a:ext cx="1193400" cy="11934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1840320" y="3334320"/>
            <a:ext cx="11610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4287600" y="3334320"/>
            <a:ext cx="11610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6738480" y="3334320"/>
            <a:ext cx="11610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9187200" y="3334320"/>
            <a:ext cx="11610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647000" y="4721400"/>
            <a:ext cx="15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4068000" y="4721400"/>
            <a:ext cx="16056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的编译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6516000" y="4721400"/>
            <a:ext cx="16048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8820000" y="4721400"/>
            <a:ext cx="21128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14"/>
          <p:cNvSpPr/>
          <p:nvPr/>
        </p:nvSpPr>
        <p:spPr>
          <a:xfrm>
            <a:off x="3020760" y="3565080"/>
            <a:ext cx="12506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5"/>
          <p:cNvSpPr/>
          <p:nvPr/>
        </p:nvSpPr>
        <p:spPr>
          <a:xfrm>
            <a:off x="5468040" y="3565080"/>
            <a:ext cx="12538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6"/>
          <p:cNvSpPr/>
          <p:nvPr/>
        </p:nvSpPr>
        <p:spPr>
          <a:xfrm>
            <a:off x="7918560" y="3565080"/>
            <a:ext cx="12524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FS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模式——运行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模式：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图片 1" descr=""/>
          <p:cNvPicPr/>
          <p:nvPr/>
        </p:nvPicPr>
        <p:blipFill>
          <a:blip r:embed="rId1"/>
          <a:stretch/>
        </p:blipFill>
        <p:spPr>
          <a:xfrm>
            <a:off x="1533960" y="2523240"/>
            <a:ext cx="9623520" cy="267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FS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模式——编译运行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m5term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gem5-stable/util/term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./gcc m5term.c –o m5term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图片 2" descr=""/>
          <p:cNvPicPr/>
          <p:nvPr/>
        </p:nvPicPr>
        <p:blipFill>
          <a:blip r:embed="rId1"/>
          <a:stretch/>
        </p:blipFill>
        <p:spPr>
          <a:xfrm>
            <a:off x="1955880" y="2882520"/>
            <a:ext cx="6990840" cy="381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FS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模式——挂载系统成功：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图片 1" descr=""/>
          <p:cNvPicPr/>
          <p:nvPr/>
        </p:nvPicPr>
        <p:blipFill>
          <a:blip r:embed="rId1"/>
          <a:stretch/>
        </p:blipFill>
        <p:spPr>
          <a:xfrm>
            <a:off x="1484640" y="2199600"/>
            <a:ext cx="7009920" cy="3878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在挂载系统中执行程序：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1196280" y="2193840"/>
            <a:ext cx="974520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m5term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窗口和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gem5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fs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模拟窗口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Sudo mount /dist/m5/system/disks/linux-x86.img /mnt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Sudo cp test.c /mnt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重新运行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gem5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FS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模式，开启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m5term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进行交互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m5term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进入模拟系统中，然后编译执行测试程序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图片 4" descr=""/>
          <p:cNvPicPr/>
          <p:nvPr/>
        </p:nvPicPr>
        <p:blipFill>
          <a:blip r:embed="rId1"/>
          <a:stretch/>
        </p:blipFill>
        <p:spPr>
          <a:xfrm>
            <a:off x="1941840" y="4066560"/>
            <a:ext cx="5425200" cy="25603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在挂载系统中执行程序：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196280" y="2193840"/>
            <a:ext cx="891396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注意由于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kernel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gcc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环境也不同，直接拷贝编译好的执行程序可能出现各种问题，如：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所以最好拷贝源代码去编译执行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下一步，寻找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gem5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中的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trace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信息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在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m5out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文件夹内没有找到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trace.out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的输出内容，只有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m5term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terminal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的输出信息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没有任何关于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hello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trace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信息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图片 1" descr=""/>
          <p:cNvPicPr/>
          <p:nvPr/>
        </p:nvPicPr>
        <p:blipFill>
          <a:blip r:embed="rId1"/>
          <a:stretch/>
        </p:blipFill>
        <p:spPr>
          <a:xfrm>
            <a:off x="1943280" y="2575800"/>
            <a:ext cx="6791040" cy="193608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342800" y="3130920"/>
            <a:ext cx="9745200" cy="10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2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那么挂载这个系统有什么作用呢？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图片 1" descr=""/>
          <p:cNvPicPr/>
          <p:nvPr/>
        </p:nvPicPr>
        <p:blipFill>
          <a:blip r:embed="rId1"/>
          <a:stretch/>
        </p:blipFill>
        <p:spPr>
          <a:xfrm>
            <a:off x="1926360" y="1667520"/>
            <a:ext cx="8578440" cy="507744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heel spokes="1"/>
  </p:transition>
  <p:timing>
    <p:tnLst>
      <p:par>
        <p:cTn id="54" dur="indefinite" restart="never" nodeType="tmRoot">
          <p:childTnLst>
            <p:seq>
              <p:cTn id="55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 additive="repl"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in">
                                      <p:cBhvr additive="repl">
                                        <p:cTn id="79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 1"/>
          <p:cNvSpPr/>
          <p:nvPr/>
        </p:nvSpPr>
        <p:spPr>
          <a:xfrm>
            <a:off x="10608120" y="-438120"/>
            <a:ext cx="360" cy="27615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 rot="5400000">
            <a:off x="8600760" y="1332720"/>
            <a:ext cx="2089080" cy="192564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3"/>
          <p:cNvSpPr/>
          <p:nvPr/>
        </p:nvSpPr>
        <p:spPr>
          <a:xfrm flipH="1">
            <a:off x="7647480" y="3342240"/>
            <a:ext cx="2048760" cy="280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4055040" y="2296080"/>
            <a:ext cx="4064400" cy="21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3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4466520" y="1780200"/>
            <a:ext cx="3179880" cy="317988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6"/>
          <p:cNvSpPr/>
          <p:nvPr/>
        </p:nvSpPr>
        <p:spPr>
          <a:xfrm flipH="1">
            <a:off x="2526120" y="3335400"/>
            <a:ext cx="19404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 flipV="1" rot="10800000">
            <a:off x="3582000" y="5261040"/>
            <a:ext cx="2089080" cy="192564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8"/>
          <p:cNvSpPr/>
          <p:nvPr/>
        </p:nvSpPr>
        <p:spPr>
          <a:xfrm flipV="1">
            <a:off x="1491120" y="4298760"/>
            <a:ext cx="360" cy="25592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主要执行流程：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图片 2" descr=""/>
          <p:cNvPicPr/>
          <p:nvPr/>
        </p:nvPicPr>
        <p:blipFill>
          <a:blip r:embed="rId1"/>
          <a:stretch/>
        </p:blipFill>
        <p:spPr>
          <a:xfrm>
            <a:off x="1331640" y="2214720"/>
            <a:ext cx="2514600" cy="848160"/>
          </a:xfrm>
          <a:prstGeom prst="rect">
            <a:avLst/>
          </a:prstGeom>
          <a:ln>
            <a:noFill/>
          </a:ln>
        </p:spPr>
      </p:pic>
      <p:pic>
        <p:nvPicPr>
          <p:cNvPr id="179" name="图片 3" descr=""/>
          <p:cNvPicPr/>
          <p:nvPr/>
        </p:nvPicPr>
        <p:blipFill>
          <a:blip r:embed="rId2"/>
          <a:stretch/>
        </p:blipFill>
        <p:spPr>
          <a:xfrm>
            <a:off x="1301040" y="3433320"/>
            <a:ext cx="2537280" cy="855720"/>
          </a:xfrm>
          <a:prstGeom prst="rect">
            <a:avLst/>
          </a:prstGeom>
          <a:ln>
            <a:noFill/>
          </a:ln>
        </p:spPr>
      </p:pic>
      <p:pic>
        <p:nvPicPr>
          <p:cNvPr id="180" name="图片 4" descr=""/>
          <p:cNvPicPr/>
          <p:nvPr/>
        </p:nvPicPr>
        <p:blipFill>
          <a:blip r:embed="rId3"/>
          <a:stretch/>
        </p:blipFill>
        <p:spPr>
          <a:xfrm>
            <a:off x="5160960" y="2184840"/>
            <a:ext cx="2552760" cy="865080"/>
          </a:xfrm>
          <a:prstGeom prst="rect">
            <a:avLst/>
          </a:prstGeom>
          <a:ln>
            <a:noFill/>
          </a:ln>
        </p:spPr>
      </p:pic>
      <p:pic>
        <p:nvPicPr>
          <p:cNvPr id="181" name="图片 5" descr=""/>
          <p:cNvPicPr/>
          <p:nvPr/>
        </p:nvPicPr>
        <p:blipFill>
          <a:blip r:embed="rId4"/>
          <a:stretch/>
        </p:blipFill>
        <p:spPr>
          <a:xfrm>
            <a:off x="5185080" y="3433320"/>
            <a:ext cx="2505240" cy="842760"/>
          </a:xfrm>
          <a:prstGeom prst="rect">
            <a:avLst/>
          </a:prstGeom>
          <a:ln>
            <a:noFill/>
          </a:ln>
        </p:spPr>
      </p:pic>
      <p:pic>
        <p:nvPicPr>
          <p:cNvPr id="182" name="图片 7" descr=""/>
          <p:cNvPicPr/>
          <p:nvPr/>
        </p:nvPicPr>
        <p:blipFill>
          <a:blip r:embed="rId5"/>
          <a:stretch/>
        </p:blipFill>
        <p:spPr>
          <a:xfrm>
            <a:off x="8967240" y="3427920"/>
            <a:ext cx="2559600" cy="861120"/>
          </a:xfrm>
          <a:prstGeom prst="rect">
            <a:avLst/>
          </a:prstGeom>
          <a:ln>
            <a:noFill/>
          </a:ln>
        </p:spPr>
      </p:pic>
      <p:pic>
        <p:nvPicPr>
          <p:cNvPr id="183" name="图片 8" descr=""/>
          <p:cNvPicPr/>
          <p:nvPr/>
        </p:nvPicPr>
        <p:blipFill>
          <a:blip r:embed="rId6"/>
          <a:stretch/>
        </p:blipFill>
        <p:spPr>
          <a:xfrm>
            <a:off x="8978400" y="4650480"/>
            <a:ext cx="2537280" cy="857880"/>
          </a:xfrm>
          <a:prstGeom prst="rect">
            <a:avLst/>
          </a:prstGeom>
          <a:ln>
            <a:noFill/>
          </a:ln>
        </p:spPr>
      </p:pic>
      <p:pic>
        <p:nvPicPr>
          <p:cNvPr id="184" name="图片 9" descr=""/>
          <p:cNvPicPr/>
          <p:nvPr/>
        </p:nvPicPr>
        <p:blipFill>
          <a:blip r:embed="rId7"/>
          <a:stretch/>
        </p:blipFill>
        <p:spPr>
          <a:xfrm>
            <a:off x="5185080" y="4659480"/>
            <a:ext cx="2504160" cy="848520"/>
          </a:xfrm>
          <a:prstGeom prst="rect">
            <a:avLst/>
          </a:prstGeom>
          <a:ln>
            <a:noFill/>
          </a:ln>
        </p:spPr>
      </p:pic>
      <p:pic>
        <p:nvPicPr>
          <p:cNvPr id="185" name="图片 10" descr=""/>
          <p:cNvPicPr/>
          <p:nvPr/>
        </p:nvPicPr>
        <p:blipFill>
          <a:blip r:embed="rId8"/>
          <a:stretch/>
        </p:blipFill>
        <p:spPr>
          <a:xfrm>
            <a:off x="1306080" y="4659480"/>
            <a:ext cx="2532240" cy="910440"/>
          </a:xfrm>
          <a:prstGeom prst="rect">
            <a:avLst/>
          </a:prstGeom>
          <a:ln>
            <a:noFill/>
          </a:ln>
        </p:spPr>
      </p:pic>
      <p:pic>
        <p:nvPicPr>
          <p:cNvPr id="186" name="图片 11" descr=""/>
          <p:cNvPicPr/>
          <p:nvPr/>
        </p:nvPicPr>
        <p:blipFill>
          <a:blip r:embed="rId9"/>
          <a:stretch/>
        </p:blipFill>
        <p:spPr>
          <a:xfrm>
            <a:off x="1331640" y="5913720"/>
            <a:ext cx="2509200" cy="852480"/>
          </a:xfrm>
          <a:prstGeom prst="rect">
            <a:avLst/>
          </a:prstGeom>
          <a:ln>
            <a:noFill/>
          </a:ln>
        </p:spPr>
      </p:pic>
      <p:pic>
        <p:nvPicPr>
          <p:cNvPr id="187" name="图片 12" descr=""/>
          <p:cNvPicPr/>
          <p:nvPr/>
        </p:nvPicPr>
        <p:blipFill>
          <a:blip r:embed="rId10"/>
          <a:stretch/>
        </p:blipFill>
        <p:spPr>
          <a:xfrm>
            <a:off x="5155560" y="5913720"/>
            <a:ext cx="2557800" cy="852480"/>
          </a:xfrm>
          <a:prstGeom prst="rect">
            <a:avLst/>
          </a:prstGeom>
          <a:ln>
            <a:noFill/>
          </a:ln>
        </p:spPr>
      </p:pic>
      <p:sp>
        <p:nvSpPr>
          <p:cNvPr id="188" name="CustomShape 5"/>
          <p:cNvSpPr/>
          <p:nvPr/>
        </p:nvSpPr>
        <p:spPr>
          <a:xfrm rot="5400000">
            <a:off x="2403360" y="3112560"/>
            <a:ext cx="333360" cy="294120"/>
          </a:xfrm>
          <a:prstGeom prst="stripedRightArrow">
            <a:avLst>
              <a:gd name="adj1" fmla="val 50000"/>
              <a:gd name="adj2" fmla="val 50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9" name="CustomShape 6"/>
          <p:cNvSpPr/>
          <p:nvPr/>
        </p:nvSpPr>
        <p:spPr>
          <a:xfrm rot="5400000">
            <a:off x="6312600" y="3092400"/>
            <a:ext cx="333360" cy="294120"/>
          </a:xfrm>
          <a:prstGeom prst="stripedRightArrow">
            <a:avLst>
              <a:gd name="adj1" fmla="val 50000"/>
              <a:gd name="adj2" fmla="val 50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4050360" y="3617280"/>
            <a:ext cx="922680" cy="487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7867440" y="3611160"/>
            <a:ext cx="922680" cy="487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4050360" y="6069600"/>
            <a:ext cx="922680" cy="487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93" name="CustomShape 10"/>
          <p:cNvSpPr/>
          <p:nvPr/>
        </p:nvSpPr>
        <p:spPr>
          <a:xfrm rot="10800000">
            <a:off x="5002200" y="5323320"/>
            <a:ext cx="922680" cy="487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94" name="CustomShape 11"/>
          <p:cNvSpPr/>
          <p:nvPr/>
        </p:nvSpPr>
        <p:spPr>
          <a:xfrm rot="10800000">
            <a:off x="8790480" y="5358600"/>
            <a:ext cx="922680" cy="487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95" name="CustomShape 12"/>
          <p:cNvSpPr/>
          <p:nvPr/>
        </p:nvSpPr>
        <p:spPr>
          <a:xfrm rot="5400000">
            <a:off x="10078920" y="4390560"/>
            <a:ext cx="336960" cy="181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96" name="CustomShape 13"/>
          <p:cNvSpPr/>
          <p:nvPr/>
        </p:nvSpPr>
        <p:spPr>
          <a:xfrm rot="5400000">
            <a:off x="2401560" y="5654160"/>
            <a:ext cx="336960" cy="181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</p:spTree>
  </p:cSld>
  <p:transition spd="slow">
    <p:wipe dir="l"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FullO3CPU——FullO3CPU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构造函数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465200" y="2417760"/>
            <a:ext cx="805284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BaseO3CPU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tickEvent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drainManager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等类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rename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iew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commit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itb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dtb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regfile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等数据结构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timeBuffer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FetchQueue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等数据结构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_status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tids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等类成员变量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等的内部数据结构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split dir="out" orient="vert"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FullO3CPU——FullO3CPU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构造函数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465200" y="2417760"/>
            <a:ext cx="311328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tickEvent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activityRec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system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drainManager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BaseO3CPU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itb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dtb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isa([tid])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regFile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freeList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rob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scoreboard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icachePort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dcachePort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5553720" y="2417760"/>
            <a:ext cx="311328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rename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iew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commit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checker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timeBuffer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fetchQueue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decodeQueue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renameQueue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iewQueue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319280" y="360000"/>
            <a:ext cx="30474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1196280" y="1728000"/>
            <a:ext cx="9529200" cy="34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是一款模块化的离散事件驱动全系统模拟器，它结合了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M5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中最优秀的部分，是一款高度可配置、集成多种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ISA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和多种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模型的体系结构模拟器；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能够支持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ALPHA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MIPS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Power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SPARC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等多种指令集；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主要由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语言编写，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用初始化、设置、组织和配置各个模块，真正执行的模块由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1201320" y="5544720"/>
            <a:ext cx="9613440" cy="9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官网地址：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http://www.m5sim.org/Documentation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项目地址：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https://github.com/gem5/gem5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FullO3CPU——FullO3CPU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构造函数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1465200" y="2417760"/>
            <a:ext cx="311328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removeInstsThisCycle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lastRunningCycle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lastActivatedCycle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activityRec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globalSeqNum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_status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thread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threadContexts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tids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PS: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类本身用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5553720" y="2417760"/>
            <a:ext cx="311328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activeThreads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timeBuffer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Queue(FetchQueue…etc..)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renameMap([tid])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commitRenameMap([tid])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iew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commit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rob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PS: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给初始化类用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DefaultFetch——DefaultFetch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构造函数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465200" y="2417760"/>
            <a:ext cx="805284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cpu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retryPtr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retryTid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finishTranslationEvent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branchPred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fetchPolicy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初始化各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stage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的时延、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fetchWidth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decodeWidth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numThreads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numFetchingThreads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cacheBlkSize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fetchBufferSize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fetchBufferMask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fetchQueueSize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instSize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FullO3CPU——tick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1465200" y="2417760"/>
            <a:ext cx="805284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调用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fetch.tick()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                                    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//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开始执行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操作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调用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decode.tick()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调用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rename.tick()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调用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iew.tick()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调用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commit.tick()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为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timeBuffer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fetchQueue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decodeQueue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renameQueue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iewQueue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activityRec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分配空间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根据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cpu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运行情况进行调度（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DrainManager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DefaultFetch——tick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65200" y="2417760"/>
            <a:ext cx="805284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issuePipelinedIfetch[i]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checkSignalsAndUpdate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更新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status_change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fromCommit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更新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interruptPending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调用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fetch(bool &amp;)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会更新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issuePipelinedIfetch[i])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更新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fetchNisnDist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status_change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更新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_status(fetch stage status)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判断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issuePipelinedIfetch[i]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状态调用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pipelineIcacheAccesses(i)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将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fetchQueue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的内容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pop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出来，丢入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toDecode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中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根据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wroteToTimeBuffer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状态更新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O3CPU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activityRec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DefaultFetch——fetch(bool &amp;)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1456560" y="2157120"/>
            <a:ext cx="6171840" cy="45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getFetchingThread()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选取优先级最高的线程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ID tid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获取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thisPC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pcOffset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fetchAddr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inRom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判断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fetchStatus[tid]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状态 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IcacheAccessComplete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更新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fetchStatus[tid]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为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Running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更新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status_change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为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true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Running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如果满足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tanslate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条件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那么执行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fetchCacheLine()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判断此时的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fetchStatus[tid]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状态并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++StallCycles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结束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fetch()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如果满足中断条件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++fetchMiscStallCycles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结束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5840280" y="3447720"/>
            <a:ext cx="473148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else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fetchStatus[tid] == Idle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++fetchIdleCycles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结束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方法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DefaultFetch——fetch(bool &amp;)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456560" y="2157120"/>
            <a:ext cx="8880480" cy="45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将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fetchBuffer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中的数据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(16 bytes)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存到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cacheInsts(uint64_t)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中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如果不是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predictedBranch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quiesce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且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numInst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fetchQueue[tid].size()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满足基本条件，那么进入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while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循环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如果满足条件，就进行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predecode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和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操作，获取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macroop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和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ExtMachInst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staticInst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do while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staticInst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初始化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DynInstPtr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类型的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instruction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，并丢入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fetchQueue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中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instruction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来更新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predictedBranch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更新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macroop[tid]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fetchOffset[tid]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pc[tid]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fetchAddr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issuePipelinedIfetch[tid]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等变量，为下一次的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做准备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DefaultFetch——fetchCacheLine()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函数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1465200" y="2417760"/>
            <a:ext cx="805284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访问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itb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进行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translate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操作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m5Reg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开启了保护模式：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如果不是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64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位：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do protection/limit checks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m5Reg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submode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不是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64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位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那就是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32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位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vaddr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做掩码处理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保留后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32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位，前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32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位重置为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0)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如果开启了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paging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，那么做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translate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操作，将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vaddr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转化为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paddr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否则令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paddr= vaddr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否则令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paddr= vaddr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之后对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paddr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地址做判断并处理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(m5opRange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apicRange)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472280" y="2395080"/>
            <a:ext cx="3174120" cy="20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3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那么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O3CPU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流水线深度是多少呢？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466520" y="1780200"/>
            <a:ext cx="3179880" cy="317988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wipe dir="l"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流水线设计探究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1306080" y="25250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3050280" y="25250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6538680" y="25225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8282520" y="252036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4794480" y="25250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3050280" y="31176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4794480" y="31176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8282520" y="31147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10026720" y="311256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6538680" y="31176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5"/>
          <p:cNvSpPr/>
          <p:nvPr/>
        </p:nvSpPr>
        <p:spPr>
          <a:xfrm>
            <a:off x="4794480" y="37123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6"/>
          <p:cNvSpPr/>
          <p:nvPr/>
        </p:nvSpPr>
        <p:spPr>
          <a:xfrm>
            <a:off x="6538680" y="37123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17"/>
          <p:cNvSpPr/>
          <p:nvPr/>
        </p:nvSpPr>
        <p:spPr>
          <a:xfrm>
            <a:off x="10026720" y="37098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8"/>
          <p:cNvSpPr/>
          <p:nvPr/>
        </p:nvSpPr>
        <p:spPr>
          <a:xfrm>
            <a:off x="8282520" y="37123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9"/>
          <p:cNvSpPr/>
          <p:nvPr/>
        </p:nvSpPr>
        <p:spPr>
          <a:xfrm>
            <a:off x="6538680" y="42944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0"/>
          <p:cNvSpPr/>
          <p:nvPr/>
        </p:nvSpPr>
        <p:spPr>
          <a:xfrm>
            <a:off x="8282520" y="42944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1"/>
          <p:cNvSpPr/>
          <p:nvPr/>
        </p:nvSpPr>
        <p:spPr>
          <a:xfrm>
            <a:off x="10026720" y="42944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2"/>
          <p:cNvSpPr/>
          <p:nvPr/>
        </p:nvSpPr>
        <p:spPr>
          <a:xfrm>
            <a:off x="8282520" y="48812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3"/>
          <p:cNvSpPr/>
          <p:nvPr/>
        </p:nvSpPr>
        <p:spPr>
          <a:xfrm>
            <a:off x="10026720" y="48812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4"/>
          <p:cNvSpPr/>
          <p:nvPr/>
        </p:nvSpPr>
        <p:spPr>
          <a:xfrm>
            <a:off x="10026720" y="54612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流水线设计探究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3050280" y="25250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6538680" y="25225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8282520" y="252036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4794480" y="25250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3050280" y="31176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4794480" y="31176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8282520" y="31147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10026720" y="311256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6538680" y="31176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4"/>
          <p:cNvSpPr/>
          <p:nvPr/>
        </p:nvSpPr>
        <p:spPr>
          <a:xfrm>
            <a:off x="4794480" y="37123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6538680" y="37123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6"/>
          <p:cNvSpPr/>
          <p:nvPr/>
        </p:nvSpPr>
        <p:spPr>
          <a:xfrm>
            <a:off x="10026720" y="37098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7"/>
          <p:cNvSpPr/>
          <p:nvPr/>
        </p:nvSpPr>
        <p:spPr>
          <a:xfrm>
            <a:off x="8282520" y="371232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8"/>
          <p:cNvSpPr/>
          <p:nvPr/>
        </p:nvSpPr>
        <p:spPr>
          <a:xfrm>
            <a:off x="6538680" y="42944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9"/>
          <p:cNvSpPr/>
          <p:nvPr/>
        </p:nvSpPr>
        <p:spPr>
          <a:xfrm>
            <a:off x="8282520" y="42944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10026720" y="42944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1"/>
          <p:cNvSpPr/>
          <p:nvPr/>
        </p:nvSpPr>
        <p:spPr>
          <a:xfrm>
            <a:off x="8282520" y="48812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2"/>
          <p:cNvSpPr/>
          <p:nvPr/>
        </p:nvSpPr>
        <p:spPr>
          <a:xfrm>
            <a:off x="10026720" y="48812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3"/>
          <p:cNvSpPr/>
          <p:nvPr/>
        </p:nvSpPr>
        <p:spPr>
          <a:xfrm>
            <a:off x="10026720" y="546120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4"/>
          <p:cNvSpPr/>
          <p:nvPr/>
        </p:nvSpPr>
        <p:spPr>
          <a:xfrm>
            <a:off x="2606400" y="2644560"/>
            <a:ext cx="431640" cy="334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5"/>
          <p:cNvSpPr/>
          <p:nvPr/>
        </p:nvSpPr>
        <p:spPr>
          <a:xfrm>
            <a:off x="1746360" y="2644560"/>
            <a:ext cx="431640" cy="334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6"/>
          <p:cNvSpPr/>
          <p:nvPr/>
        </p:nvSpPr>
        <p:spPr>
          <a:xfrm>
            <a:off x="2176560" y="2644560"/>
            <a:ext cx="431640" cy="334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7"/>
          <p:cNvSpPr/>
          <p:nvPr/>
        </p:nvSpPr>
        <p:spPr>
          <a:xfrm>
            <a:off x="1304280" y="2644560"/>
            <a:ext cx="431640" cy="334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319280" y="360000"/>
            <a:ext cx="31518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图片 67" descr=""/>
          <p:cNvPicPr/>
          <p:nvPr/>
        </p:nvPicPr>
        <p:blipFill>
          <a:blip r:embed="rId1"/>
          <a:stretch/>
        </p:blipFill>
        <p:spPr>
          <a:xfrm>
            <a:off x="936000" y="1722600"/>
            <a:ext cx="10542960" cy="497088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设计探究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图片 2" descr=""/>
          <p:cNvPicPr/>
          <p:nvPr/>
        </p:nvPicPr>
        <p:blipFill>
          <a:blip r:embed="rId1"/>
          <a:stretch/>
        </p:blipFill>
        <p:spPr>
          <a:xfrm>
            <a:off x="5133960" y="4865760"/>
            <a:ext cx="2152440" cy="128556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1465200" y="2417760"/>
            <a:ext cx="5973120" cy="34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单从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部分的代码来推测：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 stage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的时长可变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Thread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切分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 stage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Thread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并不是真正的线程，伪线程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通过设置多个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Thread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，使得每次即使有几个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Thread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处于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wait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或者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halt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状态，也有其他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Thread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完成整个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操作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图片 3" descr=""/>
          <p:cNvPicPr/>
          <p:nvPr/>
        </p:nvPicPr>
        <p:blipFill>
          <a:blip r:embed="rId2"/>
          <a:stretch/>
        </p:blipFill>
        <p:spPr>
          <a:xfrm>
            <a:off x="7438680" y="2417760"/>
            <a:ext cx="4019040" cy="2525760"/>
          </a:xfrm>
          <a:prstGeom prst="rect">
            <a:avLst/>
          </a:prstGeom>
          <a:ln>
            <a:noFill/>
          </a:ln>
        </p:spPr>
      </p:pic>
      <p:pic>
        <p:nvPicPr>
          <p:cNvPr id="305" name="图片 4" descr=""/>
          <p:cNvPicPr/>
          <p:nvPr/>
        </p:nvPicPr>
        <p:blipFill>
          <a:blip r:embed="rId3"/>
          <a:stretch/>
        </p:blipFill>
        <p:spPr>
          <a:xfrm>
            <a:off x="7438680" y="4943880"/>
            <a:ext cx="4019040" cy="1207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设计探究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1465200" y="2417760"/>
            <a:ext cx="8052840" cy="42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fetchWidth = 8 bytes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instruction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大小）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FetchBuffer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总量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=FetchBuffer(8 bit) * FetchBufferSize(16) = 16 Bytes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ThreadStatus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Running,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Idle,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Squashing,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Blocked,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Fetching,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TrapPending,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QuiescePending,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ItlbWait,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IcacheWaitResponse,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IcacheWaitRetry,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IcacheAccessComplete,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NoGoodAddr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5131800" y="3124080"/>
            <a:ext cx="2423160" cy="28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FetchPriority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SingleThread,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RoundRobin,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Branch,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IQ,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LSQ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Stalls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drain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split dir="out" orient="vert"/>
  </p:transition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设计探究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1686960" y="227088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I-cache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1407600" y="3273840"/>
            <a:ext cx="230256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6886800" y="5268600"/>
            <a:ext cx="191520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StaticInst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9376920" y="5266440"/>
            <a:ext cx="196488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Macro-op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9"/>
          <p:cNvSpPr/>
          <p:nvPr/>
        </p:nvSpPr>
        <p:spPr>
          <a:xfrm>
            <a:off x="8240400" y="42764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0"/>
          <p:cNvSpPr/>
          <p:nvPr/>
        </p:nvSpPr>
        <p:spPr>
          <a:xfrm>
            <a:off x="1407600" y="4276440"/>
            <a:ext cx="230256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Predecoder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1"/>
          <p:cNvSpPr/>
          <p:nvPr/>
        </p:nvSpPr>
        <p:spPr>
          <a:xfrm>
            <a:off x="4744080" y="3683160"/>
            <a:ext cx="24620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ExtMachInst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2"/>
          <p:cNvSpPr/>
          <p:nvPr/>
        </p:nvSpPr>
        <p:spPr>
          <a:xfrm>
            <a:off x="9376920" y="6185520"/>
            <a:ext cx="196488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3"/>
          <p:cNvSpPr/>
          <p:nvPr/>
        </p:nvSpPr>
        <p:spPr>
          <a:xfrm rot="5400000">
            <a:off x="2390760" y="2973600"/>
            <a:ext cx="336960" cy="181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25" name="CustomShape 14"/>
          <p:cNvSpPr/>
          <p:nvPr/>
        </p:nvSpPr>
        <p:spPr>
          <a:xfrm rot="5400000">
            <a:off x="2390760" y="3976560"/>
            <a:ext cx="336960" cy="181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26" name="CustomShape 15"/>
          <p:cNvSpPr/>
          <p:nvPr/>
        </p:nvSpPr>
        <p:spPr>
          <a:xfrm rot="5400000">
            <a:off x="8306640" y="4972680"/>
            <a:ext cx="336960" cy="181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27" name="CustomShape 16"/>
          <p:cNvSpPr/>
          <p:nvPr/>
        </p:nvSpPr>
        <p:spPr>
          <a:xfrm rot="5400000">
            <a:off x="9562680" y="4972680"/>
            <a:ext cx="336960" cy="181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28" name="CustomShape 17"/>
          <p:cNvSpPr/>
          <p:nvPr/>
        </p:nvSpPr>
        <p:spPr>
          <a:xfrm rot="19253400">
            <a:off x="3966840" y="4235040"/>
            <a:ext cx="520200" cy="3830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29" name="CustomShape 18"/>
          <p:cNvSpPr/>
          <p:nvPr/>
        </p:nvSpPr>
        <p:spPr>
          <a:xfrm rot="1951800">
            <a:off x="7462800" y="4235040"/>
            <a:ext cx="520200" cy="3830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30" name="CustomShape 19"/>
          <p:cNvSpPr/>
          <p:nvPr/>
        </p:nvSpPr>
        <p:spPr>
          <a:xfrm rot="5400000">
            <a:off x="10191240" y="5927400"/>
            <a:ext cx="336960" cy="18144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31" name="CustomShape 20"/>
          <p:cNvSpPr/>
          <p:nvPr/>
        </p:nvSpPr>
        <p:spPr>
          <a:xfrm>
            <a:off x="2656080" y="2880000"/>
            <a:ext cx="106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 Bytes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2654640" y="3898800"/>
            <a:ext cx="73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64 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5103360" y="260964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10268640" y="4274280"/>
            <a:ext cx="1743840" cy="577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Fetch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设计探究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图片 1" descr=""/>
          <p:cNvPicPr/>
          <p:nvPr/>
        </p:nvPicPr>
        <p:blipFill>
          <a:blip r:embed="rId1"/>
          <a:stretch/>
        </p:blipFill>
        <p:spPr>
          <a:xfrm>
            <a:off x="1491120" y="2305800"/>
            <a:ext cx="2262960" cy="3885480"/>
          </a:xfrm>
          <a:prstGeom prst="rect">
            <a:avLst/>
          </a:prstGeom>
          <a:ln>
            <a:noFill/>
          </a:ln>
        </p:spPr>
      </p:pic>
      <p:pic>
        <p:nvPicPr>
          <p:cNvPr id="340" name="图片 2" descr=""/>
          <p:cNvPicPr/>
          <p:nvPr/>
        </p:nvPicPr>
        <p:blipFill>
          <a:blip r:embed="rId2"/>
          <a:stretch/>
        </p:blipFill>
        <p:spPr>
          <a:xfrm>
            <a:off x="4397760" y="1470240"/>
            <a:ext cx="7255080" cy="5109120"/>
          </a:xfrm>
          <a:prstGeom prst="rect">
            <a:avLst/>
          </a:prstGeom>
          <a:ln>
            <a:noFill/>
          </a:ln>
        </p:spPr>
      </p:pic>
      <p:sp>
        <p:nvSpPr>
          <p:cNvPr id="341" name="CustomShape 5"/>
          <p:cNvSpPr/>
          <p:nvPr/>
        </p:nvSpPr>
        <p:spPr>
          <a:xfrm>
            <a:off x="1495080" y="6240960"/>
            <a:ext cx="2278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 Fetch to 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032000" y="4644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196280" y="1694160"/>
            <a:ext cx="97452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Decode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设计探究——待续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6" name="图片 2" descr=""/>
          <p:cNvPicPr/>
          <p:nvPr/>
        </p:nvPicPr>
        <p:blipFill>
          <a:blip r:embed="rId1"/>
          <a:stretch/>
        </p:blipFill>
        <p:spPr>
          <a:xfrm>
            <a:off x="605880" y="3169080"/>
            <a:ext cx="4314960" cy="1524240"/>
          </a:xfrm>
          <a:prstGeom prst="rect">
            <a:avLst/>
          </a:prstGeom>
          <a:ln>
            <a:noFill/>
          </a:ln>
        </p:spPr>
      </p:pic>
      <p:pic>
        <p:nvPicPr>
          <p:cNvPr id="347" name="图片 3" descr=""/>
          <p:cNvPicPr/>
          <p:nvPr/>
        </p:nvPicPr>
        <p:blipFill>
          <a:blip r:embed="rId2"/>
          <a:stretch/>
        </p:blipFill>
        <p:spPr>
          <a:xfrm>
            <a:off x="9298800" y="1470240"/>
            <a:ext cx="2652840" cy="5275800"/>
          </a:xfrm>
          <a:prstGeom prst="rect">
            <a:avLst/>
          </a:prstGeom>
          <a:ln>
            <a:noFill/>
          </a:ln>
        </p:spPr>
      </p:pic>
      <p:pic>
        <p:nvPicPr>
          <p:cNvPr id="348" name="图片 4" descr=""/>
          <p:cNvPicPr/>
          <p:nvPr/>
        </p:nvPicPr>
        <p:blipFill>
          <a:blip r:embed="rId3"/>
          <a:stretch/>
        </p:blipFill>
        <p:spPr>
          <a:xfrm>
            <a:off x="5106600" y="1468800"/>
            <a:ext cx="3946320" cy="527724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319280" y="360000"/>
            <a:ext cx="32216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71" descr=""/>
          <p:cNvPicPr/>
          <p:nvPr/>
        </p:nvPicPr>
        <p:blipFill>
          <a:blip r:embed="rId1"/>
          <a:stretch/>
        </p:blipFill>
        <p:spPr>
          <a:xfrm>
            <a:off x="1080000" y="1793160"/>
            <a:ext cx="10542960" cy="497232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319280" y="360000"/>
            <a:ext cx="31608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1196280" y="1728000"/>
            <a:ext cx="9529200" cy="34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 Model: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one-IPC (SimpleAtomic/Timing)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in-order execution (InOrder)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 out-of-order execution (Out-of-Order)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Hardware-accelerated fast forwarding (KVM)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Fundamental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system (FS)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模拟了一个硬件环境，包含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、寄存器、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cache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、内存等等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模拟了中断、异常、错误的处理等等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Syscall emulation (SE)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主要通过调用主系统来完成模拟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没有调度模块且只设计了简单的地址转换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r"/>
  </p:transition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 Model: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Out-Of-Order(O3)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304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PS: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实际处理中，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被归于一个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r"/>
  </p:transition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的编译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196280" y="172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依赖：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可以直接下载安装的：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python-dev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build-essential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需要下载编译安装的：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系统：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ubuntu16.04 LTS(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不同系统版本默认安装的包不一样，但是都需要这些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19280" y="360000"/>
            <a:ext cx="48942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的编译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42800" y="237240"/>
            <a:ext cx="1360080" cy="1344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1038960" y="576000"/>
            <a:ext cx="198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196280" y="2088000"/>
            <a:ext cx="9961200" cy="49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ubuntu16.04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apt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安装依赖包：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apt install python python-dev scons m4 build-essential g++ swig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zlib: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wget http://zlib.net/zlib-1.2.8.tar.gz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xvf zlib-1.2.8.tar.gz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zlib-1.2.8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7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如果没有错误提示，那么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zlib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安装完成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164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Application>LibreOffice/5.1.4.2$Linux_X86_64 LibreOffice_project/10m0$Build-2</Application>
  <Words>1522</Words>
  <Paragraphs>466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2016-08-24T08:42:54Z</dcterms:created>
  <dc:creator>oliver</dc:creator>
  <dc:description/>
  <dc:language>zh-CN</dc:language>
  <cp:lastModifiedBy/>
  <dcterms:modified xsi:type="dcterms:W3CDTF">2016-09-02T17:02:51Z</dcterms:modified>
  <cp:revision>255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44</vt:i4>
  </property>
</Properties>
</file>