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8" r:id="rId20"/>
    <p:sldId id="272" r:id="rId21"/>
    <p:sldId id="273" r:id="rId22"/>
    <p:sldId id="274" r:id="rId23"/>
    <p:sldId id="298" r:id="rId24"/>
    <p:sldId id="296" r:id="rId25"/>
    <p:sldId id="297" r:id="rId26"/>
    <p:sldId id="276" r:id="rId27"/>
    <p:sldId id="279" r:id="rId28"/>
    <p:sldId id="286" r:id="rId29"/>
    <p:sldId id="282" r:id="rId30"/>
    <p:sldId id="281" r:id="rId31"/>
    <p:sldId id="283" r:id="rId32"/>
    <p:sldId id="284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578120" y="902880"/>
            <a:ext cx="3033360" cy="30333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4438440" y="1820520"/>
            <a:ext cx="331236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3206880" y="4322880"/>
            <a:ext cx="577512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源码浅析(一)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4"/>
          <p:cNvSpPr/>
          <p:nvPr/>
        </p:nvSpPr>
        <p:spPr>
          <a:xfrm>
            <a:off x="3519360" y="4322880"/>
            <a:ext cx="515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7"/>
          <p:cNvSpPr/>
          <p:nvPr/>
        </p:nvSpPr>
        <p:spPr>
          <a:xfrm>
            <a:off x="3519360" y="5065920"/>
            <a:ext cx="515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以ubuntu16.04为例：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protobuf的github地址为https://github.com/google/protobuf，基础依赖：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apt install autoconf automake libtool curl make g++ unzip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安装protobuf: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protobuf-2.5.0.tar.gz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xvf protobuf-2.5.0.tar.gz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protobuf-2.5.0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make install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ldconfig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ps：不要下载github上最新的源码编译，protobuf-3.0并不支持gem5，可能以后会更新，但是保险起见，安装protobuf-2.5.0吧(最低protobuf-2.1+)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19736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二进制文件类型: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Gem5.opt         optimized build,symbols,tracing,assert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Gem5.debug    debug build,symbols,tracing,assert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Gem5.fast        optimized build,no debugging,no symbols,no tracing,no 					  assertions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Gem5.prof        gem5.fast + profiling support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编译源码,以gem5 stable_2014_02_15为例：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gem5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 build/X86/gem5.opt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wait…….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如果最后出现了[ LINK] -&gt;X86/gem5.opt，那么就编译完成了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9736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编译完成后：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可以看到目录下出现了gem5.opt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同时生成了X86版的源代码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图片 1"/>
          <p:cNvPicPr/>
          <p:nvPr/>
        </p:nvPicPr>
        <p:blipFill>
          <a:blip r:embed="rId2"/>
          <a:stretch/>
        </p:blipFill>
        <p:spPr>
          <a:xfrm>
            <a:off x="1743480" y="2795400"/>
            <a:ext cx="5614920" cy="398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SE模式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44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注意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：编译二进制文件时需要指定-static参数，不然无法运行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3" y="2219640"/>
            <a:ext cx="8429897" cy="3537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SE模式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test.c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source code：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80" y="2781003"/>
            <a:ext cx="9406346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查看运行信息：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73" y="2203269"/>
            <a:ext cx="7583599" cy="4498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如何生成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O3PipeView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2" indent="-21384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07" y="2238103"/>
            <a:ext cx="7710633" cy="4368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查看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O3PipeView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2" indent="-21384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1" y="2237184"/>
            <a:ext cx="6700652" cy="45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87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FS模式准备工作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altLang="zh-CN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sz="220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www.m5sim.org/dist/current/m5_system_2.0b3.tar.bz2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altLang="zh-CN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inux-dist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www.m5sim.org/dist/current/linux-dist.tgz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alpha的Full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解压后的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linux-bigswap2.img拷贝到目录/home/wyj2/gem5-stable/x86Dist/disks/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就行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配置文件路径：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创建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altLang="zh-CN" sz="22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/m5/system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将第一个文件解压放入</a:t>
            </a:r>
            <a:r>
              <a:rPr lang="en-US" altLang="zh-CN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文件夹中</a:t>
            </a:r>
            <a:endParaRPr lang="en-US" altLang="zh-CN" sz="220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将第二个文件解压后</a:t>
            </a:r>
            <a:r>
              <a:rPr lang="en-US" altLang="zh-CN" sz="22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文件夹的内容放入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system/binaries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个文件解压出的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linux-bigswap2.img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丢入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system/disks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中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FS模式准备工作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zh-CN" alt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配置：</a:t>
            </a:r>
            <a:endParaRPr lang="en-US" altLang="zh-CN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Vim gem5-stable/configs/common/Benchmarks.py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x86root.img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改为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linux-x86.img		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5" y="3088015"/>
            <a:ext cx="6162256" cy="36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3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103720" y="792000"/>
            <a:ext cx="1981440" cy="5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主要内容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82448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27176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672228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917100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184032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428760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673848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918720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1647000" y="4721400"/>
            <a:ext cx="15386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4068000" y="4721400"/>
            <a:ext cx="16059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6516000" y="4721400"/>
            <a:ext cx="1605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8820000" y="4721400"/>
            <a:ext cx="211320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14"/>
          <p:cNvSpPr/>
          <p:nvPr/>
        </p:nvSpPr>
        <p:spPr>
          <a:xfrm>
            <a:off x="3020760" y="3565080"/>
            <a:ext cx="12506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5"/>
          <p:cNvSpPr/>
          <p:nvPr/>
        </p:nvSpPr>
        <p:spPr>
          <a:xfrm>
            <a:off x="5468040" y="3565080"/>
            <a:ext cx="12538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6"/>
          <p:cNvSpPr/>
          <p:nvPr/>
        </p:nvSpPr>
        <p:spPr>
          <a:xfrm>
            <a:off x="7918560" y="3565080"/>
            <a:ext cx="12524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模式：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1" y="2523173"/>
            <a:ext cx="9623749" cy="2675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</a:t>
            </a:r>
            <a:r>
              <a:rPr lang="zh-CN" alt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m5term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 gem5-stable/</a:t>
            </a:r>
            <a:r>
              <a:rPr lang="en-US" altLang="zh-CN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util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/term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 ./</a:t>
            </a:r>
            <a:r>
              <a:rPr lang="en-US" altLang="zh-CN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m5term.c –o m5term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91" y="2882595"/>
            <a:ext cx="6991350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挂载系统成功：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8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0" y="2199570"/>
            <a:ext cx="7010400" cy="387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挂载系统成功：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8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0" y="2199570"/>
            <a:ext cx="7010400" cy="38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22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zh-CN" alt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运行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42800" y="3130933"/>
            <a:ext cx="9745548" cy="1075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4400" b="1" dirty="0" smtClean="0">
                <a:solidFill>
                  <a:schemeClr val="bg1"/>
                </a:solidFill>
              </a:rPr>
              <a:t>那么挂载这个系统有什么作用呢？</a:t>
            </a:r>
            <a:endParaRPr lang="en-US" altLang="zh-CN" sz="4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559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</a:t>
            </a:r>
            <a:r>
              <a:rPr lang="zh-CN" altLang="en-US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运行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构造函数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45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10608120" y="-438120"/>
            <a:ext cx="360" cy="27615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 rot="5400000">
            <a:off x="8600400" y="1333080"/>
            <a:ext cx="2089440" cy="192600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3"/>
          <p:cNvSpPr/>
          <p:nvPr/>
        </p:nvSpPr>
        <p:spPr>
          <a:xfrm flipH="1">
            <a:off x="7647480" y="3342240"/>
            <a:ext cx="2048760" cy="2808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055040" y="2296079"/>
            <a:ext cx="4064760" cy="2110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</a:pPr>
            <a:r>
              <a:rPr lang="en-US" altLang="zh-CN" sz="5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</a:t>
            </a:r>
          </a:p>
          <a:p>
            <a:pPr algn="ctr">
              <a:lnSpc>
                <a:spcPct val="130000"/>
              </a:lnSpc>
            </a:pPr>
            <a:r>
              <a:rPr lang="en-US" altLang="zh-CN" sz="5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</a:t>
            </a:r>
            <a:endParaRPr lang="en-US" sz="5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4466520" y="1780200"/>
            <a:ext cx="3180240" cy="3180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6"/>
          <p:cNvSpPr/>
          <p:nvPr/>
        </p:nvSpPr>
        <p:spPr>
          <a:xfrm flipH="1">
            <a:off x="2526120" y="3335400"/>
            <a:ext cx="19404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 rot="10800000" flipV="1">
            <a:off x="1492560" y="3335760"/>
            <a:ext cx="2089440" cy="192600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8"/>
          <p:cNvSpPr/>
          <p:nvPr/>
        </p:nvSpPr>
        <p:spPr>
          <a:xfrm flipV="1">
            <a:off x="1491120" y="4298760"/>
            <a:ext cx="360" cy="25592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主要执行流程：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28" y="2214625"/>
            <a:ext cx="2515097" cy="84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46" y="3433243"/>
            <a:ext cx="2537639" cy="8561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32" y="2184878"/>
            <a:ext cx="2552982" cy="865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48" y="3433243"/>
            <a:ext cx="2505561" cy="8432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73" y="3427921"/>
            <a:ext cx="2559791" cy="8614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48" y="4650328"/>
            <a:ext cx="2537639" cy="8581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48" y="4659467"/>
            <a:ext cx="2504550" cy="849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23" y="4659467"/>
            <a:ext cx="2532562" cy="9108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28" y="5913776"/>
            <a:ext cx="2509564" cy="8527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22" y="5913776"/>
            <a:ext cx="2558292" cy="852764"/>
          </a:xfrm>
          <a:prstGeom prst="rect">
            <a:avLst/>
          </a:prstGeom>
        </p:spPr>
      </p:pic>
      <p:sp>
        <p:nvSpPr>
          <p:cNvPr id="15" name="虚尾箭头 14"/>
          <p:cNvSpPr/>
          <p:nvPr/>
        </p:nvSpPr>
        <p:spPr>
          <a:xfrm rot="5400000">
            <a:off x="2403075" y="3112523"/>
            <a:ext cx="333578" cy="294547"/>
          </a:xfrm>
          <a:prstGeom prst="striped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虚尾箭头 19"/>
          <p:cNvSpPr/>
          <p:nvPr/>
        </p:nvSpPr>
        <p:spPr>
          <a:xfrm rot="5400000">
            <a:off x="6312389" y="3092324"/>
            <a:ext cx="333578" cy="294547"/>
          </a:xfrm>
          <a:prstGeom prst="striped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4050362" y="3617427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>
            <a:off x="7867437" y="3610992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燕尾形箭头 22"/>
          <p:cNvSpPr/>
          <p:nvPr/>
        </p:nvSpPr>
        <p:spPr>
          <a:xfrm>
            <a:off x="4050362" y="6069564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rot="10800000">
            <a:off x="4079269" y="4835508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rot="10800000">
            <a:off x="7867437" y="4870995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燕尾形箭头 25"/>
          <p:cNvSpPr/>
          <p:nvPr/>
        </p:nvSpPr>
        <p:spPr>
          <a:xfrm rot="5400000">
            <a:off x="10078432" y="4390724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 rot="5400000">
            <a:off x="2401129" y="5654171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990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构造函数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BaseO3CPU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tickEvent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等类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itb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dtb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regfile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tids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等类成员变量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等的内部数据结构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54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>
                <a:solidFill>
                  <a:schemeClr val="bg1"/>
                </a:solidFill>
              </a:rPr>
              <a:t>构造函数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4" y="2417663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tickEvent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BaseO3CPU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itb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dtb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regFile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freeList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scoreboard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icachePort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dcachePort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553779" y="2417662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339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319280" y="360000"/>
            <a:ext cx="30477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1196280" y="1728000"/>
            <a:ext cx="9529560" cy="340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GEM5是一款模块化的离散事件驱动全系统模拟器，它结合了M5和GEMS中最优秀的部分，是一款高度可配置、集成多种ISA和多种CPU模型的体系结构模拟器；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能够支持X86、ARM、ALPHA、MIPS、Power、SPARC等多种指令集；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主要由Python和C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语言编写，Python用初始化、设置、组织和配置各个模块，真正执行的模块由C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语言编写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1201320" y="5544720"/>
            <a:ext cx="9613800" cy="9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官网地址：</a:t>
            </a:r>
            <a:r>
              <a:rPr lang="en-US" sz="2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://www.m5sim.org/Documentation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项目地址：https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://github.com/gem5/gem5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>
                <a:solidFill>
                  <a:schemeClr val="bg1"/>
                </a:solidFill>
              </a:rPr>
              <a:t>构造函数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4" y="2417663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removeInstsThisCycle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lastRunningCycle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lastActivatedCycle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globalSeqNum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_status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threadContexts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ids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PS: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类本身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553779" y="2417662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activeThreads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Queue(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…etc..)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renameMap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commitRenameMap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PS: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给初始化类用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09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DefaultFetch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lang="en-US" altLang="zh-CN" sz="2000" b="1" dirty="0" err="1">
                <a:solidFill>
                  <a:schemeClr val="bg1"/>
                </a:solidFill>
              </a:rPr>
              <a:t>DefaultFetch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构造函数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retryPtr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retryTid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finishTranslationEvent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branchPred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fetchPolicy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初始化各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的时延、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fetchWidth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decodeWidth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numThreads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numFetchingThreads</a:t>
            </a:r>
            <a:r>
              <a:rPr lang="zh-CN" altLang="en-US" sz="1600" dirty="0">
                <a:solidFill>
                  <a:schemeClr val="bg1"/>
                </a:solidFill>
              </a:rPr>
              <a:t>、 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cacheBlkSize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fetchBufferSize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</a:rPr>
              <a:t>fetchBufferMask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</a:rPr>
              <a:t>fetchQueueSize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instSize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2451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FullO3CPU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——tick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//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开始执行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timeBuffer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decodeQueue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renameQueue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iewQueue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activityRec</a:t>
            </a:r>
            <a:r>
              <a:rPr lang="zh-CN" altLang="en-US" sz="1600" dirty="0" smtClean="0">
                <a:solidFill>
                  <a:schemeClr val="bg1"/>
                </a:solidFill>
              </a:rPr>
              <a:t>分配空间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运行情况进行调度（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430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DefaultFetch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——tick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checkSignalsAndUpdate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status_change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fromCommit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interruptPending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fetch(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&amp;)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会更新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fetchNisnDist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status_change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status(fetch stage status)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状态调用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pipelineIcacheAccesses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的内容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出来，丢入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toDecode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wroteToTimeBuffer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状态更新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O3CPU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409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4"/>
          <p:cNvSpPr/>
          <p:nvPr/>
        </p:nvSpPr>
        <p:spPr>
          <a:xfrm>
            <a:off x="4472331" y="2395016"/>
            <a:ext cx="3174429" cy="2090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</a:pP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那么</a:t>
            </a:r>
            <a:r>
              <a:rPr lang="en-US" altLang="zh-CN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gem5</a:t>
            </a: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lang="en-US" altLang="zh-CN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X86 O3CPU</a:t>
            </a: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流水线深度是多少呢？</a:t>
            </a:r>
            <a:endParaRPr lang="en-US" sz="3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4466520" y="1780200"/>
            <a:ext cx="3180240" cy="3180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4437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流水线设计探究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6240" y="252513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050342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38546" y="252241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282648" y="25203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94444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50342" y="311744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94444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82648" y="311471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26750" y="311262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38546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4444" y="371247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38546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26750" y="370974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282648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538546" y="4294524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282648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026750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82648" y="488139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026750" y="488138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026750" y="546135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52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流水线设计探究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0342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38546" y="252241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282648" y="25203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94444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50342" y="311744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94444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82648" y="311471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26750" y="311262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38546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4444" y="371247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38546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26750" y="370974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282648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538546" y="4294524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282648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026750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82648" y="488139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026750" y="488138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026750" y="546135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606527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F4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46291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F2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176409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F3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304358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37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19" y="4865736"/>
            <a:ext cx="2152950" cy="1286054"/>
          </a:xfrm>
          <a:prstGeom prst="rect">
            <a:avLst/>
          </a:prstGeom>
        </p:spPr>
      </p:pic>
      <p:sp>
        <p:nvSpPr>
          <p:cNvPr id="30" name="内容占位符 2"/>
          <p:cNvSpPr txBox="1">
            <a:spLocks/>
          </p:cNvSpPr>
          <p:nvPr/>
        </p:nvSpPr>
        <p:spPr>
          <a:xfrm>
            <a:off x="1465103" y="2417663"/>
            <a:ext cx="597358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单从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部分的代码来推测：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stage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的时长可变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切分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stage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并不是真正的线程，伪线程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通过设置多个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，使得每次即使有几个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处于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状态，也有其他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完成整个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88" y="2417663"/>
            <a:ext cx="4019354" cy="2526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89" y="4943846"/>
            <a:ext cx="4019354" cy="12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53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Fetch</a:t>
            </a:r>
            <a:r>
              <a:rPr lang="zh-CN" altLang="en-US" sz="2000" b="1" dirty="0">
                <a:solidFill>
                  <a:schemeClr val="bg1"/>
                </a:solidFill>
              </a:rPr>
              <a:t>设计探究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4214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fetchWidth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8 bytes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大小）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总量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(8 bit)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FetchBufferSize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(16) =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Bytes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ThreadStatus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Idle,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Squashing,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Blocked,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Fetching,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TrapPending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QuiescePending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ItlbWait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IcacheWaitResponse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IcacheWaitRetry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IcacheAccessComplete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NoGoodAddr</a:t>
            </a:r>
            <a:endParaRPr lang="en-US" altLang="zh-CN" sz="1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131940" y="3124245"/>
            <a:ext cx="2423406" cy="280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</a:rPr>
              <a:t>FetchPriority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</a:rPr>
              <a:t>SingleThread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</a:rPr>
              <a:t>RoundRobin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</a:rPr>
              <a:t>Branch,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</a:rPr>
              <a:t>IQ,</a:t>
            </a:r>
          </a:p>
          <a:p>
            <a:pPr lvl="1"/>
            <a:r>
              <a:rPr lang="en-US" altLang="zh-CN" sz="1400" dirty="0" smtClean="0">
                <a:solidFill>
                  <a:schemeClr val="bg1"/>
                </a:solidFill>
              </a:rPr>
              <a:t>LSQ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Stalls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ecode</a:t>
            </a:r>
          </a:p>
          <a:p>
            <a:pPr lvl="1"/>
            <a:r>
              <a:rPr lang="en-US" altLang="zh-CN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</a:t>
            </a:r>
          </a:p>
        </p:txBody>
      </p:sp>
    </p:spTree>
    <p:extLst>
      <p:ext uri="{BB962C8B-B14F-4D97-AF65-F5344CB8AC3E}">
        <p14:creationId xmlns:p14="http://schemas.microsoft.com/office/powerpoint/2010/main" val="27920738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7076" y="227098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</a:t>
            </a:r>
            <a:r>
              <a:rPr lang="en-US" altLang="zh-CN" sz="3200" dirty="0" smtClean="0"/>
              <a:t>-cache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7610" y="3273711"/>
            <a:ext cx="230303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86791" y="5268750"/>
            <a:ext cx="191546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StaticInst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377049" y="5266420"/>
            <a:ext cx="19652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Macro-op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0276" y="427643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Decoder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407609" y="4276439"/>
            <a:ext cx="230303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Predecoder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44245" y="3683284"/>
            <a:ext cx="24624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ExtMachInst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377049" y="6185439"/>
            <a:ext cx="19652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20" name="燕尾形箭头 19"/>
          <p:cNvSpPr/>
          <p:nvPr/>
        </p:nvSpPr>
        <p:spPr>
          <a:xfrm rot="5400000">
            <a:off x="2390390" y="2973864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 rot="5400000">
            <a:off x="2390389" y="3976593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 rot="5400000">
            <a:off x="8306283" y="4972947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燕尾形箭头 22"/>
          <p:cNvSpPr/>
          <p:nvPr/>
        </p:nvSpPr>
        <p:spPr>
          <a:xfrm rot="5400000">
            <a:off x="9562428" y="4972948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rot="19253089">
            <a:off x="3967090" y="4235112"/>
            <a:ext cx="520707" cy="383258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rot="1951634">
            <a:off x="7462774" y="4235111"/>
            <a:ext cx="520707" cy="383258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 rot="5400000">
            <a:off x="10190916" y="5927448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49994" y="28800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 Bytes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49994" y="389872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64 bit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03407" y="26096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BPU</a:t>
            </a:r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0268780" y="427440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ROM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9676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319280" y="360000"/>
            <a:ext cx="3152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67"/>
          <p:cNvPicPr/>
          <p:nvPr/>
        </p:nvPicPr>
        <p:blipFill>
          <a:blip r:embed="rId2"/>
          <a:stretch/>
        </p:blipFill>
        <p:spPr>
          <a:xfrm>
            <a:off x="936000" y="1722600"/>
            <a:ext cx="10543320" cy="49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2" y="1951959"/>
            <a:ext cx="2778792" cy="47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2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Decode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</a:rPr>
              <a:t>待续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1" y="3169114"/>
            <a:ext cx="4315417" cy="1524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88" y="1470060"/>
            <a:ext cx="2653198" cy="5276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49" y="1468704"/>
            <a:ext cx="3946777" cy="52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8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319280" y="360000"/>
            <a:ext cx="32220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1"/>
          <p:cNvPicPr/>
          <p:nvPr/>
        </p:nvPicPr>
        <p:blipFill>
          <a:blip r:embed="rId2"/>
          <a:stretch/>
        </p:blipFill>
        <p:spPr>
          <a:xfrm>
            <a:off x="1080000" y="1793160"/>
            <a:ext cx="10543320" cy="497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319280" y="360000"/>
            <a:ext cx="3161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1196280" y="1728000"/>
            <a:ext cx="9529560" cy="340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CPU Model: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one-IPC (SimpleAtomic/Timing)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Detailed in-order execution (InOrder)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Detailed in out-of-order execution (Out-of-Order)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Hardware-accelerated fast forwarding (KVM)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Fundamental Modes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system (FS)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模拟了一个硬件环境，包含cpu、寄存器、cache、内存等等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模拟了中断、异常、错误的处理等等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Syscall emulation (SE)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主要通过调用主系统来完成模拟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没有调度模块且只设计了简单的地址转换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zh-CN" altLang="en-US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简介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Model: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InOrder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Fetch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WriteBack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Out-Of-Order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(O3)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Fetch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Writeback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实际处理中，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IEW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被归于一个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依赖：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可以直接下载安装的：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python-dev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build-essential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g++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需要下载编译安装的：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系统：ubuntu16.04 LTS(不同系统版本默认安装的包不一样，但是都需要这些)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196280" y="208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以ubuntu16.04为例：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通过apt安装依赖包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apt install python python-dev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m4 build-essential g++ swig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安装zlib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wget</a:t>
            </a: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http://zlib.net/zlib-1.2.8.tar.gz 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xvf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zlib-1.2.8.tar.gz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zlib-1.2.8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make install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如果没有错误提示，那么zlib安装完成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</TotalTime>
  <Words>1120</Words>
  <Application>Microsoft Office PowerPoint</Application>
  <PresentationFormat>宽屏</PresentationFormat>
  <Paragraphs>412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DejaVu Sans</vt:lpstr>
      <vt:lpstr>Microsoft YaHei UI</vt:lpstr>
      <vt:lpstr>方正兰亭超细黑简体</vt:lpstr>
      <vt:lpstr>Arial</vt:lpstr>
      <vt:lpstr>Symbol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oliver</dc:creator>
  <dc:description/>
  <cp:lastModifiedBy>oliver</cp:lastModifiedBy>
  <cp:revision>225</cp:revision>
  <dcterms:created xsi:type="dcterms:W3CDTF">2016-08-24T08:42:54Z</dcterms:created>
  <dcterms:modified xsi:type="dcterms:W3CDTF">2016-08-31T19:27:44Z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