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4"/>
  </p:notesMasterIdLst>
  <p:handoutMasterIdLst>
    <p:handoutMasterId r:id="rId15"/>
  </p:handoutMasterIdLst>
  <p:sldIdLst>
    <p:sldId id="271" r:id="rId2"/>
    <p:sldId id="272" r:id="rId3"/>
    <p:sldId id="261" r:id="rId4"/>
    <p:sldId id="262" r:id="rId5"/>
    <p:sldId id="263" r:id="rId6"/>
    <p:sldId id="264" r:id="rId7"/>
    <p:sldId id="265" r:id="rId8"/>
    <p:sldId id="266" r:id="rId9"/>
    <p:sldId id="267" r:id="rId10"/>
    <p:sldId id="268"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032" userDrawn="1">
          <p15:clr>
            <a:srgbClr val="A4A3A4"/>
          </p15:clr>
        </p15:guide>
        <p15:guide id="2" pos="2880" userDrawn="1">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F2526"/>
    <a:srgbClr val="544242"/>
    <a:srgbClr val="544243"/>
    <a:srgbClr val="7E6466"/>
    <a:srgbClr val="5E777B"/>
    <a:srgbClr val="394749"/>
    <a:srgbClr val="4B5E61"/>
    <a:srgbClr val="5A7276"/>
    <a:srgbClr val="473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242" autoAdjust="0"/>
    <p:restoredTop sz="78885" autoAdjust="0"/>
  </p:normalViewPr>
  <p:slideViewPr>
    <p:cSldViewPr snapToGrid="0" showGuides="1">
      <p:cViewPr varScale="1">
        <p:scale>
          <a:sx n="85" d="100"/>
          <a:sy n="85" d="100"/>
        </p:scale>
        <p:origin x="1062" y="90"/>
      </p:cViewPr>
      <p:guideLst>
        <p:guide orient="horz" pos="4032"/>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p:scale>
          <a:sx n="94" d="100"/>
          <a:sy n="94" d="100"/>
        </p:scale>
        <p:origin x="-3690"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LBC Checkpoint 1 Team Mtg v7</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382E83-EE4B-4F83-87C6-9B9F6930938D}" type="datetime1">
              <a:rPr lang="en-US" smtClean="0"/>
              <a:t>3/26/2015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LINCOLN BRAND CHAMPION</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C0C7D1-8236-44E8-B2ED-AF3E038FB304}" type="slidenum">
              <a:rPr lang="en-US" smtClean="0"/>
              <a:t>‹#›</a:t>
            </a:fld>
            <a:endParaRPr lang="en-US"/>
          </a:p>
        </p:txBody>
      </p:sp>
    </p:spTree>
    <p:extLst>
      <p:ext uri="{BB962C8B-B14F-4D97-AF65-F5344CB8AC3E}">
        <p14:creationId xmlns:p14="http://schemas.microsoft.com/office/powerpoint/2010/main" val="420945222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LBC Checkpoint 1 Team Mtg v7</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A515E-909C-414C-B434-B4CF97B162ED}" type="datetime1">
              <a:rPr lang="en-US" smtClean="0"/>
              <a:t>3/26/2015</a:t>
            </a:fld>
            <a:endParaRPr lang="en-US"/>
          </a:p>
        </p:txBody>
      </p:sp>
      <p:sp>
        <p:nvSpPr>
          <p:cNvPr id="4" name="Slide Image Placeholder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796495"/>
            <a:ext cx="5486400" cy="4888717"/>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LINCOLN BRAND CHAMPION</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28A1D-1C08-4370-92E8-02A0451E529F}" type="slidenum">
              <a:rPr lang="en-US" smtClean="0"/>
              <a:t>‹#›</a:t>
            </a:fld>
            <a:endParaRPr lang="en-US"/>
          </a:p>
        </p:txBody>
      </p:sp>
    </p:spTree>
    <p:extLst>
      <p:ext uri="{BB962C8B-B14F-4D97-AF65-F5344CB8AC3E}">
        <p14:creationId xmlns:p14="http://schemas.microsoft.com/office/powerpoint/2010/main" val="1804398843"/>
      </p:ext>
    </p:extLst>
  </p:cSld>
  <p:clrMap bg1="lt1" tx1="dk1" bg2="lt2" tx2="dk2" accent1="accent1" accent2="accent2" accent3="accent3" accent4="accent4" accent5="accent5" accent6="accent6" hlink="hlink" folHlink="folHlink"/>
  <p:hf/>
  <p:notesStyle>
    <a:lvl1pPr marL="115888" indent="-115888"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347663" indent="-115888"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10858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15430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20002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428A1D-1C08-4370-92E8-02A0451E529F}" type="slidenum">
              <a:rPr lang="en-US" smtClean="0"/>
              <a:t>1</a:t>
            </a:fld>
            <a:endParaRPr lang="en-US"/>
          </a:p>
        </p:txBody>
      </p:sp>
      <p:sp>
        <p:nvSpPr>
          <p:cNvPr id="5" name="Date Placeholder 4"/>
          <p:cNvSpPr>
            <a:spLocks noGrp="1"/>
          </p:cNvSpPr>
          <p:nvPr>
            <p:ph type="dt" idx="11"/>
          </p:nvPr>
        </p:nvSpPr>
        <p:spPr/>
        <p:txBody>
          <a:bodyPr/>
          <a:lstStyle/>
          <a:p>
            <a:fld id="{13085CFE-40F5-46DE-8F88-A6524032F198}" type="datetime1">
              <a:rPr lang="en-US" smtClean="0"/>
              <a:t>3/26/2015</a:t>
            </a:fld>
            <a:endParaRPr lang="en-US"/>
          </a:p>
        </p:txBody>
      </p:sp>
      <p:sp>
        <p:nvSpPr>
          <p:cNvPr id="6" name="Footer Placeholder 5"/>
          <p:cNvSpPr>
            <a:spLocks noGrp="1"/>
          </p:cNvSpPr>
          <p:nvPr>
            <p:ph type="ftr" sz="quarter" idx="12"/>
          </p:nvPr>
        </p:nvSpPr>
        <p:spPr/>
        <p:txBody>
          <a:bodyPr/>
          <a:lstStyle/>
          <a:p>
            <a:r>
              <a:rPr lang="en-US" smtClean="0"/>
              <a:t>LINCOLN BRAND CHAMPION</a:t>
            </a:r>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2583504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USE THIS SECTION IF YOU SELECTED THE RESTAURANT VISIT  AS YOUR OPTION FOR THIS QUARTER</a:t>
            </a:r>
          </a:p>
          <a:p>
            <a:endParaRPr lang="en-US" b="1" u="sng" dirty="0" smtClean="0"/>
          </a:p>
          <a:p>
            <a:r>
              <a:rPr lang="en-US" b="1" u="sng" dirty="0" smtClean="0"/>
              <a:t>The Restaurant Visit Activity (less than 1 minute)</a:t>
            </a:r>
          </a:p>
          <a:p>
            <a:endParaRPr lang="en-US" b="1" dirty="0"/>
          </a:p>
          <a:p>
            <a:r>
              <a:rPr lang="en-US" b="1" dirty="0" smtClean="0"/>
              <a:t>SAY:</a:t>
            </a:r>
          </a:p>
          <a:p>
            <a:endParaRPr lang="en-US" b="1" dirty="0" smtClean="0"/>
          </a:p>
          <a:p>
            <a:r>
              <a:rPr lang="en-US" dirty="0"/>
              <a:t>P</a:t>
            </a:r>
            <a:r>
              <a:rPr lang="en-US" dirty="0" smtClean="0"/>
              <a:t>art of this Check Point Assignment was to look for </a:t>
            </a:r>
            <a:r>
              <a:rPr lang="en-US" u="sng" dirty="0" smtClean="0"/>
              <a:t>ways to make our clients feel more welcomed</a:t>
            </a:r>
            <a:r>
              <a:rPr lang="en-US" dirty="0" smtClean="0"/>
              <a:t>, which we did through an activity that took us to a local restaurant to document how the experience made us feel … and how those feelings relate to the client experience we create here in our store.</a:t>
            </a:r>
            <a:endParaRPr lang="en-US" dirty="0"/>
          </a:p>
          <a:p>
            <a:endParaRPr lang="en-US" dirty="0"/>
          </a:p>
        </p:txBody>
      </p:sp>
      <p:sp>
        <p:nvSpPr>
          <p:cNvPr id="4" name="Slide Number Placeholder 3"/>
          <p:cNvSpPr>
            <a:spLocks noGrp="1"/>
          </p:cNvSpPr>
          <p:nvPr>
            <p:ph type="sldNum" sz="quarter" idx="10"/>
          </p:nvPr>
        </p:nvSpPr>
        <p:spPr/>
        <p:txBody>
          <a:bodyPr/>
          <a:lstStyle/>
          <a:p>
            <a:fld id="{0D510294-7BB8-40E8-8C69-9A2F318C1CB9}" type="slidenum">
              <a:rPr lang="en-US" smtClean="0"/>
              <a:t>10</a:t>
            </a:fld>
            <a:endParaRPr lang="en-US" dirty="0"/>
          </a:p>
        </p:txBody>
      </p:sp>
      <p:sp>
        <p:nvSpPr>
          <p:cNvPr id="5" name="Footer Placeholder 4"/>
          <p:cNvSpPr>
            <a:spLocks noGrp="1"/>
          </p:cNvSpPr>
          <p:nvPr>
            <p:ph type="ftr" sz="quarter" idx="11"/>
          </p:nvPr>
        </p:nvSpPr>
        <p:spPr/>
        <p:txBody>
          <a:bodyPr/>
          <a:lstStyle/>
          <a:p>
            <a:r>
              <a:rPr lang="en-US" smtClean="0"/>
              <a:t>LINCOLN BRAND CHAMPION</a:t>
            </a:r>
            <a:endParaRPr lang="en-US" dirty="0"/>
          </a:p>
        </p:txBody>
      </p:sp>
      <p:sp>
        <p:nvSpPr>
          <p:cNvPr id="6" name="Date Placeholder 5"/>
          <p:cNvSpPr>
            <a:spLocks noGrp="1"/>
          </p:cNvSpPr>
          <p:nvPr>
            <p:ph type="dt" idx="12"/>
          </p:nvPr>
        </p:nvSpPr>
        <p:spPr/>
        <p:txBody>
          <a:bodyPr/>
          <a:lstStyle/>
          <a:p>
            <a:fld id="{E8BED650-A68F-4119-808F-C8335492F277}"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242146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Truths About Our Store (2 minutes)</a:t>
            </a:r>
          </a:p>
          <a:p>
            <a:endParaRPr lang="en-US" b="1" dirty="0"/>
          </a:p>
          <a:p>
            <a:r>
              <a:rPr lang="en-US" b="1" dirty="0" smtClean="0"/>
              <a:t>SAY:</a:t>
            </a:r>
          </a:p>
          <a:p>
            <a:endParaRPr lang="en-US" b="1" dirty="0"/>
          </a:p>
          <a:p>
            <a:r>
              <a:rPr lang="en-US" dirty="0" smtClean="0"/>
              <a:t>Here are the things we focused on:</a:t>
            </a:r>
          </a:p>
          <a:p>
            <a:endParaRPr lang="en-US" dirty="0" smtClean="0"/>
          </a:p>
          <a:p>
            <a:r>
              <a:rPr lang="en-US" b="1" dirty="0" smtClean="0"/>
              <a:t>REVIEW BULLETS ON SLIDE</a:t>
            </a:r>
          </a:p>
          <a:p>
            <a:endParaRPr lang="en-US" dirty="0"/>
          </a:p>
          <a:p>
            <a:r>
              <a:rPr lang="en-US" b="1" dirty="0" smtClean="0"/>
              <a:t>SAY:</a:t>
            </a:r>
          </a:p>
          <a:p>
            <a:endParaRPr lang="en-US" b="1" dirty="0"/>
          </a:p>
          <a:p>
            <a:r>
              <a:rPr lang="en-US" dirty="0" smtClean="0"/>
              <a:t>So, what did we learn from our experience in each of these areas?</a:t>
            </a:r>
          </a:p>
          <a:p>
            <a:endParaRPr lang="en-US" dirty="0"/>
          </a:p>
          <a:p>
            <a:r>
              <a:rPr lang="en-US" b="1" dirty="0" smtClean="0"/>
              <a:t>REVIEW MOST IMPORTANT POINTS OF WHAT YOU LEARNED </a:t>
            </a:r>
          </a:p>
          <a:p>
            <a:endParaRPr lang="en-US" b="1" dirty="0"/>
          </a:p>
          <a:p>
            <a:r>
              <a:rPr lang="en-US" b="1" dirty="0" smtClean="0"/>
              <a:t>SAY:</a:t>
            </a:r>
          </a:p>
          <a:p>
            <a:endParaRPr lang="en-US" b="1" dirty="0"/>
          </a:p>
          <a:p>
            <a:r>
              <a:rPr lang="en-US" dirty="0" smtClean="0"/>
              <a:t>Now, the payoff. How can we apply what we learned in our store?</a:t>
            </a:r>
          </a:p>
          <a:p>
            <a:endParaRPr lang="en-US" b="1" dirty="0" smtClean="0"/>
          </a:p>
          <a:p>
            <a:r>
              <a:rPr lang="en-US" b="1" dirty="0" smtClean="0"/>
              <a:t>REVIEW HOW WHAT YOU LEARNED CAN HELP YOUR TEAM CREATE A WELCOMING ENVIRONMENT EVERYWHERE IN YOUR STORE TO DELIVER CONSISTENTLY EXCEPTIONAL CLIENT EXPERIENCES.</a:t>
            </a:r>
            <a:endParaRPr lang="en-US" b="1" dirty="0"/>
          </a:p>
          <a:p>
            <a:endParaRPr lang="en-US" b="1" dirty="0"/>
          </a:p>
          <a:p>
            <a:r>
              <a:rPr lang="en-US" b="1" u="sng" dirty="0" smtClean="0"/>
              <a:t>TRANSITION TO CLOSING</a:t>
            </a:r>
          </a:p>
          <a:p>
            <a:endParaRPr lang="en-US" b="1" dirty="0" smtClean="0"/>
          </a:p>
          <a:p>
            <a:endParaRPr lang="en-US" b="1" dirty="0"/>
          </a:p>
          <a:p>
            <a:endParaRPr lang="en-US" b="1" dirty="0" smtClean="0"/>
          </a:p>
          <a:p>
            <a:endParaRPr lang="en-US" dirty="0"/>
          </a:p>
        </p:txBody>
      </p:sp>
      <p:sp>
        <p:nvSpPr>
          <p:cNvPr id="4" name="Slide Number Placeholder 3"/>
          <p:cNvSpPr>
            <a:spLocks noGrp="1"/>
          </p:cNvSpPr>
          <p:nvPr>
            <p:ph type="sldNum" sz="quarter" idx="10"/>
          </p:nvPr>
        </p:nvSpPr>
        <p:spPr/>
        <p:txBody>
          <a:bodyPr/>
          <a:lstStyle/>
          <a:p>
            <a:fld id="{0D510294-7BB8-40E8-8C69-9A2F318C1CB9}" type="slidenum">
              <a:rPr lang="en-US" smtClean="0"/>
              <a:t>11</a:t>
            </a:fld>
            <a:endParaRPr lang="en-US" dirty="0"/>
          </a:p>
        </p:txBody>
      </p:sp>
      <p:sp>
        <p:nvSpPr>
          <p:cNvPr id="5" name="Footer Placeholder 4"/>
          <p:cNvSpPr>
            <a:spLocks noGrp="1"/>
          </p:cNvSpPr>
          <p:nvPr>
            <p:ph type="ftr" sz="quarter" idx="11"/>
          </p:nvPr>
        </p:nvSpPr>
        <p:spPr/>
        <p:txBody>
          <a:bodyPr/>
          <a:lstStyle/>
          <a:p>
            <a:r>
              <a:rPr lang="en-US" smtClean="0"/>
              <a:t>LINCOLN BRAND CHAMPION</a:t>
            </a:r>
            <a:endParaRPr lang="en-US" dirty="0"/>
          </a:p>
        </p:txBody>
      </p:sp>
      <p:sp>
        <p:nvSpPr>
          <p:cNvPr id="6" name="Date Placeholder 5"/>
          <p:cNvSpPr>
            <a:spLocks noGrp="1"/>
          </p:cNvSpPr>
          <p:nvPr>
            <p:ph type="dt" idx="12"/>
          </p:nvPr>
        </p:nvSpPr>
        <p:spPr/>
        <p:txBody>
          <a:bodyPr/>
          <a:lstStyle/>
          <a:p>
            <a:fld id="{1FF7AC9C-F6BE-4119-BF35-6DDE28DEAF9F}"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154982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Closing (1 minute)</a:t>
            </a:r>
          </a:p>
          <a:p>
            <a:endParaRPr lang="en-US" b="1" dirty="0"/>
          </a:p>
          <a:p>
            <a:r>
              <a:rPr lang="en-US" b="1" dirty="0" smtClean="0"/>
              <a:t>SPEAKERS:</a:t>
            </a:r>
          </a:p>
          <a:p>
            <a:endParaRPr lang="en-US" b="1" dirty="0"/>
          </a:p>
          <a:p>
            <a:r>
              <a:rPr lang="en-US" b="1" dirty="0" smtClean="0"/>
              <a:t>SHARE YOUR PERSONAL INTERPRETATION OF WHAT “WELCOME” MEANS TO YOU … WHAT YOU WILL DO TO MAKE CLIENTS FEEL WELCOME AT EVERY TOUCH-POINT OF THEIR VISIT … THE BENEFITS TO BE GAINED FOR YOU AND YOUR RELATIONSHIPS WITH YOUR CLIENTS … FOR YOUR STORE … AND FOR THE LINCOLN BRAND.</a:t>
            </a:r>
          </a:p>
          <a:p>
            <a:endParaRPr lang="en-US" b="1" dirty="0"/>
          </a:p>
          <a:p>
            <a:r>
              <a:rPr lang="en-US" b="1" dirty="0" smtClean="0"/>
              <a:t>URGE YOUR ASSOCIATES TO BE CONSTANTLY AWARE OF WHAT THEY CAN DO IN THEIR POSITIONS TO MAKE CLIENTS VISITING YOUR STORE FEEL WELCOME.</a:t>
            </a:r>
          </a:p>
          <a:p>
            <a:endParaRPr lang="en-US" b="1" dirty="0" smtClean="0"/>
          </a:p>
          <a:p>
            <a:r>
              <a:rPr lang="en-US" b="1" dirty="0" smtClean="0"/>
              <a:t>THANK YOUR ASSOCIATES FOR THEIR TIME AND PARTICIPATION!</a:t>
            </a:r>
          </a:p>
        </p:txBody>
      </p:sp>
      <p:sp>
        <p:nvSpPr>
          <p:cNvPr id="4" name="Slide Number Placeholder 3"/>
          <p:cNvSpPr>
            <a:spLocks noGrp="1"/>
          </p:cNvSpPr>
          <p:nvPr>
            <p:ph type="sldNum" sz="quarter" idx="10"/>
          </p:nvPr>
        </p:nvSpPr>
        <p:spPr/>
        <p:txBody>
          <a:bodyPr/>
          <a:lstStyle/>
          <a:p>
            <a:fld id="{0D510294-7BB8-40E8-8C69-9A2F318C1CB9}" type="slidenum">
              <a:rPr lang="en-US" smtClean="0"/>
              <a:t>12</a:t>
            </a:fld>
            <a:endParaRPr lang="en-US" dirty="0"/>
          </a:p>
        </p:txBody>
      </p:sp>
      <p:sp>
        <p:nvSpPr>
          <p:cNvPr id="5" name="Footer Placeholder 4"/>
          <p:cNvSpPr>
            <a:spLocks noGrp="1"/>
          </p:cNvSpPr>
          <p:nvPr>
            <p:ph type="ftr" sz="quarter" idx="11"/>
          </p:nvPr>
        </p:nvSpPr>
        <p:spPr/>
        <p:txBody>
          <a:bodyPr/>
          <a:lstStyle/>
          <a:p>
            <a:r>
              <a:rPr lang="en-US" smtClean="0"/>
              <a:t>LINCOLN BRAND CHAMPION</a:t>
            </a:r>
            <a:endParaRPr lang="en-US" dirty="0"/>
          </a:p>
        </p:txBody>
      </p:sp>
      <p:sp>
        <p:nvSpPr>
          <p:cNvPr id="6" name="Date Placeholder 5"/>
          <p:cNvSpPr>
            <a:spLocks noGrp="1"/>
          </p:cNvSpPr>
          <p:nvPr>
            <p:ph type="dt" idx="12"/>
          </p:nvPr>
        </p:nvSpPr>
        <p:spPr/>
        <p:txBody>
          <a:bodyPr/>
          <a:lstStyle/>
          <a:p>
            <a:fld id="{78F8F325-420F-4427-99A0-3EA770F46C36}"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225548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428A1D-1C08-4370-92E8-02A0451E529F}" type="slidenum">
              <a:rPr lang="en-US" smtClean="0"/>
              <a:t>2</a:t>
            </a:fld>
            <a:endParaRPr lang="en-US"/>
          </a:p>
        </p:txBody>
      </p:sp>
      <p:sp>
        <p:nvSpPr>
          <p:cNvPr id="5" name="Date Placeholder 4"/>
          <p:cNvSpPr>
            <a:spLocks noGrp="1"/>
          </p:cNvSpPr>
          <p:nvPr>
            <p:ph type="dt" idx="11"/>
          </p:nvPr>
        </p:nvSpPr>
        <p:spPr/>
        <p:txBody>
          <a:bodyPr/>
          <a:lstStyle/>
          <a:p>
            <a:fld id="{4D71B71F-E0D0-4655-8443-02C15D75B727}" type="datetime1">
              <a:rPr lang="en-US" smtClean="0"/>
              <a:t>3/26/2015</a:t>
            </a:fld>
            <a:endParaRPr lang="en-US"/>
          </a:p>
        </p:txBody>
      </p:sp>
      <p:sp>
        <p:nvSpPr>
          <p:cNvPr id="6" name="Footer Placeholder 5"/>
          <p:cNvSpPr>
            <a:spLocks noGrp="1"/>
          </p:cNvSpPr>
          <p:nvPr>
            <p:ph type="ftr" sz="quarter" idx="12"/>
          </p:nvPr>
        </p:nvSpPr>
        <p:spPr/>
        <p:txBody>
          <a:bodyPr/>
          <a:lstStyle/>
          <a:p>
            <a:r>
              <a:rPr lang="en-US" smtClean="0"/>
              <a:t>LINCOLN BRAND CHAMPION</a:t>
            </a:r>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72932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Intro Slide (less than 1 minute)</a:t>
            </a:r>
          </a:p>
          <a:p>
            <a:endParaRPr lang="en-US" b="1" dirty="0"/>
          </a:p>
          <a:p>
            <a:r>
              <a:rPr lang="en-US" b="1" dirty="0"/>
              <a:t>SPEAKERS (Present this slide together</a:t>
            </a:r>
            <a:r>
              <a:rPr lang="en-US" b="1" dirty="0" smtClean="0"/>
              <a:t>):</a:t>
            </a:r>
          </a:p>
          <a:p>
            <a:endParaRPr lang="en-US" b="1" dirty="0"/>
          </a:p>
          <a:p>
            <a:r>
              <a:rPr lang="en-US" b="1" dirty="0" smtClean="0"/>
              <a:t>INTRODUCE YOURSELVES, THEN SAY:</a:t>
            </a:r>
          </a:p>
          <a:p>
            <a:endParaRPr lang="en-US" dirty="0"/>
          </a:p>
          <a:p>
            <a:r>
              <a:rPr lang="en-US" dirty="0" smtClean="0"/>
              <a:t>This is the first of three “Check Point” meetings we will be holding this year to focus on key elements of the Lincoln Luxury Client Experience.</a:t>
            </a:r>
          </a:p>
          <a:p>
            <a:endParaRPr lang="en-US" dirty="0"/>
          </a:p>
          <a:p>
            <a:r>
              <a:rPr lang="en-US" dirty="0" smtClean="0"/>
              <a:t>Today’s focus is on the “Welcome” … how we make our clients feel welcome, respected and valued from the moment they walk into our store to the moment they depart.</a:t>
            </a:r>
          </a:p>
        </p:txBody>
      </p:sp>
      <p:sp>
        <p:nvSpPr>
          <p:cNvPr id="4" name="Slide Number Placeholder 3"/>
          <p:cNvSpPr>
            <a:spLocks noGrp="1"/>
          </p:cNvSpPr>
          <p:nvPr>
            <p:ph type="sldNum" sz="quarter" idx="10"/>
          </p:nvPr>
        </p:nvSpPr>
        <p:spPr/>
        <p:txBody>
          <a:bodyPr/>
          <a:lstStyle/>
          <a:p>
            <a:fld id="{0D510294-7BB8-40E8-8C69-9A2F318C1CB9}" type="slidenum">
              <a:rPr lang="en-US" smtClean="0"/>
              <a:t>3</a:t>
            </a:fld>
            <a:endParaRPr lang="en-US" dirty="0"/>
          </a:p>
        </p:txBody>
      </p:sp>
      <p:sp>
        <p:nvSpPr>
          <p:cNvPr id="5" name="Footer Placeholder 4"/>
          <p:cNvSpPr>
            <a:spLocks noGrp="1"/>
          </p:cNvSpPr>
          <p:nvPr>
            <p:ph type="ftr" sz="quarter" idx="11"/>
          </p:nvPr>
        </p:nvSpPr>
        <p:spPr/>
        <p:txBody>
          <a:bodyPr/>
          <a:lstStyle/>
          <a:p>
            <a:r>
              <a:rPr lang="en-US" smtClean="0"/>
              <a:t>LINCOLN BRAND CHAMPION</a:t>
            </a:r>
            <a:endParaRPr lang="en-US" dirty="0"/>
          </a:p>
        </p:txBody>
      </p:sp>
      <p:sp>
        <p:nvSpPr>
          <p:cNvPr id="6" name="Date Placeholder 5"/>
          <p:cNvSpPr>
            <a:spLocks noGrp="1"/>
          </p:cNvSpPr>
          <p:nvPr>
            <p:ph type="dt" idx="12"/>
          </p:nvPr>
        </p:nvSpPr>
        <p:spPr/>
        <p:txBody>
          <a:bodyPr/>
          <a:lstStyle/>
          <a:p>
            <a:fld id="{541EC3FF-5E21-4733-93D7-C667501C1775}"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12089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Our Purpose (2 minutes)</a:t>
            </a:r>
          </a:p>
          <a:p>
            <a:endParaRPr lang="en-US" b="1" dirty="0"/>
          </a:p>
          <a:p>
            <a:r>
              <a:rPr lang="en-US" b="1" dirty="0" smtClean="0"/>
              <a:t>SAY:</a:t>
            </a:r>
          </a:p>
          <a:p>
            <a:endParaRPr lang="en-US" dirty="0"/>
          </a:p>
          <a:p>
            <a:r>
              <a:rPr lang="en-US" dirty="0" smtClean="0"/>
              <a:t>Our meeting today will last approximately </a:t>
            </a:r>
            <a:r>
              <a:rPr lang="en-US" b="1" dirty="0" smtClean="0">
                <a:solidFill>
                  <a:srgbClr val="FF0000"/>
                </a:solidFill>
              </a:rPr>
              <a:t>15 MINUTES</a:t>
            </a:r>
            <a:r>
              <a:rPr lang="en-US" dirty="0" smtClean="0"/>
              <a:t>. (Or whatever length of time you are dedicating</a:t>
            </a:r>
            <a:r>
              <a:rPr lang="en-US" baseline="0" dirty="0" smtClean="0"/>
              <a:t> to this meeting</a:t>
            </a:r>
            <a:r>
              <a:rPr lang="en-US" dirty="0" smtClean="0"/>
              <a:t>.)</a:t>
            </a:r>
          </a:p>
          <a:p>
            <a:endParaRPr lang="en-US" dirty="0" smtClean="0"/>
          </a:p>
          <a:p>
            <a:r>
              <a:rPr lang="en-US" dirty="0" smtClean="0"/>
              <a:t>State the purpose in the first bullet.</a:t>
            </a:r>
          </a:p>
          <a:p>
            <a:endParaRPr lang="en-US" dirty="0"/>
          </a:p>
          <a:p>
            <a:r>
              <a:rPr lang="en-US" dirty="0" smtClean="0"/>
              <a:t>Explain what we mean by </a:t>
            </a:r>
            <a:r>
              <a:rPr lang="en-US" i="1" dirty="0" smtClean="0"/>
              <a:t>feeling welcomed</a:t>
            </a:r>
            <a:r>
              <a:rPr lang="en-US" dirty="0" smtClean="0"/>
              <a:t>. Work with the copy on the slide and add the “feelings” you want to add to the list to expand the conversation.</a:t>
            </a:r>
          </a:p>
          <a:p>
            <a:endParaRPr lang="en-US" dirty="0" smtClean="0"/>
          </a:p>
          <a:p>
            <a:pPr lvl="1"/>
            <a:r>
              <a:rPr lang="en-US" dirty="0"/>
              <a:t>Respected – for their thoughts, preferences, wants and needs</a:t>
            </a:r>
          </a:p>
          <a:p>
            <a:pPr lvl="1"/>
            <a:r>
              <a:rPr lang="en-US" dirty="0"/>
              <a:t>Appreciated – as individuals, not just for their business</a:t>
            </a:r>
          </a:p>
          <a:p>
            <a:pPr lvl="1"/>
            <a:r>
              <a:rPr lang="en-US" dirty="0"/>
              <a:t>Valued – as a potential long-term relationship </a:t>
            </a:r>
            <a:endParaRPr lang="en-US" dirty="0" smtClean="0"/>
          </a:p>
          <a:p>
            <a:pPr lvl="1"/>
            <a:r>
              <a:rPr lang="en-US" dirty="0" smtClean="0"/>
              <a:t>Cared For – anticipating their needs and responding to them</a:t>
            </a:r>
            <a:endParaRPr lang="en-US" dirty="0"/>
          </a:p>
          <a:p>
            <a:endParaRPr lang="en-US" dirty="0"/>
          </a:p>
          <a:p>
            <a:endParaRPr lang="en-US" dirty="0" smtClean="0"/>
          </a:p>
        </p:txBody>
      </p:sp>
      <p:sp>
        <p:nvSpPr>
          <p:cNvPr id="4" name="Slide Number Placeholder 3"/>
          <p:cNvSpPr>
            <a:spLocks noGrp="1"/>
          </p:cNvSpPr>
          <p:nvPr>
            <p:ph type="sldNum" sz="quarter" idx="10"/>
          </p:nvPr>
        </p:nvSpPr>
        <p:spPr/>
        <p:txBody>
          <a:bodyPr/>
          <a:lstStyle/>
          <a:p>
            <a:fld id="{0D510294-7BB8-40E8-8C69-9A2F318C1CB9}" type="slidenum">
              <a:rPr lang="en-US" smtClean="0"/>
              <a:t>4</a:t>
            </a:fld>
            <a:endParaRPr lang="en-US" dirty="0"/>
          </a:p>
        </p:txBody>
      </p:sp>
      <p:sp>
        <p:nvSpPr>
          <p:cNvPr id="5" name="Footer Placeholder 4"/>
          <p:cNvSpPr>
            <a:spLocks noGrp="1"/>
          </p:cNvSpPr>
          <p:nvPr>
            <p:ph type="ftr" sz="quarter" idx="11"/>
          </p:nvPr>
        </p:nvSpPr>
        <p:spPr/>
        <p:txBody>
          <a:bodyPr/>
          <a:lstStyle/>
          <a:p>
            <a:r>
              <a:rPr lang="en-US" smtClean="0"/>
              <a:t>LINCOLN BRAND CHAMPION</a:t>
            </a:r>
            <a:endParaRPr lang="en-US" dirty="0"/>
          </a:p>
        </p:txBody>
      </p:sp>
      <p:sp>
        <p:nvSpPr>
          <p:cNvPr id="6" name="Date Placeholder 5"/>
          <p:cNvSpPr>
            <a:spLocks noGrp="1"/>
          </p:cNvSpPr>
          <p:nvPr>
            <p:ph type="dt" idx="12"/>
          </p:nvPr>
        </p:nvSpPr>
        <p:spPr/>
        <p:txBody>
          <a:bodyPr/>
          <a:lstStyle/>
          <a:p>
            <a:fld id="{A1C04FA7-3CC8-4BE6-8232-E36AE07EAC33}"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418785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How Are We Doing Today?  </a:t>
            </a:r>
            <a:r>
              <a:rPr lang="en-US" b="1" u="sng" dirty="0"/>
              <a:t>(2 minutes)</a:t>
            </a:r>
          </a:p>
          <a:p>
            <a:endParaRPr lang="en-US" b="1" dirty="0"/>
          </a:p>
          <a:p>
            <a:r>
              <a:rPr lang="en-US" b="1" dirty="0" smtClean="0"/>
              <a:t>READ FROM SLIDE</a:t>
            </a:r>
          </a:p>
          <a:p>
            <a:endParaRPr lang="en-US" b="1" dirty="0"/>
          </a:p>
          <a:p>
            <a:r>
              <a:rPr lang="en-US" b="1" dirty="0" smtClean="0"/>
              <a:t>READ FIRST QUESTION  – SOLICIT RESPONSES AND DISCUSS BRIEFLY</a:t>
            </a:r>
          </a:p>
          <a:p>
            <a:endParaRPr lang="en-US" b="1" dirty="0"/>
          </a:p>
          <a:p>
            <a:r>
              <a:rPr lang="en-US" b="1" dirty="0" smtClean="0"/>
              <a:t>MOVE TO SECOND QUESTION – SOLICIT RESPONSES AND DISCUSS BRIEFLY</a:t>
            </a:r>
          </a:p>
          <a:p>
            <a:endParaRPr lang="en-US" b="1" dirty="0"/>
          </a:p>
          <a:p>
            <a:r>
              <a:rPr lang="en-US" b="1" dirty="0" smtClean="0"/>
              <a:t>NOTE: This is a set-up to prepare for the more detailed discussion based on the next two slides.</a:t>
            </a:r>
            <a:endParaRPr lang="en-US" b="1" dirty="0"/>
          </a:p>
          <a:p>
            <a:endParaRPr lang="en-US" dirty="0"/>
          </a:p>
        </p:txBody>
      </p:sp>
      <p:sp>
        <p:nvSpPr>
          <p:cNvPr id="4" name="Footer Placeholder 3"/>
          <p:cNvSpPr>
            <a:spLocks noGrp="1"/>
          </p:cNvSpPr>
          <p:nvPr>
            <p:ph type="ftr" sz="quarter" idx="10"/>
          </p:nvPr>
        </p:nvSpPr>
        <p:spPr/>
        <p:txBody>
          <a:bodyPr/>
          <a:lstStyle/>
          <a:p>
            <a:r>
              <a:rPr lang="en-US" smtClean="0"/>
              <a:t>LINCOLN BRAND CHAMPION</a:t>
            </a:r>
            <a:endParaRPr lang="en-US" dirty="0"/>
          </a:p>
        </p:txBody>
      </p:sp>
      <p:sp>
        <p:nvSpPr>
          <p:cNvPr id="5" name="Slide Number Placeholder 4"/>
          <p:cNvSpPr>
            <a:spLocks noGrp="1"/>
          </p:cNvSpPr>
          <p:nvPr>
            <p:ph type="sldNum" sz="quarter" idx="11"/>
          </p:nvPr>
        </p:nvSpPr>
        <p:spPr/>
        <p:txBody>
          <a:bodyPr/>
          <a:lstStyle/>
          <a:p>
            <a:fld id="{0D510294-7BB8-40E8-8C69-9A2F318C1CB9}" type="slidenum">
              <a:rPr lang="en-US" smtClean="0"/>
              <a:t>5</a:t>
            </a:fld>
            <a:endParaRPr lang="en-US" dirty="0"/>
          </a:p>
        </p:txBody>
      </p:sp>
      <p:sp>
        <p:nvSpPr>
          <p:cNvPr id="6" name="Date Placeholder 5"/>
          <p:cNvSpPr>
            <a:spLocks noGrp="1"/>
          </p:cNvSpPr>
          <p:nvPr>
            <p:ph type="dt" idx="12"/>
          </p:nvPr>
        </p:nvSpPr>
        <p:spPr/>
        <p:txBody>
          <a:bodyPr/>
          <a:lstStyle/>
          <a:p>
            <a:fld id="{6F1A06E9-1645-4F40-B783-9F30B5CC7C70}"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310537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Truths About Our Store (3 minutes)</a:t>
            </a:r>
          </a:p>
          <a:p>
            <a:endParaRPr lang="en-US" b="1" dirty="0"/>
          </a:p>
          <a:p>
            <a:r>
              <a:rPr lang="en-US" b="1" dirty="0" smtClean="0"/>
              <a:t>SALES BRAND CHAMPION:</a:t>
            </a:r>
          </a:p>
          <a:p>
            <a:endParaRPr lang="en-US" b="1" dirty="0"/>
          </a:p>
          <a:p>
            <a:r>
              <a:rPr lang="en-US" b="1" dirty="0" smtClean="0"/>
              <a:t>SAY:</a:t>
            </a:r>
          </a:p>
          <a:p>
            <a:endParaRPr lang="en-US" dirty="0"/>
          </a:p>
          <a:p>
            <a:r>
              <a:rPr lang="en-US" dirty="0" smtClean="0"/>
              <a:t>Now that we know what “welcome” feels like, let’s look at our store and how we extend the welcome feeling in Sales.</a:t>
            </a:r>
          </a:p>
          <a:p>
            <a:endParaRPr lang="en-US" b="1" dirty="0"/>
          </a:p>
          <a:p>
            <a:r>
              <a:rPr lang="en-US" b="1" dirty="0" smtClean="0"/>
              <a:t>GUIDE DISCUSSION FROM SLIDE - HOW THE WELCOME FEELING CAN BE EXTENDED THROUGH THE LISTED PHASES OF THE SALES PROCESS</a:t>
            </a:r>
          </a:p>
          <a:p>
            <a:endParaRPr lang="en-US" b="1" dirty="0"/>
          </a:p>
          <a:p>
            <a:r>
              <a:rPr lang="en-US" b="1" dirty="0"/>
              <a:t>REFER TO YOUR NOTES FROM THE SELF-STUDY MODULE TO FEED THIS DISCUSSION</a:t>
            </a:r>
          </a:p>
          <a:p>
            <a:endParaRPr lang="en-US" b="1" dirty="0" smtClean="0"/>
          </a:p>
          <a:p>
            <a:r>
              <a:rPr lang="en-US" b="1" dirty="0"/>
              <a:t>CAPTURE GOO IDEAS AND OPPORTUNITIES FOR IMPROVEMENT</a:t>
            </a:r>
          </a:p>
          <a:p>
            <a:endParaRPr lang="en-US" b="1" dirty="0"/>
          </a:p>
          <a:p>
            <a:endParaRPr lang="en-US" b="1" dirty="0" smtClean="0"/>
          </a:p>
          <a:p>
            <a:endParaRPr lang="en-US" dirty="0"/>
          </a:p>
        </p:txBody>
      </p:sp>
      <p:sp>
        <p:nvSpPr>
          <p:cNvPr id="4" name="Slide Number Placeholder 3"/>
          <p:cNvSpPr>
            <a:spLocks noGrp="1"/>
          </p:cNvSpPr>
          <p:nvPr>
            <p:ph type="sldNum" sz="quarter" idx="10"/>
          </p:nvPr>
        </p:nvSpPr>
        <p:spPr/>
        <p:txBody>
          <a:bodyPr/>
          <a:lstStyle/>
          <a:p>
            <a:fld id="{0D510294-7BB8-40E8-8C69-9A2F318C1CB9}" type="slidenum">
              <a:rPr lang="en-US" smtClean="0"/>
              <a:t>6</a:t>
            </a:fld>
            <a:endParaRPr lang="en-US" dirty="0"/>
          </a:p>
        </p:txBody>
      </p:sp>
      <p:sp>
        <p:nvSpPr>
          <p:cNvPr id="5" name="Footer Placeholder 4"/>
          <p:cNvSpPr>
            <a:spLocks noGrp="1"/>
          </p:cNvSpPr>
          <p:nvPr>
            <p:ph type="ftr" sz="quarter" idx="11"/>
          </p:nvPr>
        </p:nvSpPr>
        <p:spPr/>
        <p:txBody>
          <a:bodyPr/>
          <a:lstStyle/>
          <a:p>
            <a:r>
              <a:rPr lang="en-US" smtClean="0"/>
              <a:t>LINCOLN BRAND CHAMPION</a:t>
            </a:r>
            <a:endParaRPr lang="en-US" dirty="0"/>
          </a:p>
        </p:txBody>
      </p:sp>
      <p:sp>
        <p:nvSpPr>
          <p:cNvPr id="6" name="Date Placeholder 5"/>
          <p:cNvSpPr>
            <a:spLocks noGrp="1"/>
          </p:cNvSpPr>
          <p:nvPr>
            <p:ph type="dt" idx="12"/>
          </p:nvPr>
        </p:nvSpPr>
        <p:spPr/>
        <p:txBody>
          <a:bodyPr/>
          <a:lstStyle/>
          <a:p>
            <a:fld id="{902106F4-4B27-44CF-8FE5-47BF7B5DAFA2}"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3991272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Truths About Our Store (3 minutes)</a:t>
            </a:r>
          </a:p>
          <a:p>
            <a:endParaRPr lang="en-US" b="1" dirty="0"/>
          </a:p>
          <a:p>
            <a:r>
              <a:rPr lang="en-US" b="1" dirty="0" smtClean="0"/>
              <a:t>SERVICE BRAND CHAMPION:</a:t>
            </a:r>
          </a:p>
          <a:p>
            <a:endParaRPr lang="en-US" b="1" dirty="0"/>
          </a:p>
          <a:p>
            <a:r>
              <a:rPr lang="en-US" b="1" dirty="0" smtClean="0"/>
              <a:t>SAY:</a:t>
            </a:r>
          </a:p>
          <a:p>
            <a:endParaRPr lang="en-US" dirty="0" smtClean="0"/>
          </a:p>
          <a:p>
            <a:r>
              <a:rPr lang="en-US" dirty="0" smtClean="0"/>
              <a:t>Now let’s look at how we extend the welcome feeling in Service.</a:t>
            </a:r>
          </a:p>
          <a:p>
            <a:endParaRPr lang="en-US" b="1" dirty="0"/>
          </a:p>
          <a:p>
            <a:r>
              <a:rPr lang="en-US" b="1" dirty="0" smtClean="0"/>
              <a:t>GUIDE DISCUSSION FROM SLIDE - HOW THE WELCOME FEELING CAN BE EXTENDED THROUGH THE LISTED PHASES OF THE SERVICE PROCESS</a:t>
            </a:r>
          </a:p>
          <a:p>
            <a:endParaRPr lang="en-US" b="1" dirty="0"/>
          </a:p>
          <a:p>
            <a:r>
              <a:rPr lang="en-US" b="1" dirty="0" smtClean="0"/>
              <a:t>REFER TO YOUR NOTES FROM THE SELF-STUDY MODULE TO FEED THIS DISCUSSION</a:t>
            </a:r>
          </a:p>
          <a:p>
            <a:endParaRPr lang="en-US" b="1" dirty="0"/>
          </a:p>
          <a:p>
            <a:r>
              <a:rPr lang="en-US" b="1" dirty="0" smtClean="0"/>
              <a:t>CAPTURE GOO IDEAS AND OPPORTUNITIES FOR IMPROVEMENT</a:t>
            </a:r>
          </a:p>
          <a:p>
            <a:endParaRPr lang="en-US" b="1" dirty="0"/>
          </a:p>
          <a:p>
            <a:r>
              <a:rPr lang="en-US" b="1" u="sng" dirty="0" smtClean="0"/>
              <a:t>TRANSITION TO PEER-TO-PEER OR DINING EXPERIENCE SECTION</a:t>
            </a:r>
          </a:p>
          <a:p>
            <a:endParaRPr lang="en-US" b="1" dirty="0" smtClean="0"/>
          </a:p>
          <a:p>
            <a:endParaRPr lang="en-US" b="1" dirty="0"/>
          </a:p>
          <a:p>
            <a:endParaRPr lang="en-US" b="1" dirty="0" smtClean="0"/>
          </a:p>
          <a:p>
            <a:endParaRPr lang="en-US" dirty="0"/>
          </a:p>
        </p:txBody>
      </p:sp>
      <p:sp>
        <p:nvSpPr>
          <p:cNvPr id="4" name="Slide Number Placeholder 3"/>
          <p:cNvSpPr>
            <a:spLocks noGrp="1"/>
          </p:cNvSpPr>
          <p:nvPr>
            <p:ph type="sldNum" sz="quarter" idx="10"/>
          </p:nvPr>
        </p:nvSpPr>
        <p:spPr/>
        <p:txBody>
          <a:bodyPr/>
          <a:lstStyle/>
          <a:p>
            <a:fld id="{0D510294-7BB8-40E8-8C69-9A2F318C1CB9}" type="slidenum">
              <a:rPr lang="en-US" smtClean="0"/>
              <a:t>7</a:t>
            </a:fld>
            <a:endParaRPr lang="en-US" dirty="0"/>
          </a:p>
        </p:txBody>
      </p:sp>
      <p:sp>
        <p:nvSpPr>
          <p:cNvPr id="5" name="Footer Placeholder 4"/>
          <p:cNvSpPr>
            <a:spLocks noGrp="1"/>
          </p:cNvSpPr>
          <p:nvPr>
            <p:ph type="ftr" sz="quarter" idx="11"/>
          </p:nvPr>
        </p:nvSpPr>
        <p:spPr/>
        <p:txBody>
          <a:bodyPr/>
          <a:lstStyle/>
          <a:p>
            <a:r>
              <a:rPr lang="en-US" smtClean="0"/>
              <a:t>LINCOLN BRAND CHAMPION</a:t>
            </a:r>
            <a:endParaRPr lang="en-US" dirty="0"/>
          </a:p>
        </p:txBody>
      </p:sp>
      <p:sp>
        <p:nvSpPr>
          <p:cNvPr id="6" name="Date Placeholder 5"/>
          <p:cNvSpPr>
            <a:spLocks noGrp="1"/>
          </p:cNvSpPr>
          <p:nvPr>
            <p:ph type="dt" idx="12"/>
          </p:nvPr>
        </p:nvSpPr>
        <p:spPr/>
        <p:txBody>
          <a:bodyPr/>
          <a:lstStyle/>
          <a:p>
            <a:fld id="{CDFDEC20-7A7F-4BAA-A2C9-2D3CB9428B9F}"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2997765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USE THIS SECTION IF YOU SELECTED THE PEER-TO-PEER RECOGNITION KIT AS YOUR OPTION FOR THIS QUARTER</a:t>
            </a:r>
          </a:p>
          <a:p>
            <a:endParaRPr lang="en-US" b="1" u="sng" dirty="0" smtClean="0"/>
          </a:p>
          <a:p>
            <a:r>
              <a:rPr lang="en-US" b="1" u="sng" dirty="0" smtClean="0"/>
              <a:t>Peer-to-Peer Recognition (less than 1 minute)</a:t>
            </a:r>
          </a:p>
          <a:p>
            <a:endParaRPr lang="en-US" b="1" dirty="0"/>
          </a:p>
          <a:p>
            <a:r>
              <a:rPr lang="en-US" b="1" dirty="0" smtClean="0"/>
              <a:t>SAY:</a:t>
            </a:r>
          </a:p>
          <a:p>
            <a:endParaRPr lang="en-US" dirty="0"/>
          </a:p>
          <a:p>
            <a:r>
              <a:rPr lang="en-US" dirty="0" smtClean="0"/>
              <a:t>Part of this Check Point Assignment was to look for </a:t>
            </a:r>
            <a:r>
              <a:rPr lang="en-US" u="sng" dirty="0" smtClean="0"/>
              <a:t>ways to make our clients feel more welcomed</a:t>
            </a:r>
            <a:r>
              <a:rPr lang="en-US" dirty="0" smtClean="0"/>
              <a:t>, which we did through the</a:t>
            </a:r>
            <a:r>
              <a:rPr lang="en-US" baseline="0" dirty="0" smtClean="0"/>
              <a:t> focus of our Peer-to-Peer Recognition</a:t>
            </a:r>
            <a:r>
              <a:rPr lang="en-US" dirty="0" smtClean="0"/>
              <a:t>.</a:t>
            </a:r>
          </a:p>
          <a:p>
            <a:endParaRPr lang="en-US" dirty="0"/>
          </a:p>
          <a:p>
            <a:r>
              <a:rPr lang="en-US" b="1" dirty="0" smtClean="0"/>
              <a:t>Note: Describe Peer-to-Peer Recognition process if your associates are not familiar with it.</a:t>
            </a:r>
          </a:p>
          <a:p>
            <a:endParaRPr lang="en-US" dirty="0"/>
          </a:p>
          <a:p>
            <a:endParaRPr lang="en-US" dirty="0"/>
          </a:p>
        </p:txBody>
      </p:sp>
      <p:sp>
        <p:nvSpPr>
          <p:cNvPr id="4" name="Slide Number Placeholder 3"/>
          <p:cNvSpPr>
            <a:spLocks noGrp="1"/>
          </p:cNvSpPr>
          <p:nvPr>
            <p:ph type="sldNum" sz="quarter" idx="10"/>
          </p:nvPr>
        </p:nvSpPr>
        <p:spPr/>
        <p:txBody>
          <a:bodyPr/>
          <a:lstStyle/>
          <a:p>
            <a:fld id="{0D510294-7BB8-40E8-8C69-9A2F318C1CB9}" type="slidenum">
              <a:rPr lang="en-US" smtClean="0"/>
              <a:t>8</a:t>
            </a:fld>
            <a:endParaRPr lang="en-US" dirty="0"/>
          </a:p>
        </p:txBody>
      </p:sp>
      <p:sp>
        <p:nvSpPr>
          <p:cNvPr id="5" name="Footer Placeholder 4"/>
          <p:cNvSpPr>
            <a:spLocks noGrp="1"/>
          </p:cNvSpPr>
          <p:nvPr>
            <p:ph type="ftr" sz="quarter" idx="11"/>
          </p:nvPr>
        </p:nvSpPr>
        <p:spPr/>
        <p:txBody>
          <a:bodyPr/>
          <a:lstStyle/>
          <a:p>
            <a:r>
              <a:rPr lang="en-US" smtClean="0"/>
              <a:t>LINCOLN BRAND CHAMPION</a:t>
            </a:r>
            <a:endParaRPr lang="en-US" dirty="0"/>
          </a:p>
        </p:txBody>
      </p:sp>
      <p:sp>
        <p:nvSpPr>
          <p:cNvPr id="6" name="Date Placeholder 5"/>
          <p:cNvSpPr>
            <a:spLocks noGrp="1"/>
          </p:cNvSpPr>
          <p:nvPr>
            <p:ph type="dt" idx="12"/>
          </p:nvPr>
        </p:nvSpPr>
        <p:spPr/>
        <p:txBody>
          <a:bodyPr/>
          <a:lstStyle/>
          <a:p>
            <a:fld id="{49FFDBD1-90CD-4D8F-AA08-4EB97F9DFC36}"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425092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Truths About Our Store (2 minutes)</a:t>
            </a:r>
          </a:p>
          <a:p>
            <a:endParaRPr lang="en-US" b="1" dirty="0"/>
          </a:p>
          <a:p>
            <a:r>
              <a:rPr lang="en-US" b="1" dirty="0" smtClean="0"/>
              <a:t>SALES BRAND CHAMPION:</a:t>
            </a:r>
          </a:p>
          <a:p>
            <a:endParaRPr lang="en-US" b="1" dirty="0" smtClean="0"/>
          </a:p>
          <a:p>
            <a:r>
              <a:rPr lang="en-US" b="1" dirty="0" smtClean="0"/>
              <a:t>Note: Introduce the Story Card process if any of your associates are not familiar with it.</a:t>
            </a:r>
          </a:p>
          <a:p>
            <a:endParaRPr lang="en-US" b="1" dirty="0"/>
          </a:p>
          <a:p>
            <a:r>
              <a:rPr lang="en-US" b="1" dirty="0" smtClean="0"/>
              <a:t>DO:</a:t>
            </a:r>
          </a:p>
          <a:p>
            <a:endParaRPr lang="en-US" b="1" dirty="0"/>
          </a:p>
          <a:p>
            <a:r>
              <a:rPr lang="en-US" b="1" dirty="0" smtClean="0"/>
              <a:t>Read one or more stories from the Story Cards you received. Point out why they are good examples of the kinds of behaviors that create exceptional client experiences.</a:t>
            </a:r>
            <a:endParaRPr lang="en-US" b="1" dirty="0"/>
          </a:p>
          <a:p>
            <a:endParaRPr lang="en-US" b="1" dirty="0" smtClean="0"/>
          </a:p>
          <a:p>
            <a:r>
              <a:rPr lang="en-US" b="1" dirty="0" smtClean="0"/>
              <a:t>SERVICE BRAND CHAMPION:</a:t>
            </a:r>
          </a:p>
          <a:p>
            <a:endParaRPr lang="en-US" b="1" dirty="0" smtClean="0"/>
          </a:p>
          <a:p>
            <a:r>
              <a:rPr lang="en-US" b="1" dirty="0"/>
              <a:t>DO:</a:t>
            </a:r>
          </a:p>
          <a:p>
            <a:endParaRPr lang="en-US" b="1" dirty="0"/>
          </a:p>
          <a:p>
            <a:r>
              <a:rPr lang="en-US" b="1" dirty="0"/>
              <a:t>Read one or more stories from the Story Cards you received. Point out why they are good examples of the kinds of behaviors that create exceptional client experiences.</a:t>
            </a:r>
          </a:p>
          <a:p>
            <a:endParaRPr lang="en-US" b="1" dirty="0"/>
          </a:p>
          <a:p>
            <a:endParaRPr lang="en-US" b="1" dirty="0"/>
          </a:p>
          <a:p>
            <a:endParaRPr lang="en-US" b="1" dirty="0"/>
          </a:p>
          <a:p>
            <a:r>
              <a:rPr lang="en-US" b="1" u="sng" dirty="0" smtClean="0"/>
              <a:t>TRANSITION TO CLOSING SLIDE</a:t>
            </a:r>
          </a:p>
          <a:p>
            <a:endParaRPr lang="en-US" b="1" dirty="0" smtClean="0"/>
          </a:p>
          <a:p>
            <a:endParaRPr lang="en-US" b="1" dirty="0"/>
          </a:p>
          <a:p>
            <a:endParaRPr lang="en-US" b="1" dirty="0" smtClean="0"/>
          </a:p>
          <a:p>
            <a:endParaRPr lang="en-US" dirty="0"/>
          </a:p>
        </p:txBody>
      </p:sp>
      <p:sp>
        <p:nvSpPr>
          <p:cNvPr id="4" name="Slide Number Placeholder 3"/>
          <p:cNvSpPr>
            <a:spLocks noGrp="1"/>
          </p:cNvSpPr>
          <p:nvPr>
            <p:ph type="sldNum" sz="quarter" idx="10"/>
          </p:nvPr>
        </p:nvSpPr>
        <p:spPr/>
        <p:txBody>
          <a:bodyPr/>
          <a:lstStyle/>
          <a:p>
            <a:fld id="{0D510294-7BB8-40E8-8C69-9A2F318C1CB9}" type="slidenum">
              <a:rPr lang="en-US" smtClean="0"/>
              <a:t>9</a:t>
            </a:fld>
            <a:endParaRPr lang="en-US" dirty="0"/>
          </a:p>
        </p:txBody>
      </p:sp>
      <p:sp>
        <p:nvSpPr>
          <p:cNvPr id="5" name="Footer Placeholder 4"/>
          <p:cNvSpPr>
            <a:spLocks noGrp="1"/>
          </p:cNvSpPr>
          <p:nvPr>
            <p:ph type="ftr" sz="quarter" idx="11"/>
          </p:nvPr>
        </p:nvSpPr>
        <p:spPr/>
        <p:txBody>
          <a:bodyPr/>
          <a:lstStyle/>
          <a:p>
            <a:r>
              <a:rPr lang="en-US" smtClean="0"/>
              <a:t>LINCOLN BRAND CHAMPION</a:t>
            </a:r>
            <a:endParaRPr lang="en-US" dirty="0"/>
          </a:p>
        </p:txBody>
      </p:sp>
      <p:sp>
        <p:nvSpPr>
          <p:cNvPr id="6" name="Date Placeholder 5"/>
          <p:cNvSpPr>
            <a:spLocks noGrp="1"/>
          </p:cNvSpPr>
          <p:nvPr>
            <p:ph type="dt" idx="12"/>
          </p:nvPr>
        </p:nvSpPr>
        <p:spPr/>
        <p:txBody>
          <a:bodyPr/>
          <a:lstStyle/>
          <a:p>
            <a:fld id="{7A5DFFF0-4B1B-4214-BC40-C3C08F9DF367}" type="datetime1">
              <a:rPr lang="en-US" smtClean="0"/>
              <a:t>3/26/2015</a:t>
            </a:fld>
            <a:endParaRPr lang="en-US"/>
          </a:p>
        </p:txBody>
      </p:sp>
      <p:sp>
        <p:nvSpPr>
          <p:cNvPr id="7" name="Header Placeholder 6"/>
          <p:cNvSpPr>
            <a:spLocks noGrp="1"/>
          </p:cNvSpPr>
          <p:nvPr>
            <p:ph type="hdr" sz="quarter" idx="13"/>
          </p:nvPr>
        </p:nvSpPr>
        <p:spPr/>
        <p:txBody>
          <a:bodyPr/>
          <a:lstStyle/>
          <a:p>
            <a:r>
              <a:rPr lang="en-US" smtClean="0"/>
              <a:t>LBC Checkpoint 1 Team Mtg v7</a:t>
            </a:r>
            <a:endParaRPr lang="en-US"/>
          </a:p>
        </p:txBody>
      </p:sp>
    </p:spTree>
    <p:extLst>
      <p:ext uri="{BB962C8B-B14F-4D97-AF65-F5344CB8AC3E}">
        <p14:creationId xmlns:p14="http://schemas.microsoft.com/office/powerpoint/2010/main" val="2163667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61210" y="2457367"/>
            <a:ext cx="5697039" cy="1052596"/>
          </a:xfrm>
        </p:spPr>
        <p:txBody>
          <a:bodyPr vert="horz" wrap="square" lIns="0" tIns="0" rIns="0" bIns="0" rtlCol="0" anchor="b">
            <a:spAutoFit/>
          </a:bodyPr>
          <a:lstStyle>
            <a:lvl1pPr algn="ctr">
              <a:defRPr kumimoji="0" lang="en-US" sz="3800" b="1" i="0" u="none" strike="noStrike" cap="none" spc="0" normalizeH="0" baseline="0" dirty="0">
                <a:ln>
                  <a:noFill/>
                </a:ln>
                <a:solidFill>
                  <a:srgbClr val="E3E4E8"/>
                </a:solidFill>
                <a:effectLst/>
                <a:uLnTx/>
                <a:uFillTx/>
                <a:latin typeface="+mj-lt"/>
              </a:defRPr>
            </a:lvl1pPr>
          </a:lstStyle>
          <a:p>
            <a:pPr marL="0" marR="0" lvl="0" indent="0" algn="ctr" fontAlgn="auto">
              <a:spcAft>
                <a:spcPts val="0"/>
              </a:spcAft>
              <a:buClrTx/>
              <a:buSzTx/>
              <a:buFontTx/>
              <a:tabLst/>
            </a:pPr>
            <a:r>
              <a:rPr lang="en-US" dirty="0" smtClean="0"/>
              <a:t>Click to edit Master title style</a:t>
            </a:r>
            <a:endParaRPr lang="en-US" dirty="0"/>
          </a:p>
        </p:txBody>
      </p:sp>
      <p:sp>
        <p:nvSpPr>
          <p:cNvPr id="3" name="Subtitle 2"/>
          <p:cNvSpPr>
            <a:spLocks noGrp="1"/>
          </p:cNvSpPr>
          <p:nvPr>
            <p:ph type="subTitle" idx="1"/>
          </p:nvPr>
        </p:nvSpPr>
        <p:spPr>
          <a:xfrm>
            <a:off x="3161210" y="3819752"/>
            <a:ext cx="5697039" cy="480131"/>
          </a:xfrm>
          <a:prstGeom prst="rect">
            <a:avLst/>
          </a:prstGeom>
        </p:spPr>
        <p:txBody>
          <a:bodyPr wrap="square">
            <a:spAutoFit/>
          </a:bodyPr>
          <a:lstStyle>
            <a:lvl1pPr marL="0" indent="0" algn="ctr">
              <a:buNone/>
              <a:defRPr lang="en-US" sz="2800" kern="1200" dirty="0">
                <a:solidFill>
                  <a:schemeClr val="bg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2C127F2-5ECB-4569-8675-F7392A2A5802}"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0A27-2AEE-45B2-A494-6DBD7606244F}" type="slidenum">
              <a:rPr lang="en-US" smtClean="0"/>
              <a:t>‹#›</a:t>
            </a:fld>
            <a:endParaRPr lang="en-US"/>
          </a:p>
        </p:txBody>
      </p:sp>
    </p:spTree>
    <p:extLst>
      <p:ext uri="{BB962C8B-B14F-4D97-AF65-F5344CB8AC3E}">
        <p14:creationId xmlns:p14="http://schemas.microsoft.com/office/powerpoint/2010/main" val="12762654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365760"/>
            <a:ext cx="8572500" cy="507831"/>
          </a:xfrm>
        </p:spPr>
        <p:txBody>
          <a:bodyPr/>
          <a:lstStyle>
            <a:lvl1pPr>
              <a:defRPr sz="3000" b="1"/>
            </a:lvl1pPr>
          </a:lstStyle>
          <a:p>
            <a:r>
              <a:rPr lang="en-US" dirty="0" smtClean="0"/>
              <a:t>Click to edit Master title style</a:t>
            </a:r>
            <a:endParaRPr lang="en-US" dirty="0"/>
          </a:p>
        </p:txBody>
      </p:sp>
      <p:sp>
        <p:nvSpPr>
          <p:cNvPr id="3" name="Content Placeholder 2"/>
          <p:cNvSpPr>
            <a:spLocks noGrp="1"/>
          </p:cNvSpPr>
          <p:nvPr>
            <p:ph idx="1"/>
          </p:nvPr>
        </p:nvSpPr>
        <p:spPr>
          <a:xfrm>
            <a:off x="274320" y="1097280"/>
            <a:ext cx="8389620" cy="4957763"/>
          </a:xfrm>
          <a:prstGeom prst="rect">
            <a:avLst/>
          </a:prstGeom>
        </p:spPr>
        <p:txBody>
          <a:bodyPr vert="horz" lIns="91440" tIns="45720" rIns="91440" bIns="45720" rtlCol="0">
            <a:normAutofit/>
          </a:bodyPr>
          <a:lstStyle>
            <a:lvl1pPr>
              <a:spcBef>
                <a:spcPts val="1200"/>
              </a:spcBef>
              <a:spcAft>
                <a:spcPts val="300"/>
              </a:spcAft>
              <a:defRPr lang="en-US" sz="2000" dirty="0" smtClean="0"/>
            </a:lvl1pPr>
            <a:lvl2pPr>
              <a:defRPr lang="en-US" sz="1800" dirty="0" smtClean="0"/>
            </a:lvl2pPr>
            <a:lvl3pPr>
              <a:defRPr lang="en-US" dirty="0" smtClean="0"/>
            </a:lvl3pPr>
            <a:lvl4pPr>
              <a:defRPr lang="en-US"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2C127F2-5ECB-4569-8675-F7392A2A5802}"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0A27-2AEE-45B2-A494-6DBD7606244F}" type="slidenum">
              <a:rPr lang="en-US" smtClean="0"/>
              <a:t>‹#›</a:t>
            </a:fld>
            <a:endParaRPr lang="en-US"/>
          </a:p>
        </p:txBody>
      </p:sp>
    </p:spTree>
    <p:extLst>
      <p:ext uri="{BB962C8B-B14F-4D97-AF65-F5344CB8AC3E}">
        <p14:creationId xmlns:p14="http://schemas.microsoft.com/office/powerpoint/2010/main" val="1906864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916145"/>
            <a:ext cx="7886700" cy="646331"/>
          </a:xfrm>
        </p:spPr>
        <p:txBody>
          <a:bodyPr lIns="0" rIns="0" anchor="b"/>
          <a:lstStyle>
            <a:lvl1pPr>
              <a:defRPr sz="4000"/>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52C127F2-5ECB-4569-8675-F7392A2A5802}"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0A27-2AEE-45B2-A494-6DBD7606244F}" type="slidenum">
              <a:rPr lang="en-US" smtClean="0"/>
              <a:t>‹#›</a:t>
            </a:fld>
            <a:endParaRPr lang="en-US"/>
          </a:p>
        </p:txBody>
      </p:sp>
    </p:spTree>
    <p:extLst>
      <p:ext uri="{BB962C8B-B14F-4D97-AF65-F5344CB8AC3E}">
        <p14:creationId xmlns:p14="http://schemas.microsoft.com/office/powerpoint/2010/main" val="219860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188720"/>
            <a:ext cx="4133850" cy="4351338"/>
          </a:xfrm>
          <a:prstGeom prst="rect">
            <a:avLst/>
          </a:prstGeom>
        </p:spPr>
        <p:txBody>
          <a:bodyPr vert="horz" lIns="0" tIns="45720" rIns="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marL="169858" lvl="0" indent="-169858" defTabSz="914377">
              <a:spcBef>
                <a:spcPts val="900"/>
              </a:spcBef>
              <a:spcAft>
                <a:spcPts val="600"/>
              </a:spcAft>
              <a:buSzPct val="80000"/>
            </a:pPr>
            <a:r>
              <a:rPr lang="en-US" dirty="0" smtClean="0"/>
              <a:t>Click to edit Master text styles</a:t>
            </a:r>
          </a:p>
          <a:p>
            <a:pPr marL="519100" lvl="1" indent="-228594" defTabSz="914377">
              <a:spcBef>
                <a:spcPts val="0"/>
              </a:spcBef>
              <a:spcAft>
                <a:spcPts val="600"/>
              </a:spcAft>
              <a:buClr>
                <a:srgbClr val="6F595B"/>
              </a:buClr>
              <a:buFont typeface="Lincoln Proxima Nova Semibold" panose="02000506030000020004" pitchFamily="50" charset="0"/>
              <a:buChar char="–"/>
            </a:pPr>
            <a:r>
              <a:rPr lang="en-US" dirty="0" smtClean="0"/>
              <a:t>Second level</a:t>
            </a:r>
          </a:p>
          <a:p>
            <a:pPr marL="1142971" lvl="2" indent="-228594" defTabSz="914377">
              <a:spcBef>
                <a:spcPts val="0"/>
              </a:spcBef>
              <a:spcAft>
                <a:spcPts val="600"/>
              </a:spcAft>
            </a:pPr>
            <a:r>
              <a:rPr lang="en-US" dirty="0" smtClean="0"/>
              <a:t>Third level</a:t>
            </a:r>
          </a:p>
          <a:p>
            <a:pPr marL="1600160" lvl="3" indent="-228594" defTabSz="914377"/>
            <a:r>
              <a:rPr lang="en-US" dirty="0" smtClean="0"/>
              <a:t>Fourth level</a:t>
            </a:r>
          </a:p>
          <a:p>
            <a:pPr marL="2057349" lvl="4" indent="-228594" defTabSz="914377"/>
            <a:r>
              <a:rPr lang="en-US" dirty="0" smtClean="0"/>
              <a:t>Fifth level</a:t>
            </a:r>
            <a:endParaRPr lang="en-US" dirty="0"/>
          </a:p>
        </p:txBody>
      </p:sp>
      <p:sp>
        <p:nvSpPr>
          <p:cNvPr id="4" name="Content Placeholder 3"/>
          <p:cNvSpPr>
            <a:spLocks noGrp="1"/>
          </p:cNvSpPr>
          <p:nvPr>
            <p:ph sz="half" idx="2"/>
          </p:nvPr>
        </p:nvSpPr>
        <p:spPr>
          <a:xfrm>
            <a:off x="4728754" y="1188720"/>
            <a:ext cx="4133850" cy="4351338"/>
          </a:xfrm>
          <a:prstGeom prst="rect">
            <a:avLst/>
          </a:prstGeom>
        </p:spPr>
        <p:txBody>
          <a:bodyPr vert="horz" lIns="0" tIns="45720" rIns="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marL="169858" lvl="0" indent="-169858" defTabSz="914377">
              <a:spcBef>
                <a:spcPts val="900"/>
              </a:spcBef>
              <a:spcAft>
                <a:spcPts val="600"/>
              </a:spcAft>
              <a:buSzPct val="80000"/>
            </a:pPr>
            <a:r>
              <a:rPr lang="en-US" dirty="0" smtClean="0"/>
              <a:t>Click to edit Master text styles</a:t>
            </a:r>
          </a:p>
          <a:p>
            <a:pPr marL="519100" lvl="1" indent="-228594" defTabSz="914377">
              <a:spcBef>
                <a:spcPts val="0"/>
              </a:spcBef>
              <a:spcAft>
                <a:spcPts val="600"/>
              </a:spcAft>
              <a:buClr>
                <a:srgbClr val="6F595B"/>
              </a:buClr>
              <a:buFont typeface="Lincoln Proxima Nova Semibold" panose="02000506030000020004" pitchFamily="50" charset="0"/>
              <a:buChar char="–"/>
            </a:pPr>
            <a:r>
              <a:rPr lang="en-US" dirty="0" smtClean="0"/>
              <a:t>Second level</a:t>
            </a:r>
          </a:p>
          <a:p>
            <a:pPr marL="1142971" lvl="2" indent="-228594" defTabSz="914377">
              <a:spcBef>
                <a:spcPts val="0"/>
              </a:spcBef>
              <a:spcAft>
                <a:spcPts val="600"/>
              </a:spcAft>
            </a:pPr>
            <a:r>
              <a:rPr lang="en-US" dirty="0" smtClean="0"/>
              <a:t>Third level</a:t>
            </a:r>
          </a:p>
          <a:p>
            <a:pPr marL="1600160" lvl="3" indent="-228594" defTabSz="914377"/>
            <a:r>
              <a:rPr lang="en-US" dirty="0" smtClean="0"/>
              <a:t>Fourth level</a:t>
            </a:r>
          </a:p>
          <a:p>
            <a:pPr marL="2057349" lvl="4" indent="-228594" defTabSz="914377"/>
            <a:r>
              <a:rPr lang="en-US" dirty="0" smtClean="0"/>
              <a:t>Fifth level</a:t>
            </a:r>
            <a:endParaRPr lang="en-US" dirty="0"/>
          </a:p>
        </p:txBody>
      </p:sp>
      <p:sp>
        <p:nvSpPr>
          <p:cNvPr id="5" name="Date Placeholder 4"/>
          <p:cNvSpPr>
            <a:spLocks noGrp="1"/>
          </p:cNvSpPr>
          <p:nvPr>
            <p:ph type="dt" sz="half" idx="10"/>
          </p:nvPr>
        </p:nvSpPr>
        <p:spPr/>
        <p:txBody>
          <a:bodyPr/>
          <a:lstStyle/>
          <a:p>
            <a:fld id="{52C127F2-5ECB-4569-8675-F7392A2A5802}"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0A27-2AEE-45B2-A494-6DBD7606244F}" type="slidenum">
              <a:rPr lang="en-US" smtClean="0"/>
              <a:t>‹#›</a:t>
            </a:fld>
            <a:endParaRPr lang="en-US"/>
          </a:p>
        </p:txBody>
      </p:sp>
    </p:spTree>
    <p:extLst>
      <p:ext uri="{BB962C8B-B14F-4D97-AF65-F5344CB8AC3E}">
        <p14:creationId xmlns:p14="http://schemas.microsoft.com/office/powerpoint/2010/main" val="205688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365126"/>
            <a:ext cx="8572500" cy="535531"/>
          </a:xfrm>
        </p:spPr>
        <p:txBody>
          <a:bodyPr>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066800"/>
            <a:ext cx="4117182" cy="457200"/>
          </a:xfrm>
          <a:prstGeom prst="rect">
            <a:avLst/>
          </a:prstGeom>
        </p:spPr>
        <p:txBody>
          <a:bodyPr anchor="ctr" anchorCtr="0">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1000" y="1600200"/>
            <a:ext cx="4117182" cy="3975100"/>
          </a:xfrm>
          <a:prstGeom prst="rect">
            <a:avLst/>
          </a:prstGeom>
        </p:spPr>
        <p:txBody>
          <a:bodyPr vert="horz" lIns="0" tIns="45720" rIns="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marL="169858" lvl="0" indent="-169858" defTabSz="914377">
              <a:spcBef>
                <a:spcPts val="900"/>
              </a:spcBef>
              <a:spcAft>
                <a:spcPts val="600"/>
              </a:spcAft>
              <a:buSzPct val="80000"/>
            </a:pPr>
            <a:r>
              <a:rPr lang="en-US" dirty="0" smtClean="0"/>
              <a:t>Click to edit Master text styles</a:t>
            </a:r>
          </a:p>
          <a:p>
            <a:pPr marL="519100" lvl="1" indent="-228594" defTabSz="914377">
              <a:spcBef>
                <a:spcPts val="0"/>
              </a:spcBef>
              <a:spcAft>
                <a:spcPts val="600"/>
              </a:spcAft>
              <a:buClr>
                <a:srgbClr val="6F595B"/>
              </a:buClr>
              <a:buFont typeface="Lincoln Proxima Nova Semibold" panose="02000506030000020004" pitchFamily="50" charset="0"/>
              <a:buChar char="–"/>
            </a:pPr>
            <a:r>
              <a:rPr lang="en-US" dirty="0" smtClean="0"/>
              <a:t>Second level</a:t>
            </a:r>
          </a:p>
          <a:p>
            <a:pPr marL="1142971" lvl="2" indent="-228594" defTabSz="914377">
              <a:spcBef>
                <a:spcPts val="0"/>
              </a:spcBef>
              <a:spcAft>
                <a:spcPts val="600"/>
              </a:spcAft>
            </a:pPr>
            <a:r>
              <a:rPr lang="en-US" dirty="0" smtClean="0"/>
              <a:t>Third level</a:t>
            </a:r>
          </a:p>
          <a:p>
            <a:pPr marL="1600160" lvl="3" indent="-228594" defTabSz="914377"/>
            <a:r>
              <a:rPr lang="en-US" dirty="0" smtClean="0"/>
              <a:t>Fourth level</a:t>
            </a:r>
          </a:p>
          <a:p>
            <a:pPr marL="2057349" lvl="4" indent="-228594" defTabSz="914377"/>
            <a:r>
              <a:rPr lang="en-US" dirty="0" smtClean="0"/>
              <a:t>Fifth level</a:t>
            </a:r>
            <a:endParaRPr lang="en-US" dirty="0"/>
          </a:p>
        </p:txBody>
      </p:sp>
      <p:sp>
        <p:nvSpPr>
          <p:cNvPr id="5" name="Text Placeholder 4"/>
          <p:cNvSpPr>
            <a:spLocks noGrp="1"/>
          </p:cNvSpPr>
          <p:nvPr>
            <p:ph type="body" sz="quarter" idx="3"/>
          </p:nvPr>
        </p:nvSpPr>
        <p:spPr>
          <a:xfrm>
            <a:off x="4709361" y="1066800"/>
            <a:ext cx="4137459" cy="457200"/>
          </a:xfrm>
          <a:prstGeom prst="rect">
            <a:avLst/>
          </a:prstGeom>
        </p:spPr>
        <p:txBody>
          <a:bodyPr anchor="ctr" anchorCtr="0">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09361" y="1600200"/>
            <a:ext cx="4137459" cy="3975100"/>
          </a:xfrm>
          <a:prstGeom prst="rect">
            <a:avLst/>
          </a:prstGeom>
        </p:spPr>
        <p:txBody>
          <a:bodyPr vert="horz" lIns="0" tIns="45720" rIns="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marL="169858" lvl="0" indent="-169858" defTabSz="914377">
              <a:spcBef>
                <a:spcPts val="900"/>
              </a:spcBef>
              <a:spcAft>
                <a:spcPts val="600"/>
              </a:spcAft>
              <a:buSzPct val="80000"/>
            </a:pPr>
            <a:r>
              <a:rPr lang="en-US" smtClean="0"/>
              <a:t>Click to edit Master text styles</a:t>
            </a:r>
          </a:p>
          <a:p>
            <a:pPr marL="519100" lvl="1" indent="-228594" defTabSz="914377">
              <a:spcBef>
                <a:spcPts val="0"/>
              </a:spcBef>
              <a:spcAft>
                <a:spcPts val="600"/>
              </a:spcAft>
              <a:buClr>
                <a:srgbClr val="6F595B"/>
              </a:buClr>
              <a:buFont typeface="Lincoln Proxima Nova Semibold" panose="02000506030000020004" pitchFamily="50" charset="0"/>
              <a:buChar char="–"/>
            </a:pPr>
            <a:r>
              <a:rPr lang="en-US" smtClean="0"/>
              <a:t>Second level</a:t>
            </a:r>
          </a:p>
          <a:p>
            <a:pPr marL="1142971" lvl="2" indent="-228594" defTabSz="914377">
              <a:spcBef>
                <a:spcPts val="0"/>
              </a:spcBef>
              <a:spcAft>
                <a:spcPts val="600"/>
              </a:spcAft>
            </a:pPr>
            <a:r>
              <a:rPr lang="en-US" smtClean="0"/>
              <a:t>Third level</a:t>
            </a:r>
          </a:p>
          <a:p>
            <a:pPr marL="1600160" lvl="3" indent="-228594" defTabSz="914377"/>
            <a:r>
              <a:rPr lang="en-US" smtClean="0"/>
              <a:t>Fourth level</a:t>
            </a:r>
          </a:p>
          <a:p>
            <a:pPr marL="2057349" lvl="4" indent="-228594" defTabSz="914377"/>
            <a:r>
              <a:rPr lang="en-US" smtClean="0"/>
              <a:t>Fifth level</a:t>
            </a:r>
            <a:endParaRPr lang="en-US" dirty="0"/>
          </a:p>
        </p:txBody>
      </p:sp>
      <p:sp>
        <p:nvSpPr>
          <p:cNvPr id="7" name="Date Placeholder 6"/>
          <p:cNvSpPr>
            <a:spLocks noGrp="1"/>
          </p:cNvSpPr>
          <p:nvPr>
            <p:ph type="dt" sz="half" idx="10"/>
          </p:nvPr>
        </p:nvSpPr>
        <p:spPr/>
        <p:txBody>
          <a:bodyPr/>
          <a:lstStyle/>
          <a:p>
            <a:fld id="{52C127F2-5ECB-4569-8675-F7392A2A5802}" type="datetimeFigureOut">
              <a:rPr lang="en-US" smtClean="0"/>
              <a:t>3/26/2015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90A27-2AEE-45B2-A494-6DBD7606244F}" type="slidenum">
              <a:rPr lang="en-US" smtClean="0"/>
              <a:t>‹#›</a:t>
            </a:fld>
            <a:endParaRPr lang="en-US"/>
          </a:p>
        </p:txBody>
      </p:sp>
    </p:spTree>
    <p:extLst>
      <p:ext uri="{BB962C8B-B14F-4D97-AF65-F5344CB8AC3E}">
        <p14:creationId xmlns:p14="http://schemas.microsoft.com/office/powerpoint/2010/main" val="153829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365760"/>
            <a:ext cx="8572500" cy="507831"/>
          </a:xfrm>
        </p:spPr>
        <p:txBody>
          <a:bodyPr/>
          <a:lstStyle>
            <a:lvl1pPr>
              <a:defRPr sz="3000" b="1"/>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C127F2-5ECB-4569-8675-F7392A2A5802}" type="datetimeFigureOut">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90A27-2AEE-45B2-A494-6DBD7606244F}" type="slidenum">
              <a:rPr lang="en-US" smtClean="0"/>
              <a:t>‹#›</a:t>
            </a:fld>
            <a:endParaRPr lang="en-US"/>
          </a:p>
        </p:txBody>
      </p:sp>
    </p:spTree>
    <p:extLst>
      <p:ext uri="{BB962C8B-B14F-4D97-AF65-F5344CB8AC3E}">
        <p14:creationId xmlns:p14="http://schemas.microsoft.com/office/powerpoint/2010/main" val="42801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127F2-5ECB-4569-8675-F7392A2A5802}" type="datetimeFigureOut">
              <a:rPr lang="en-US" smtClean="0"/>
              <a:t>3/26/2015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90A27-2AEE-45B2-A494-6DBD7606244F}" type="slidenum">
              <a:rPr lang="en-US" smtClean="0"/>
              <a:t>‹#›</a:t>
            </a:fld>
            <a:endParaRPr lang="en-US"/>
          </a:p>
        </p:txBody>
      </p:sp>
    </p:spTree>
    <p:extLst>
      <p:ext uri="{BB962C8B-B14F-4D97-AF65-F5344CB8AC3E}">
        <p14:creationId xmlns:p14="http://schemas.microsoft.com/office/powerpoint/2010/main" val="177412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A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340" y="2590800"/>
            <a:ext cx="8572500" cy="553998"/>
          </a:xfrm>
        </p:spPr>
        <p:txBody>
          <a:bodyPr/>
          <a:lstStyle>
            <a:lvl1pPr algn="ctr">
              <a:defRPr>
                <a:latin typeface="+mn-lt"/>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52C127F2-5ECB-4569-8675-F7392A2A5802}" type="datetimeFigureOut">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90A27-2AEE-45B2-A494-6DBD7606244F}" type="slidenum">
              <a:rPr lang="en-US" smtClean="0"/>
              <a:t>‹#›</a:t>
            </a:fld>
            <a:endParaRPr lang="en-US"/>
          </a:p>
        </p:txBody>
      </p:sp>
    </p:spTree>
    <p:extLst>
      <p:ext uri="{BB962C8B-B14F-4D97-AF65-F5344CB8AC3E}">
        <p14:creationId xmlns:p14="http://schemas.microsoft.com/office/powerpoint/2010/main" val="272200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olo Logo">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C127F2-5ECB-4569-8675-F7392A2A5802}" type="datetimeFigureOut">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90A27-2AEE-45B2-A494-6DBD7606244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046935" y="1114425"/>
            <a:ext cx="1050131" cy="4629150"/>
          </a:xfrm>
          <a:prstGeom prst="rect">
            <a:avLst/>
          </a:prstGeom>
        </p:spPr>
      </p:pic>
    </p:spTree>
    <p:extLst>
      <p:ext uri="{BB962C8B-B14F-4D97-AF65-F5344CB8AC3E}">
        <p14:creationId xmlns:p14="http://schemas.microsoft.com/office/powerpoint/2010/main" val="34898400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365760"/>
            <a:ext cx="8572500" cy="535531"/>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127F2-5ECB-4569-8675-F7392A2A5802}" type="datetimeFigureOut">
              <a:rPr lang="en-US" smtClean="0"/>
              <a:t>3/26/2015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90A27-2AEE-45B2-A494-6DBD7606244F}" type="slidenum">
              <a:rPr lang="en-US" smtClean="0"/>
              <a:t>‹#›</a:t>
            </a:fld>
            <a:endParaRPr lang="en-US"/>
          </a:p>
        </p:txBody>
      </p:sp>
      <p:sp>
        <p:nvSpPr>
          <p:cNvPr id="7" name="Text Placeholder 6"/>
          <p:cNvSpPr>
            <a:spLocks noGrp="1"/>
          </p:cNvSpPr>
          <p:nvPr>
            <p:ph type="body" idx="1"/>
          </p:nvPr>
        </p:nvSpPr>
        <p:spPr>
          <a:xfrm>
            <a:off x="274320" y="1097280"/>
            <a:ext cx="8229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347282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60" r:id="rId8"/>
    <p:sldLayoutId id="2147483661"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174625" indent="-174625" algn="l" defTabSz="914400" rtl="0" eaLnBrk="1" latinLnBrk="0" hangingPunct="1">
        <a:lnSpc>
          <a:spcPct val="100000"/>
        </a:lnSpc>
        <a:spcBef>
          <a:spcPts val="900"/>
        </a:spcBef>
        <a:spcAft>
          <a:spcPts val="300"/>
        </a:spcAft>
        <a:buClr>
          <a:schemeClr val="tx2"/>
        </a:buClr>
        <a:buSzPct val="90000"/>
        <a:buFont typeface="Arial" panose="020B0604020202020204" pitchFamily="34" charset="0"/>
        <a:buChar char="•"/>
        <a:defRPr lang="en-US" sz="2000" kern="1200" dirty="0" smtClean="0">
          <a:solidFill>
            <a:schemeClr val="tx2"/>
          </a:solidFill>
          <a:latin typeface="+mn-lt"/>
          <a:ea typeface="+mn-ea"/>
          <a:cs typeface="+mn-cs"/>
        </a:defRPr>
      </a:lvl1pPr>
      <a:lvl2pPr marL="514350" indent="-225425" algn="l" defTabSz="914400" rtl="0" eaLnBrk="1" latinLnBrk="0" hangingPunct="1">
        <a:lnSpc>
          <a:spcPct val="100000"/>
        </a:lnSpc>
        <a:spcBef>
          <a:spcPts val="300"/>
        </a:spcBef>
        <a:spcAft>
          <a:spcPts val="600"/>
        </a:spcAft>
        <a:buClr>
          <a:srgbClr val="544243"/>
        </a:buClr>
        <a:buFont typeface="Lincoln Proxima Nova" panose="02000506030000020004" pitchFamily="50" charset="0"/>
        <a:buChar char="–"/>
        <a:defRPr lang="en-US" sz="1800" kern="1200" dirty="0" smtClean="0">
          <a:solidFill>
            <a:srgbClr val="544242"/>
          </a:solidFill>
          <a:latin typeface="+mn-lt"/>
          <a:ea typeface="+mn-ea"/>
          <a:cs typeface="+mn-cs"/>
        </a:defRPr>
      </a:lvl2pPr>
      <a:lvl3pPr marL="912813" indent="-225425" algn="l" defTabSz="914400" rtl="0" eaLnBrk="1" latinLnBrk="0" hangingPunct="1">
        <a:lnSpc>
          <a:spcPct val="100000"/>
        </a:lnSpc>
        <a:spcBef>
          <a:spcPts val="500"/>
        </a:spcBef>
        <a:buFont typeface="Arial" panose="020B0604020202020204" pitchFamily="34" charset="0"/>
        <a:buChar char="•"/>
        <a:defRPr lang="en-US" sz="1800" kern="1200" dirty="0" smtClean="0">
          <a:solidFill>
            <a:schemeClr val="accent5"/>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lang="en-US" sz="1600" kern="1200" dirty="0" smtClean="0">
          <a:solidFill>
            <a:schemeClr val="accent5"/>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lang="en-US" sz="1600" kern="1200" dirty="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80" userDrawn="1">
          <p15:clr>
            <a:srgbClr val="F26B43"/>
          </p15:clr>
        </p15:guide>
        <p15:guide id="2" pos="55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65760"/>
            <a:ext cx="8572500" cy="507831"/>
          </a:xfrm>
        </p:spPr>
        <p:txBody>
          <a:bodyPr/>
          <a:lstStyle/>
          <a:p>
            <a:r>
              <a:rPr lang="en-US" dirty="0"/>
              <a:t>INSTRUCTIONS </a:t>
            </a:r>
            <a:r>
              <a:rPr lang="en-US" sz="2400" b="0" i="1" dirty="0">
                <a:solidFill>
                  <a:srgbClr val="FF0000"/>
                </a:solidFill>
              </a:rPr>
              <a:t>(Not part of Team Meeting Slides)</a:t>
            </a:r>
            <a:endParaRPr lang="en-US" b="0" i="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b="1" dirty="0">
                <a:latin typeface="Arial" panose="020B0604020202020204" pitchFamily="34" charset="0"/>
              </a:rPr>
              <a:t>Preparing for the Team </a:t>
            </a:r>
            <a:r>
              <a:rPr lang="en-US" b="1" dirty="0" smtClean="0">
                <a:latin typeface="Arial" panose="020B0604020202020204" pitchFamily="34" charset="0"/>
              </a:rPr>
              <a:t>Meeting</a:t>
            </a:r>
            <a:endParaRPr lang="en-US" dirty="0">
              <a:latin typeface="Arial" panose="020B0604020202020204" pitchFamily="34" charset="0"/>
            </a:endParaRPr>
          </a:p>
          <a:p>
            <a:r>
              <a:rPr lang="en-US" sz="1800" dirty="0">
                <a:latin typeface="Arial" panose="020B0604020202020204" pitchFamily="34" charset="0"/>
              </a:rPr>
              <a:t>First, meet with your Dealership management and obtain their permission to hold a meeting to discuss what you’ve learned from this Check Point assignment.  As a reminder, this meeting is part of the assignment, and you must share what you’ve learned before you can take your TEST in </a:t>
            </a:r>
            <a:r>
              <a:rPr lang="en-US" sz="1800" dirty="0" smtClean="0">
                <a:latin typeface="Arial" panose="020B0604020202020204" pitchFamily="34" charset="0"/>
              </a:rPr>
              <a:t>STARS</a:t>
            </a:r>
            <a:endParaRPr lang="en-US" sz="1800" dirty="0">
              <a:latin typeface="Arial" panose="020B0604020202020204" pitchFamily="34" charset="0"/>
            </a:endParaRPr>
          </a:p>
          <a:p>
            <a:r>
              <a:rPr lang="en-US" sz="1800" dirty="0">
                <a:latin typeface="Arial" panose="020B0604020202020204" pitchFamily="34" charset="0"/>
              </a:rPr>
              <a:t>The Sales and Service Brand Champions should host this meeting together, if possible.  You may host multiple/separate meetings if your Dealership schedule cannot accommodate one team meeting. The meeting should be at a time that allows the greatest number of your Sales and Service associates to </a:t>
            </a:r>
            <a:r>
              <a:rPr lang="en-US" sz="1800" dirty="0" smtClean="0">
                <a:latin typeface="Arial" panose="020B0604020202020204" pitchFamily="34" charset="0"/>
              </a:rPr>
              <a:t>participate</a:t>
            </a:r>
            <a:endParaRPr lang="en-US" sz="1800" dirty="0">
              <a:latin typeface="Arial" panose="020B0604020202020204" pitchFamily="34" charset="0"/>
            </a:endParaRPr>
          </a:p>
          <a:p>
            <a:r>
              <a:rPr lang="en-US" sz="1800" dirty="0">
                <a:latin typeface="Arial" panose="020B0604020202020204" pitchFamily="34" charset="0"/>
              </a:rPr>
              <a:t>The meeting should only take 15 minutes, but could take longer if you choose to provide more information.  There is no limit to the length of the </a:t>
            </a:r>
            <a:r>
              <a:rPr lang="en-US" sz="1800" dirty="0" smtClean="0">
                <a:latin typeface="Arial" panose="020B0604020202020204" pitchFamily="34" charset="0"/>
              </a:rPr>
              <a:t>meeting</a:t>
            </a:r>
            <a:endParaRPr lang="en-US" sz="1800" dirty="0">
              <a:latin typeface="Arial" panose="020B0604020202020204" pitchFamily="34" charset="0"/>
            </a:endParaRPr>
          </a:p>
          <a:p>
            <a:pPr marL="0" indent="0">
              <a:spcBef>
                <a:spcPts val="2400"/>
              </a:spcBef>
              <a:buNone/>
            </a:pPr>
            <a:r>
              <a:rPr lang="en-US" b="1" dirty="0">
                <a:latin typeface="Arial" panose="020B0604020202020204" pitchFamily="34" charset="0"/>
              </a:rPr>
              <a:t>Customizing the </a:t>
            </a:r>
            <a:r>
              <a:rPr lang="en-US" b="1" dirty="0" smtClean="0">
                <a:latin typeface="Arial" panose="020B0604020202020204" pitchFamily="34" charset="0"/>
              </a:rPr>
              <a:t>Presentation</a:t>
            </a:r>
            <a:endParaRPr lang="en-US" dirty="0">
              <a:latin typeface="Arial" panose="020B0604020202020204" pitchFamily="34" charset="0"/>
            </a:endParaRPr>
          </a:p>
          <a:p>
            <a:r>
              <a:rPr lang="en-US" sz="1800" dirty="0">
                <a:latin typeface="Arial" panose="020B0604020202020204" pitchFamily="34" charset="0"/>
              </a:rPr>
              <a:t>You will need to customize a few of the following slides based on the outcome of your discussions with your Brand Champion </a:t>
            </a:r>
            <a:r>
              <a:rPr lang="en-US" sz="1800" dirty="0" smtClean="0">
                <a:latin typeface="Arial" panose="020B0604020202020204" pitchFamily="34" charset="0"/>
              </a:rPr>
              <a:t>counterpart</a:t>
            </a:r>
            <a:endParaRPr lang="en-US" sz="1800" dirty="0">
              <a:latin typeface="Arial" panose="020B0604020202020204" pitchFamily="34" charset="0"/>
            </a:endParaRPr>
          </a:p>
        </p:txBody>
      </p:sp>
    </p:spTree>
    <p:extLst>
      <p:ext uri="{BB962C8B-B14F-4D97-AF65-F5344CB8AC3E}">
        <p14:creationId xmlns:p14="http://schemas.microsoft.com/office/powerpoint/2010/main" val="313740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The Restaurant Visit</a:t>
            </a:r>
            <a:endParaRPr lang="en-US" dirty="0"/>
          </a:p>
        </p:txBody>
      </p:sp>
      <p:sp>
        <p:nvSpPr>
          <p:cNvPr id="3" name="Subtitle 2"/>
          <p:cNvSpPr>
            <a:spLocks noGrp="1"/>
          </p:cNvSpPr>
          <p:nvPr>
            <p:ph type="subTitle" idx="1"/>
          </p:nvPr>
        </p:nvSpPr>
        <p:spPr/>
        <p:txBody>
          <a:bodyPr/>
          <a:lstStyle/>
          <a:p>
            <a:r>
              <a:rPr lang="en-US" smtClean="0"/>
              <a:t>Check Point Activity</a:t>
            </a:r>
          </a:p>
          <a:p>
            <a:r>
              <a:rPr lang="en-US" smtClean="0"/>
              <a:t> </a:t>
            </a:r>
            <a:endParaRPr lang="en-US" dirty="0" smtClean="0"/>
          </a:p>
        </p:txBody>
      </p:sp>
    </p:spTree>
    <p:extLst>
      <p:ext uri="{BB962C8B-B14F-4D97-AF65-F5344CB8AC3E}">
        <p14:creationId xmlns:p14="http://schemas.microsoft.com/office/powerpoint/2010/main" val="232567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Restaurant Visit</a:t>
            </a:r>
            <a:endParaRPr lang="en-US" dirty="0"/>
          </a:p>
        </p:txBody>
      </p:sp>
      <p:sp>
        <p:nvSpPr>
          <p:cNvPr id="3" name="Content Placeholder 2"/>
          <p:cNvSpPr>
            <a:spLocks noGrp="1"/>
          </p:cNvSpPr>
          <p:nvPr>
            <p:ph idx="1"/>
          </p:nvPr>
        </p:nvSpPr>
        <p:spPr/>
        <p:txBody>
          <a:bodyPr>
            <a:normAutofit/>
          </a:bodyPr>
          <a:lstStyle/>
          <a:p>
            <a:r>
              <a:rPr lang="en-US" sz="2400" dirty="0" smtClean="0"/>
              <a:t>We focused on such things as:</a:t>
            </a:r>
          </a:p>
          <a:p>
            <a:pPr lvl="1"/>
            <a:r>
              <a:rPr lang="en-US" sz="2000" dirty="0" smtClean="0"/>
              <a:t>The experience of </a:t>
            </a:r>
            <a:r>
              <a:rPr lang="en-US" sz="2000" b="1" dirty="0" smtClean="0"/>
              <a:t>parking</a:t>
            </a:r>
          </a:p>
          <a:p>
            <a:pPr lvl="1"/>
            <a:r>
              <a:rPr lang="en-US" sz="2000" dirty="0" smtClean="0"/>
              <a:t>The </a:t>
            </a:r>
            <a:r>
              <a:rPr lang="en-US" sz="2000" b="1" dirty="0"/>
              <a:t>greeting</a:t>
            </a:r>
            <a:r>
              <a:rPr lang="en-US" sz="2000" dirty="0" smtClean="0"/>
              <a:t> we received</a:t>
            </a:r>
          </a:p>
          <a:p>
            <a:pPr lvl="1"/>
            <a:r>
              <a:rPr lang="en-US" sz="2000" dirty="0" smtClean="0"/>
              <a:t>How we felt about the </a:t>
            </a:r>
            <a:r>
              <a:rPr lang="en-US" sz="2000" b="1" dirty="0"/>
              <a:t>sights</a:t>
            </a:r>
            <a:r>
              <a:rPr lang="en-US" sz="2000" dirty="0" smtClean="0"/>
              <a:t> and </a:t>
            </a:r>
            <a:r>
              <a:rPr lang="en-US" sz="2000" b="1" dirty="0"/>
              <a:t>sounds</a:t>
            </a:r>
          </a:p>
          <a:p>
            <a:pPr lvl="1"/>
            <a:r>
              <a:rPr lang="en-US" sz="2000" dirty="0" smtClean="0"/>
              <a:t>How our </a:t>
            </a:r>
            <a:r>
              <a:rPr lang="en-US" sz="2000" b="1" dirty="0"/>
              <a:t>server </a:t>
            </a:r>
            <a:r>
              <a:rPr lang="en-US" sz="2000" dirty="0" smtClean="0"/>
              <a:t>and other staff treated us</a:t>
            </a:r>
          </a:p>
          <a:p>
            <a:pPr lvl="1"/>
            <a:r>
              <a:rPr lang="en-US" sz="2000" dirty="0" smtClean="0"/>
              <a:t>How easy it was to </a:t>
            </a:r>
            <a:r>
              <a:rPr lang="en-US" sz="2000" b="1" dirty="0"/>
              <a:t>order</a:t>
            </a:r>
            <a:r>
              <a:rPr lang="en-US" sz="2000" dirty="0" smtClean="0"/>
              <a:t> and </a:t>
            </a:r>
            <a:r>
              <a:rPr lang="en-US" sz="2000" b="1" dirty="0"/>
              <a:t>pay</a:t>
            </a:r>
          </a:p>
          <a:p>
            <a:pPr lvl="1"/>
            <a:r>
              <a:rPr lang="en-US" sz="2000" dirty="0" smtClean="0"/>
              <a:t>How </a:t>
            </a:r>
            <a:r>
              <a:rPr lang="en-US" sz="2000" b="1" dirty="0"/>
              <a:t>welcomed</a:t>
            </a:r>
            <a:r>
              <a:rPr lang="en-US" sz="2000" dirty="0" smtClean="0"/>
              <a:t> and </a:t>
            </a:r>
            <a:r>
              <a:rPr lang="en-US" sz="2000" b="1" dirty="0"/>
              <a:t>appreciated</a:t>
            </a:r>
            <a:r>
              <a:rPr lang="en-US" sz="2000" dirty="0" smtClean="0"/>
              <a:t> we felt</a:t>
            </a:r>
          </a:p>
          <a:p>
            <a:r>
              <a:rPr lang="en-US" sz="2400" dirty="0" smtClean="0"/>
              <a:t>What did we learn?</a:t>
            </a:r>
          </a:p>
          <a:p>
            <a:r>
              <a:rPr lang="en-US" sz="2400" dirty="0" smtClean="0"/>
              <a:t>How can we apply what we learned in our store?</a:t>
            </a: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24367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Welcome:</a:t>
            </a:r>
            <a:br>
              <a:rPr lang="en-US" smtClean="0"/>
            </a:br>
            <a:r>
              <a:rPr lang="en-US" smtClean="0"/>
              <a:t>More Than Just Hello</a:t>
            </a:r>
            <a:endParaRPr lang="en-US" dirty="0"/>
          </a:p>
        </p:txBody>
      </p:sp>
      <p:sp>
        <p:nvSpPr>
          <p:cNvPr id="3" name="Subtitle 2"/>
          <p:cNvSpPr>
            <a:spLocks noGrp="1"/>
          </p:cNvSpPr>
          <p:nvPr>
            <p:ph type="subTitle" idx="1"/>
          </p:nvPr>
        </p:nvSpPr>
        <p:spPr>
          <a:xfrm>
            <a:off x="3161210" y="3819752"/>
            <a:ext cx="5697039" cy="954107"/>
          </a:xfrm>
        </p:spPr>
        <p:txBody>
          <a:bodyPr/>
          <a:lstStyle/>
          <a:p>
            <a:r>
              <a:rPr lang="en-US" dirty="0" smtClean="0"/>
              <a:t>Thank you for you time </a:t>
            </a:r>
            <a:br>
              <a:rPr lang="en-US" dirty="0" smtClean="0"/>
            </a:br>
            <a:r>
              <a:rPr lang="en-US" dirty="0" smtClean="0"/>
              <a:t>and participation!</a:t>
            </a:r>
          </a:p>
        </p:txBody>
      </p:sp>
    </p:spTree>
    <p:extLst>
      <p:ext uri="{BB962C8B-B14F-4D97-AF65-F5344CB8AC3E}">
        <p14:creationId xmlns:p14="http://schemas.microsoft.com/office/powerpoint/2010/main" val="14253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73738"/>
                </a:solidFill>
              </a:rPr>
              <a:t>INSTRUCTIONS </a:t>
            </a:r>
            <a:r>
              <a:rPr lang="en-US" sz="2400" b="0" i="1" dirty="0">
                <a:solidFill>
                  <a:srgbClr val="FF0000"/>
                </a:solidFill>
              </a:rPr>
              <a:t>(Not part of Team Meeting Slides)</a:t>
            </a:r>
            <a:endParaRPr lang="en-US" dirty="0"/>
          </a:p>
        </p:txBody>
      </p:sp>
      <p:sp>
        <p:nvSpPr>
          <p:cNvPr id="3" name="Content Placeholder 2"/>
          <p:cNvSpPr>
            <a:spLocks noGrp="1"/>
          </p:cNvSpPr>
          <p:nvPr>
            <p:ph idx="1"/>
          </p:nvPr>
        </p:nvSpPr>
        <p:spPr/>
        <p:txBody>
          <a:bodyPr>
            <a:noAutofit/>
          </a:bodyPr>
          <a:lstStyle/>
          <a:p>
            <a:pPr>
              <a:spcBef>
                <a:spcPts val="600"/>
              </a:spcBef>
            </a:pPr>
            <a:r>
              <a:rPr lang="en-US" sz="1800" dirty="0">
                <a:latin typeface="Arial" panose="020B0604020202020204" pitchFamily="34" charset="0"/>
                <a:ea typeface="Times New Roman" panose="02020603050405020304" pitchFamily="18" charset="0"/>
                <a:cs typeface="Times New Roman" panose="02020603050405020304" pitchFamily="18" charset="0"/>
              </a:rPr>
              <a:t>This set of slides is provided for you to use as best suits the needs of your Dealership. You can delete slides or rearrange slides as you see </a:t>
            </a:r>
            <a:r>
              <a:rPr lang="en-US" sz="1800" dirty="0" smtClean="0">
                <a:latin typeface="Arial" panose="020B0604020202020204" pitchFamily="34" charset="0"/>
                <a:ea typeface="Times New Roman" panose="02020603050405020304" pitchFamily="18" charset="0"/>
                <a:cs typeface="Times New Roman" panose="02020603050405020304" pitchFamily="18" charset="0"/>
              </a:rPr>
              <a:t>fit</a:t>
            </a:r>
            <a:endParaRPr lang="en-US" sz="1800" dirty="0">
              <a:latin typeface="Arial" panose="020B0604020202020204" pitchFamily="34" charset="0"/>
              <a:ea typeface="Times New Roman" panose="02020603050405020304" pitchFamily="18" charset="0"/>
              <a:cs typeface="Times New Roman" panose="02020603050405020304" pitchFamily="18" charset="0"/>
            </a:endParaRPr>
          </a:p>
          <a:p>
            <a:pPr>
              <a:spcBef>
                <a:spcPts val="600"/>
              </a:spcBef>
            </a:pPr>
            <a:r>
              <a:rPr lang="en-US" sz="1800" dirty="0">
                <a:latin typeface="Arial" panose="020B0604020202020204" pitchFamily="34" charset="0"/>
                <a:ea typeface="Times New Roman" panose="02020603050405020304" pitchFamily="18" charset="0"/>
                <a:cs typeface="Times New Roman" panose="02020603050405020304" pitchFamily="18" charset="0"/>
              </a:rPr>
              <a:t>You will need to omit slides, depending on which tool you chose.  If you chose the </a:t>
            </a:r>
            <a:r>
              <a:rPr lang="en-US" sz="1800" i="1" dirty="0">
                <a:latin typeface="Arial" panose="020B0604020202020204" pitchFamily="34" charset="0"/>
                <a:ea typeface="Times New Roman" panose="02020603050405020304" pitchFamily="18" charset="0"/>
                <a:cs typeface="Times New Roman" panose="02020603050405020304" pitchFamily="18" charset="0"/>
              </a:rPr>
              <a:t>Peer-to-Peer Kit</a:t>
            </a:r>
            <a:r>
              <a:rPr lang="en-US" sz="1800" dirty="0">
                <a:latin typeface="Arial" panose="020B0604020202020204" pitchFamily="34" charset="0"/>
                <a:ea typeface="Times New Roman" panose="02020603050405020304" pitchFamily="18" charset="0"/>
                <a:cs typeface="Times New Roman" panose="02020603050405020304" pitchFamily="18" charset="0"/>
              </a:rPr>
              <a:t>, please omit </a:t>
            </a:r>
            <a:r>
              <a:rPr lang="en-US" sz="1800" i="1" dirty="0">
                <a:latin typeface="Arial" panose="020B0604020202020204" pitchFamily="34" charset="0"/>
                <a:ea typeface="Times New Roman" panose="02020603050405020304" pitchFamily="18" charset="0"/>
                <a:cs typeface="Times New Roman" panose="02020603050405020304" pitchFamily="18" charset="0"/>
              </a:rPr>
              <a:t>The Restaurant Experience </a:t>
            </a:r>
            <a:r>
              <a:rPr lang="en-US" sz="1800" dirty="0">
                <a:latin typeface="Arial" panose="020B0604020202020204" pitchFamily="34" charset="0"/>
                <a:ea typeface="Times New Roman" panose="02020603050405020304" pitchFamily="18" charset="0"/>
                <a:cs typeface="Times New Roman" panose="02020603050405020304" pitchFamily="18" charset="0"/>
              </a:rPr>
              <a:t>slides.  If you chose </a:t>
            </a:r>
            <a:r>
              <a:rPr lang="en-US" sz="1800" i="1" dirty="0">
                <a:latin typeface="Arial" panose="020B0604020202020204" pitchFamily="34" charset="0"/>
                <a:ea typeface="Times New Roman" panose="02020603050405020304" pitchFamily="18" charset="0"/>
                <a:cs typeface="Times New Roman" panose="02020603050405020304" pitchFamily="18" charset="0"/>
              </a:rPr>
              <a:t>The Restaurant Experience </a:t>
            </a:r>
            <a:r>
              <a:rPr lang="en-US" sz="1800" dirty="0">
                <a:latin typeface="Arial" panose="020B0604020202020204" pitchFamily="34" charset="0"/>
                <a:ea typeface="Times New Roman" panose="02020603050405020304" pitchFamily="18" charset="0"/>
                <a:cs typeface="Times New Roman" panose="02020603050405020304" pitchFamily="18" charset="0"/>
              </a:rPr>
              <a:t>tool, please omit the </a:t>
            </a:r>
            <a:r>
              <a:rPr lang="en-US" sz="1800" i="1" dirty="0">
                <a:latin typeface="Arial" panose="020B0604020202020204" pitchFamily="34" charset="0"/>
                <a:ea typeface="Times New Roman" panose="02020603050405020304" pitchFamily="18" charset="0"/>
                <a:cs typeface="Times New Roman" panose="02020603050405020304" pitchFamily="18" charset="0"/>
              </a:rPr>
              <a:t>Peer-to-Peer Kit </a:t>
            </a:r>
            <a:r>
              <a:rPr lang="en-US" sz="1800" dirty="0" smtClean="0">
                <a:latin typeface="Arial" panose="020B0604020202020204" pitchFamily="34" charset="0"/>
                <a:ea typeface="Times New Roman" panose="02020603050405020304" pitchFamily="18" charset="0"/>
                <a:cs typeface="Times New Roman" panose="02020603050405020304" pitchFamily="18" charset="0"/>
              </a:rPr>
              <a:t>slides</a:t>
            </a:r>
            <a:endParaRPr lang="en-US" sz="1800" dirty="0">
              <a:latin typeface="Arial" panose="020B0604020202020204" pitchFamily="34" charset="0"/>
              <a:ea typeface="Times New Roman" panose="02020603050405020304" pitchFamily="18" charset="0"/>
              <a:cs typeface="Times New Roman" panose="02020603050405020304" pitchFamily="18" charset="0"/>
            </a:endParaRPr>
          </a:p>
          <a:p>
            <a:pPr marL="0" indent="0">
              <a:spcBef>
                <a:spcPts val="1800"/>
              </a:spcBef>
              <a:buNone/>
            </a:pPr>
            <a:r>
              <a:rPr lang="en-US" b="1" dirty="0"/>
              <a:t>Conducting the Team Meeting</a:t>
            </a:r>
          </a:p>
          <a:p>
            <a:pPr>
              <a:spcBef>
                <a:spcPts val="600"/>
              </a:spcBef>
            </a:pPr>
            <a:r>
              <a:rPr lang="en-US" sz="1800" dirty="0"/>
              <a:t>You and your partner will work together to make the presentation. Decide in advance who will present each section (alternating slides may work best).  Also, decide whether you will print these slides and have everyone follow along, or if you will display the slides on a monitor or projector (if your Dealership has this technology</a:t>
            </a:r>
            <a:r>
              <a:rPr lang="en-US" sz="1800" dirty="0" smtClean="0"/>
              <a:t>)</a:t>
            </a:r>
            <a:endParaRPr lang="en-US" sz="1800" dirty="0"/>
          </a:p>
          <a:p>
            <a:pPr>
              <a:spcBef>
                <a:spcPts val="600"/>
              </a:spcBef>
            </a:pPr>
            <a:r>
              <a:rPr lang="en-US" sz="1800" dirty="0"/>
              <a:t>You want this to be an informative, engaging meeting. To accomplish that, we strongly suggest you prepare and rehearse with your Brand Champion counterpart in advance of the </a:t>
            </a:r>
            <a:r>
              <a:rPr lang="en-US" sz="1800" dirty="0" smtClean="0"/>
              <a:t>meeting</a:t>
            </a:r>
            <a:endParaRPr lang="en-US" sz="1800" dirty="0"/>
          </a:p>
        </p:txBody>
      </p:sp>
      <p:sp>
        <p:nvSpPr>
          <p:cNvPr id="4" name="Rectangle 3"/>
          <p:cNvSpPr/>
          <p:nvPr/>
        </p:nvSpPr>
        <p:spPr>
          <a:xfrm>
            <a:off x="594360" y="6032444"/>
            <a:ext cx="7955280" cy="461665"/>
          </a:xfrm>
          <a:prstGeom prst="rect">
            <a:avLst/>
          </a:prstGeom>
        </p:spPr>
        <p:txBody>
          <a:bodyPr wrap="square">
            <a:spAutoFit/>
          </a:bodyPr>
          <a:lstStyle/>
          <a:p>
            <a:pPr algn="ctr"/>
            <a:r>
              <a:rPr lang="en-US" sz="2400" b="1" u="sng" dirty="0" smtClean="0">
                <a:solidFill>
                  <a:srgbClr val="FF0000"/>
                </a:solidFill>
              </a:rPr>
              <a:t>THE </a:t>
            </a:r>
            <a:r>
              <a:rPr lang="en-US" sz="2400" b="1" u="sng" dirty="0">
                <a:solidFill>
                  <a:srgbClr val="FF0000"/>
                </a:solidFill>
              </a:rPr>
              <a:t>PRESENTATION BEGINS WITH THE NEXT </a:t>
            </a:r>
            <a:r>
              <a:rPr lang="en-US" sz="2400" b="1" u="sng" dirty="0" smtClean="0">
                <a:solidFill>
                  <a:srgbClr val="FF0000"/>
                </a:solidFill>
              </a:rPr>
              <a:t>SLIDE</a:t>
            </a:r>
            <a:endParaRPr lang="en-US" sz="2400" b="1" u="sng" dirty="0">
              <a:solidFill>
                <a:srgbClr val="FF0000"/>
              </a:solidFill>
            </a:endParaRPr>
          </a:p>
        </p:txBody>
      </p:sp>
    </p:spTree>
    <p:extLst>
      <p:ext uri="{BB962C8B-B14F-4D97-AF65-F5344CB8AC3E}">
        <p14:creationId xmlns:p14="http://schemas.microsoft.com/office/powerpoint/2010/main" val="80007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Welcome: </a:t>
            </a:r>
            <a:br>
              <a:rPr lang="en-US" smtClean="0"/>
            </a:br>
            <a:r>
              <a:rPr lang="en-US" smtClean="0"/>
              <a:t>More Than Just Hello</a:t>
            </a:r>
            <a:endParaRPr lang="en-US" dirty="0"/>
          </a:p>
        </p:txBody>
      </p:sp>
      <p:sp>
        <p:nvSpPr>
          <p:cNvPr id="3" name="Subtitle 2"/>
          <p:cNvSpPr>
            <a:spLocks noGrp="1"/>
          </p:cNvSpPr>
          <p:nvPr>
            <p:ph type="subTitle" idx="1"/>
          </p:nvPr>
        </p:nvSpPr>
        <p:spPr/>
        <p:txBody>
          <a:bodyPr/>
          <a:lstStyle/>
          <a:p>
            <a:r>
              <a:rPr lang="en-US" dirty="0" smtClean="0"/>
              <a:t>2015 Check Point Assignment #1</a:t>
            </a:r>
          </a:p>
        </p:txBody>
      </p:sp>
    </p:spTree>
    <p:extLst>
      <p:ext uri="{BB962C8B-B14F-4D97-AF65-F5344CB8AC3E}">
        <p14:creationId xmlns:p14="http://schemas.microsoft.com/office/powerpoint/2010/main" val="97275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Purpose Today</a:t>
            </a:r>
            <a:endParaRPr lang="en-US" dirty="0"/>
          </a:p>
        </p:txBody>
      </p:sp>
      <p:sp>
        <p:nvSpPr>
          <p:cNvPr id="3" name="Content Placeholder 2"/>
          <p:cNvSpPr>
            <a:spLocks noGrp="1"/>
          </p:cNvSpPr>
          <p:nvPr>
            <p:ph idx="1"/>
          </p:nvPr>
        </p:nvSpPr>
        <p:spPr/>
        <p:txBody>
          <a:bodyPr>
            <a:normAutofit/>
          </a:bodyPr>
          <a:lstStyle/>
          <a:p>
            <a:r>
              <a:rPr lang="en-US" sz="2400" dirty="0" smtClean="0"/>
              <a:t>This meeting is part of our effort to make our clients feel welcomed, in every part of our store</a:t>
            </a:r>
          </a:p>
          <a:p>
            <a:r>
              <a:rPr lang="en-US" sz="2400" dirty="0" smtClean="0"/>
              <a:t>It’s more than just “Hello”  -  It’s making our clients feel like they are part of our family, that they belong here, and that we care about them</a:t>
            </a:r>
          </a:p>
          <a:p>
            <a:pPr lvl="1"/>
            <a:r>
              <a:rPr lang="en-US" sz="2200" dirty="0" smtClean="0"/>
              <a:t>Respected </a:t>
            </a:r>
          </a:p>
          <a:p>
            <a:pPr lvl="1"/>
            <a:r>
              <a:rPr lang="en-US" sz="2200" dirty="0" smtClean="0"/>
              <a:t>Appreciated</a:t>
            </a:r>
          </a:p>
          <a:p>
            <a:pPr lvl="1"/>
            <a:r>
              <a:rPr lang="en-US" sz="2200" dirty="0" smtClean="0"/>
              <a:t>Valued</a:t>
            </a:r>
          </a:p>
          <a:p>
            <a:pPr lvl="1"/>
            <a:r>
              <a:rPr lang="en-US" sz="2200" dirty="0" smtClean="0"/>
              <a:t>Cared For</a:t>
            </a:r>
          </a:p>
          <a:p>
            <a:pPr lvl="1"/>
            <a:endParaRPr lang="en-US" sz="2000" dirty="0" smtClean="0"/>
          </a:p>
          <a:p>
            <a:pPr lvl="1"/>
            <a:endParaRPr lang="en-US" sz="2000" dirty="0" smtClean="0"/>
          </a:p>
          <a:p>
            <a:pPr lvl="1"/>
            <a:endParaRPr lang="en-US" sz="2000" dirty="0" smtClean="0"/>
          </a:p>
          <a:p>
            <a:endParaRPr lang="en-US" sz="2400" dirty="0" smtClean="0"/>
          </a:p>
          <a:p>
            <a:endParaRPr lang="en-US" sz="2400" dirty="0"/>
          </a:p>
        </p:txBody>
      </p:sp>
    </p:spTree>
    <p:extLst>
      <p:ext uri="{BB962C8B-B14F-4D97-AF65-F5344CB8AC3E}">
        <p14:creationId xmlns:p14="http://schemas.microsoft.com/office/powerpoint/2010/main" val="266437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Are We Doing Today?</a:t>
            </a:r>
            <a:endParaRPr lang="en-US" dirty="0"/>
          </a:p>
        </p:txBody>
      </p:sp>
      <p:sp>
        <p:nvSpPr>
          <p:cNvPr id="3" name="Content Placeholder 2"/>
          <p:cNvSpPr>
            <a:spLocks noGrp="1"/>
          </p:cNvSpPr>
          <p:nvPr>
            <p:ph idx="1"/>
          </p:nvPr>
        </p:nvSpPr>
        <p:spPr/>
        <p:txBody>
          <a:bodyPr>
            <a:normAutofit/>
          </a:bodyPr>
          <a:lstStyle/>
          <a:p>
            <a:pPr>
              <a:lnSpc>
                <a:spcPct val="100000"/>
              </a:lnSpc>
            </a:pPr>
            <a:r>
              <a:rPr lang="en-US" sz="2200" dirty="0" smtClean="0"/>
              <a:t>We are doing a great job already.  But could we do better?</a:t>
            </a:r>
          </a:p>
          <a:p>
            <a:pPr>
              <a:lnSpc>
                <a:spcPct val="100000"/>
              </a:lnSpc>
            </a:pPr>
            <a:r>
              <a:rPr lang="en-US" sz="2200" dirty="0" smtClean="0"/>
              <a:t>How could we improve the client welcome on the Sales side?</a:t>
            </a:r>
          </a:p>
          <a:p>
            <a:pPr>
              <a:lnSpc>
                <a:spcPct val="100000"/>
              </a:lnSpc>
            </a:pPr>
            <a:r>
              <a:rPr lang="en-US" sz="2200" dirty="0" smtClean="0"/>
              <a:t>How could we improve the client welcome on the Service side?</a:t>
            </a:r>
          </a:p>
          <a:p>
            <a:pPr>
              <a:lnSpc>
                <a:spcPct val="100000"/>
              </a:lnSpc>
            </a:pPr>
            <a:endParaRPr lang="en-US" sz="2200" dirty="0" smtClean="0"/>
          </a:p>
          <a:p>
            <a:pPr>
              <a:lnSpc>
                <a:spcPct val="100000"/>
              </a:lnSpc>
            </a:pPr>
            <a:r>
              <a:rPr lang="en-US" sz="2200" dirty="0" smtClean="0"/>
              <a:t>As a team, let’s discuss this together.  In the next slide we will look at Sales.  After that, we will look at Service.</a:t>
            </a:r>
          </a:p>
        </p:txBody>
      </p:sp>
    </p:spTree>
    <p:extLst>
      <p:ext uri="{BB962C8B-B14F-4D97-AF65-F5344CB8AC3E}">
        <p14:creationId xmlns:p14="http://schemas.microsoft.com/office/powerpoint/2010/main" val="218728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Store</a:t>
            </a:r>
            <a:endParaRPr lang="en-US" dirty="0"/>
          </a:p>
        </p:txBody>
      </p:sp>
      <p:sp>
        <p:nvSpPr>
          <p:cNvPr id="3" name="Content Placeholder 2"/>
          <p:cNvSpPr>
            <a:spLocks noGrp="1"/>
          </p:cNvSpPr>
          <p:nvPr>
            <p:ph idx="1"/>
          </p:nvPr>
        </p:nvSpPr>
        <p:spPr/>
        <p:txBody>
          <a:bodyPr>
            <a:normAutofit/>
          </a:bodyPr>
          <a:lstStyle/>
          <a:p>
            <a:r>
              <a:rPr lang="en-US" sz="2400" dirty="0" smtClean="0"/>
              <a:t>How we extend the welcome feeling to our clients</a:t>
            </a:r>
          </a:p>
          <a:p>
            <a:r>
              <a:rPr lang="en-US" sz="2400" dirty="0" smtClean="0"/>
              <a:t>In </a:t>
            </a:r>
            <a:r>
              <a:rPr lang="en-US" sz="2400" b="1" dirty="0" smtClean="0"/>
              <a:t>SALES</a:t>
            </a:r>
            <a:r>
              <a:rPr lang="en-US" sz="2400" dirty="0" smtClean="0"/>
              <a:t>, while they are:</a:t>
            </a:r>
          </a:p>
          <a:p>
            <a:pPr lvl="1"/>
            <a:r>
              <a:rPr lang="en-US" sz="2200" dirty="0" smtClean="0"/>
              <a:t>Browsing</a:t>
            </a:r>
          </a:p>
          <a:p>
            <a:pPr lvl="1"/>
            <a:r>
              <a:rPr lang="en-US" sz="2200" dirty="0" smtClean="0"/>
              <a:t>Selecting a vehicle</a:t>
            </a:r>
          </a:p>
          <a:p>
            <a:pPr lvl="1"/>
            <a:r>
              <a:rPr lang="en-US" sz="2200" dirty="0" smtClean="0"/>
              <a:t>Negotiating the contract</a:t>
            </a:r>
          </a:p>
          <a:p>
            <a:pPr lvl="1"/>
            <a:r>
              <a:rPr lang="en-US" sz="2200" dirty="0" smtClean="0"/>
              <a:t>Going through finance</a:t>
            </a:r>
          </a:p>
          <a:p>
            <a:pPr lvl="1"/>
            <a:r>
              <a:rPr lang="en-US" sz="2200" dirty="0" smtClean="0"/>
              <a:t>Experiencing Orientation and Delivery</a:t>
            </a:r>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121771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Store</a:t>
            </a:r>
            <a:endParaRPr lang="en-US" dirty="0"/>
          </a:p>
        </p:txBody>
      </p:sp>
      <p:sp>
        <p:nvSpPr>
          <p:cNvPr id="3" name="Content Placeholder 2"/>
          <p:cNvSpPr>
            <a:spLocks noGrp="1"/>
          </p:cNvSpPr>
          <p:nvPr>
            <p:ph idx="1"/>
          </p:nvPr>
        </p:nvSpPr>
        <p:spPr/>
        <p:txBody>
          <a:bodyPr>
            <a:normAutofit/>
          </a:bodyPr>
          <a:lstStyle/>
          <a:p>
            <a:r>
              <a:rPr lang="en-US" sz="2400" dirty="0" smtClean="0"/>
              <a:t>How we extend the welcome feeling to our clients</a:t>
            </a:r>
          </a:p>
          <a:p>
            <a:r>
              <a:rPr lang="en-US" sz="2400" dirty="0" smtClean="0"/>
              <a:t>In </a:t>
            </a:r>
            <a:r>
              <a:rPr lang="en-US" sz="2400" b="1" dirty="0" smtClean="0"/>
              <a:t>SERVICE</a:t>
            </a:r>
            <a:r>
              <a:rPr lang="en-US" sz="2400" dirty="0" smtClean="0"/>
              <a:t>, while they are:</a:t>
            </a:r>
          </a:p>
          <a:p>
            <a:pPr lvl="1"/>
            <a:r>
              <a:rPr lang="en-US" sz="2000" dirty="0" smtClean="0"/>
              <a:t>Making an appointment</a:t>
            </a:r>
          </a:p>
          <a:p>
            <a:pPr lvl="1"/>
            <a:r>
              <a:rPr lang="en-US" sz="2000" dirty="0" smtClean="0"/>
              <a:t>Reviewing the work to be done</a:t>
            </a:r>
          </a:p>
          <a:p>
            <a:pPr lvl="1"/>
            <a:r>
              <a:rPr lang="en-US" sz="2000" dirty="0" smtClean="0"/>
              <a:t>Waiting for their loaner vehicle</a:t>
            </a:r>
          </a:p>
          <a:p>
            <a:pPr lvl="1"/>
            <a:r>
              <a:rPr lang="en-US" sz="2000" dirty="0" smtClean="0"/>
              <a:t>Interacting on an update phone call</a:t>
            </a:r>
          </a:p>
          <a:p>
            <a:pPr lvl="1"/>
            <a:r>
              <a:rPr lang="en-US" sz="2000" dirty="0" smtClean="0"/>
              <a:t>Receiving their vehicle after service is completed</a:t>
            </a:r>
          </a:p>
          <a:p>
            <a:r>
              <a:rPr lang="en-US" sz="2400" dirty="0" smtClean="0"/>
              <a:t>Have we displayed our framed photos?  </a:t>
            </a:r>
          </a:p>
          <a:p>
            <a:r>
              <a:rPr lang="en-US" sz="2400" dirty="0" smtClean="0"/>
              <a:t>Do we talk about Spotify?</a:t>
            </a:r>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221656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61210" y="2457367"/>
            <a:ext cx="5697039" cy="1052596"/>
          </a:xfrm>
        </p:spPr>
        <p:txBody>
          <a:bodyPr/>
          <a:lstStyle/>
          <a:p>
            <a:r>
              <a:rPr lang="en-US" dirty="0" smtClean="0"/>
              <a:t>Peer-to-Peer Recognition</a:t>
            </a:r>
            <a:endParaRPr lang="en-US" dirty="0"/>
          </a:p>
        </p:txBody>
      </p:sp>
      <p:sp>
        <p:nvSpPr>
          <p:cNvPr id="3" name="Subtitle 2"/>
          <p:cNvSpPr>
            <a:spLocks noGrp="1"/>
          </p:cNvSpPr>
          <p:nvPr>
            <p:ph type="subTitle" idx="1"/>
          </p:nvPr>
        </p:nvSpPr>
        <p:spPr/>
        <p:txBody>
          <a:bodyPr/>
          <a:lstStyle/>
          <a:p>
            <a:r>
              <a:rPr lang="en-US" smtClean="0"/>
              <a:t>Check Point Activity</a:t>
            </a:r>
          </a:p>
          <a:p>
            <a:r>
              <a:rPr lang="en-US" smtClean="0"/>
              <a:t> </a:t>
            </a:r>
            <a:endParaRPr lang="en-US" dirty="0" smtClean="0"/>
          </a:p>
        </p:txBody>
      </p:sp>
    </p:spTree>
    <p:extLst>
      <p:ext uri="{BB962C8B-B14F-4D97-AF65-F5344CB8AC3E}">
        <p14:creationId xmlns:p14="http://schemas.microsoft.com/office/powerpoint/2010/main" val="159977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Peer-to-Peer Kit</a:t>
            </a:r>
            <a:endParaRPr lang="en-US" dirty="0"/>
          </a:p>
        </p:txBody>
      </p:sp>
      <p:sp>
        <p:nvSpPr>
          <p:cNvPr id="3" name="Content Placeholder 2"/>
          <p:cNvSpPr>
            <a:spLocks noGrp="1"/>
          </p:cNvSpPr>
          <p:nvPr>
            <p:ph idx="1"/>
          </p:nvPr>
        </p:nvSpPr>
        <p:spPr/>
        <p:txBody>
          <a:bodyPr>
            <a:normAutofit/>
          </a:bodyPr>
          <a:lstStyle/>
          <a:p>
            <a:pPr lvl="0"/>
            <a:r>
              <a:rPr lang="en-US" sz="2800" dirty="0" smtClean="0"/>
              <a:t>Our “Welcome” Stories</a:t>
            </a:r>
          </a:p>
          <a:p>
            <a:pPr lvl="1"/>
            <a:r>
              <a:rPr lang="en-US" sz="2400" b="1" dirty="0" smtClean="0"/>
              <a:t>SALES</a:t>
            </a:r>
          </a:p>
          <a:p>
            <a:pPr lvl="2"/>
            <a:r>
              <a:rPr lang="en-US" sz="2400" dirty="0" smtClean="0"/>
              <a:t>Share a recognition story from Sales</a:t>
            </a:r>
          </a:p>
          <a:p>
            <a:pPr lvl="1">
              <a:spcBef>
                <a:spcPts val="1200"/>
              </a:spcBef>
            </a:pPr>
            <a:r>
              <a:rPr lang="en-US" sz="2400" b="1" dirty="0" smtClean="0"/>
              <a:t>SERVICE</a:t>
            </a:r>
          </a:p>
          <a:p>
            <a:pPr lvl="2"/>
            <a:r>
              <a:rPr lang="en-US" sz="2400" dirty="0" smtClean="0"/>
              <a:t>Share a recognition story from Service</a:t>
            </a:r>
          </a:p>
          <a:p>
            <a:endParaRPr lang="en-US" sz="2800" dirty="0" smtClean="0"/>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49931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LBC">
      <a:dk1>
        <a:sysClr val="windowText" lastClr="000000"/>
      </a:dk1>
      <a:lt1>
        <a:sysClr val="window" lastClr="FFFFFF"/>
      </a:lt1>
      <a:dk2>
        <a:srgbClr val="473738"/>
      </a:dk2>
      <a:lt2>
        <a:srgbClr val="E3E4E8"/>
      </a:lt2>
      <a:accent1>
        <a:srgbClr val="C4C118"/>
      </a:accent1>
      <a:accent2>
        <a:srgbClr val="49134C"/>
      </a:accent2>
      <a:accent3>
        <a:srgbClr val="B7B7B7"/>
      </a:accent3>
      <a:accent4>
        <a:srgbClr val="B9561A"/>
      </a:accent4>
      <a:accent5>
        <a:srgbClr val="453738"/>
      </a:accent5>
      <a:accent6>
        <a:srgbClr val="5E777B"/>
      </a:accent6>
      <a:hlink>
        <a:srgbClr val="FFC00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1460</TotalTime>
  <Words>1666</Words>
  <Application>Microsoft Office PowerPoint</Application>
  <PresentationFormat>On-screen Show (4:3)</PresentationFormat>
  <Paragraphs>261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INSTRUCTIONS (Not part of Team Meeting Slides)</vt:lpstr>
      <vt:lpstr>INSTRUCTIONS (Not part of Team Meeting Slides)</vt:lpstr>
      <vt:lpstr>Welcome:  More Than Just Hello</vt:lpstr>
      <vt:lpstr>Our Purpose Today</vt:lpstr>
      <vt:lpstr>How Are We Doing Today?</vt:lpstr>
      <vt:lpstr>Our Store</vt:lpstr>
      <vt:lpstr>Our Store</vt:lpstr>
      <vt:lpstr>Peer-to-Peer Recognition</vt:lpstr>
      <vt:lpstr>The Peer-to-Peer Kit</vt:lpstr>
      <vt:lpstr>The Restaurant Visit</vt:lpstr>
      <vt:lpstr>The Restaurant Visit</vt:lpstr>
      <vt:lpstr>Welcome: More Than Just Hello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Jill Gardner</dc:creator>
  <cp:lastModifiedBy>Alley Kernyo</cp:lastModifiedBy>
  <cp:revision>50</cp:revision>
  <dcterms:created xsi:type="dcterms:W3CDTF">2015-02-22T06:18:10Z</dcterms:created>
  <dcterms:modified xsi:type="dcterms:W3CDTF">2015-03-26T17:22:51Z</dcterms:modified>
</cp:coreProperties>
</file>