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0" r:id="rId3"/>
    <p:sldId id="287" r:id="rId4"/>
    <p:sldId id="288" r:id="rId5"/>
    <p:sldId id="282" r:id="rId6"/>
    <p:sldId id="283" r:id="rId7"/>
    <p:sldId id="286" r:id="rId8"/>
    <p:sldId id="276" r:id="rId9"/>
    <p:sldId id="278" r:id="rId10"/>
    <p:sldId id="271" r:id="rId11"/>
    <p:sldId id="279" r:id="rId12"/>
    <p:sldId id="277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A115"/>
    <a:srgbClr val="009999"/>
    <a:srgbClr val="145B1F"/>
    <a:srgbClr val="0099CC"/>
    <a:srgbClr val="BE98F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3817" autoAdjust="0"/>
  </p:normalViewPr>
  <p:slideViewPr>
    <p:cSldViewPr snapToGrid="0">
      <p:cViewPr varScale="1">
        <p:scale>
          <a:sx n="63" d="100"/>
          <a:sy n="63" d="100"/>
        </p:scale>
        <p:origin x="800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5A80B-0599-4B3B-BC88-113A3C16E442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6C67-0596-43E6-8E75-C0394D9B9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1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Goal : increase sales, gain market share, insure customer satisfaction, streamline product offerings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36C67-0596-43E6-8E75-C0394D9B9F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69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36C67-0596-43E6-8E75-C0394D9B9F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51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Goal : increase sales, gain market share, insure customer satisfaction, streamline product offerings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36C67-0596-43E6-8E75-C0394D9B9F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89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Goal : increase sales, gain market share, insure customer satisfaction, streamline product offerings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36C67-0596-43E6-8E75-C0394D9B9F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21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Goal : increase sales, gain market share, insure customer satisfaction, streamline product offerings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36C67-0596-43E6-8E75-C0394D9B9F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25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Goal : increase sales, gain market share, insure customer satisfaction, streamline product offerings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36C67-0596-43E6-8E75-C0394D9B9F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8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Goal : increase sales, gain market share, insure customer satisfaction, streamline product offerings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36C67-0596-43E6-8E75-C0394D9B9F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08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Goal : increase sales, gain market share, insure customer satisfaction, streamline product offerings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36C67-0596-43E6-8E75-C0394D9B9F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30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Goal : increase sales, gain market share, insure customer satisfaction, streamline product offerings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36C67-0596-43E6-8E75-C0394D9B9F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41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36C67-0596-43E6-8E75-C0394D9B9F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70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36C67-0596-43E6-8E75-C0394D9B9F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73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Goal : increase sales, gain market share, insure customer satisfaction, streamline product offerings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36C67-0596-43E6-8E75-C0394D9B9F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48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BC7C-8F97-48FB-B0BC-BE0C2CDBC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01C00-69F7-4D4D-9529-6E951E0F7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6405C-F2A5-4784-A258-5029B8E1A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B76E-887E-4CB5-82A8-D6D7B0E4E71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226FE-B936-4D38-A325-A78A1747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CF973-D7EB-499A-B7E9-CCA29412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F567-A942-416F-87E4-09D77EB6F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6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B8A1-9BB5-4319-8AE1-67FA02A2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B536E-4291-4EEB-8DD9-1C7BED8C1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804E1-CF24-425F-A30E-CB80AFEA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B76E-887E-4CB5-82A8-D6D7B0E4E71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43C1F-D460-4E99-B90A-CFBE4503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B323A-BC28-41D9-9191-12471F0E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F567-A942-416F-87E4-09D77EB6F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6A0E0B-E497-41B7-B86B-B9D267B11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8F773-A5D2-4C57-9195-052072BA3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3A514-79A3-4979-9D0A-B2BB5F81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B76E-887E-4CB5-82A8-D6D7B0E4E71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692CF-9831-4552-AC77-53F41EE51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6A8F4-B72F-44FF-B11A-6631977C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F567-A942-416F-87E4-09D77EB6F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7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766D-9213-4BCB-9762-0FE45BDC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1A74E-9B35-40D7-B6C5-5BCA8E16E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1ED15-54AC-48E1-85BA-D426AF5E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B76E-887E-4CB5-82A8-D6D7B0E4E71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B6EE-F8D4-4EB1-AE56-B604B74B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E8BAA-FBAA-42D1-AF26-FA530939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F567-A942-416F-87E4-09D77EB6F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0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B9EA-0691-45E7-903F-40B90DAEC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F6751-5E4A-4C84-BE79-8CACAF429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DC077-0769-4BB1-A291-D59F5128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B76E-887E-4CB5-82A8-D6D7B0E4E71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27225-17BF-4EA9-BDE4-8B466B4B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9E789-3EF2-4D71-BEB4-E6BF1BE1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F567-A942-416F-87E4-09D77EB6F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2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7C92-06FE-46A1-B897-42B8389A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321F7-F828-459E-B358-110E5F7CB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D0936-42E2-4308-981A-8432174B6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61B9C-C5D0-484E-B57C-E4D3CFAB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B76E-887E-4CB5-82A8-D6D7B0E4E71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3FE15-B3C4-468E-AA40-5E12282C9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841D2-7840-4059-8CDC-D4E2598D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F567-A942-416F-87E4-09D77EB6F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0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370E-F088-4247-854B-B6C653AF8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C693F-83A0-4CA8-9E33-A3CE1648A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BEDFC-F120-418C-A3D0-D6B468128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20B2F-7EAA-4C5A-B923-C437B778D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411C93-6BA4-4635-BFC9-CC15E560A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973730-14E2-4DA5-A4E2-B9C499F5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B76E-887E-4CB5-82A8-D6D7B0E4E71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4A5495-E2BE-47DD-A950-E00661F1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DF4BC-ABA0-4AF3-9B6C-5E8913ED3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F567-A942-416F-87E4-09D77EB6F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3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29CD0-EF5D-433D-881A-C7B2C5C5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023B56-2808-44BF-BFD6-8C994ED2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B76E-887E-4CB5-82A8-D6D7B0E4E71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88F6A-6399-4799-BA02-7290E13D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C29AB-970A-4107-AEF2-1F33BAA1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F567-A942-416F-87E4-09D77EB6F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E5D02D-7FDA-4323-989B-BC40382E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B76E-887E-4CB5-82A8-D6D7B0E4E71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49E98-F1F0-4463-BA95-039C0FAD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69864-5E91-43D8-925E-827BBD18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F567-A942-416F-87E4-09D77EB6F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0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5DDB-7A63-4607-910B-F4626189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34ACD-76FD-4381-AD6F-897891515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90D41-E9F0-4122-A2D5-91AEC0D78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46994-813D-4C3B-868E-2DE365F4B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B76E-887E-4CB5-82A8-D6D7B0E4E71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42D7D-2A33-4B51-8100-220D3C34B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C8931-769D-45C2-B209-D0C9622A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F567-A942-416F-87E4-09D77EB6F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0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48BC3-5560-4E07-A764-F3FAAC53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CD25F-3A04-497F-8B41-8FD12259D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0FAEB-1C1D-41DB-A3FB-3B79E7960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49D71-9ABA-4CAA-A01D-8EE91FF7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B76E-887E-4CB5-82A8-D6D7B0E4E71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7B8AA-0469-4210-80FC-0EE53814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19AB2-89B3-4755-9262-03C5DD24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F567-A942-416F-87E4-09D77EB6F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A4301-DA80-4BD1-BC8D-C2DE67DA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15F0D-C159-49E9-92F4-18A2961BE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33DA0-5233-41C6-9C7E-C41EB3CA3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EB76E-887E-4CB5-82A8-D6D7B0E4E71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91E97-98C6-462F-82D8-7F40559E1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87AE0-5DC4-4DF2-AB14-5C2E1A1A5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CF567-A942-416F-87E4-09D77EB6F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3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3.jp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6BD779-4FE1-49E6-A5CE-6E9E33256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571" y="0"/>
            <a:ext cx="12840433" cy="6858000"/>
          </a:xfrm>
          <a:prstGeom prst="rect">
            <a:avLst/>
          </a:prstGeom>
        </p:spPr>
      </p:pic>
      <p:sp>
        <p:nvSpPr>
          <p:cNvPr id="17" name="Flowchart: Manual Input 16">
            <a:extLst>
              <a:ext uri="{FF2B5EF4-FFF2-40B4-BE49-F238E27FC236}">
                <a16:creationId xmlns:a16="http://schemas.microsoft.com/office/drawing/2014/main" id="{1D6DFFE5-C7E4-465F-9201-70EB67050F37}"/>
              </a:ext>
            </a:extLst>
          </p:cNvPr>
          <p:cNvSpPr/>
          <p:nvPr/>
        </p:nvSpPr>
        <p:spPr>
          <a:xfrm rot="5400000">
            <a:off x="-340541" y="83350"/>
            <a:ext cx="6858003" cy="6691303"/>
          </a:xfrm>
          <a:prstGeom prst="flowChartManualInput">
            <a:avLst/>
          </a:prstGeom>
          <a:solidFill>
            <a:srgbClr val="145B1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B8E26-F7D5-400F-92F6-8D2BF0D91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81671" y="2090057"/>
            <a:ext cx="10182225" cy="2122714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Forte" panose="03060902040502070203" pitchFamily="66" charset="0"/>
              </a:rPr>
              <a:t>A Focus On </a:t>
            </a:r>
            <a:br>
              <a:rPr lang="en-US" sz="8000" dirty="0">
                <a:solidFill>
                  <a:schemeClr val="bg1"/>
                </a:solidFill>
                <a:latin typeface="Forte" panose="03060902040502070203" pitchFamily="66" charset="0"/>
              </a:rPr>
            </a:br>
            <a:r>
              <a:rPr lang="en-US" sz="8000" dirty="0">
                <a:solidFill>
                  <a:schemeClr val="bg1"/>
                </a:solidFill>
                <a:latin typeface="Forte" panose="03060902040502070203" pitchFamily="66" charset="0"/>
              </a:rPr>
              <a:t>Freschetta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E4B4C-BC8F-435A-BFBD-BEC2DB492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4817" y="6487523"/>
            <a:ext cx="7805371" cy="612140"/>
          </a:xfrm>
        </p:spPr>
        <p:txBody>
          <a:bodyPr>
            <a:noAutofit/>
          </a:bodyPr>
          <a:lstStyle/>
          <a:p>
            <a:pPr algn="l"/>
            <a:r>
              <a:rPr lang="en-US" sz="1800" b="1" dirty="0">
                <a:solidFill>
                  <a:schemeClr val="bg1"/>
                </a:solidFill>
                <a:ea typeface="Batang" panose="02030600000101010101" pitchFamily="18" charset="-127"/>
              </a:rPr>
              <a:t>Caroline Moss, Cleo Qu, Crosby Haile, </a:t>
            </a:r>
            <a:r>
              <a:rPr lang="en-US" sz="1800" b="1" dirty="0" err="1">
                <a:solidFill>
                  <a:schemeClr val="bg1"/>
                </a:solidFill>
                <a:ea typeface="Batang" panose="02030600000101010101" pitchFamily="18" charset="-127"/>
              </a:rPr>
              <a:t>Sedo</a:t>
            </a:r>
            <a:r>
              <a:rPr lang="en-US" sz="1800" b="1" dirty="0">
                <a:solidFill>
                  <a:schemeClr val="bg1"/>
                </a:solidFill>
                <a:ea typeface="Batang" panose="02030600000101010101" pitchFamily="18" charset="-127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a typeface="Batang" panose="02030600000101010101" pitchFamily="18" charset="-127"/>
              </a:rPr>
              <a:t>Senou</a:t>
            </a:r>
            <a:r>
              <a:rPr lang="en-US" sz="1800" b="1" dirty="0">
                <a:solidFill>
                  <a:schemeClr val="bg1"/>
                </a:solidFill>
                <a:ea typeface="Batang" panose="02030600000101010101" pitchFamily="18" charset="-127"/>
              </a:rPr>
              <a:t>, Oliver Yuan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0EA7E6-ADCA-4E09-8512-E5E108501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459" y="600074"/>
            <a:ext cx="1540786" cy="10382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EC584C-6995-4890-B7EF-17365515A3C3}"/>
              </a:ext>
            </a:extLst>
          </p:cNvPr>
          <p:cNvSpPr/>
          <p:nvPr/>
        </p:nvSpPr>
        <p:spPr>
          <a:xfrm>
            <a:off x="5429250" y="600074"/>
            <a:ext cx="1552575" cy="1057276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534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179">
            <a:extLst>
              <a:ext uri="{FF2B5EF4-FFF2-40B4-BE49-F238E27FC236}">
                <a16:creationId xmlns:a16="http://schemas.microsoft.com/office/drawing/2014/main" id="{BC147618-0BC8-4118-AAEF-DE8116F99C52}"/>
              </a:ext>
            </a:extLst>
          </p:cNvPr>
          <p:cNvSpPr/>
          <p:nvPr/>
        </p:nvSpPr>
        <p:spPr>
          <a:xfrm>
            <a:off x="2206561" y="4633723"/>
            <a:ext cx="826304" cy="8263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endParaRPr dirty="0">
              <a:solidFill>
                <a:schemeClr val="bg1"/>
              </a:solidFill>
              <a:latin typeface="Century Gothic" panose="020B0502020202020204" pitchFamily="34" charset="0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F24D52E-2E3B-425B-A171-C3EA56169F9B}"/>
              </a:ext>
            </a:extLst>
          </p:cNvPr>
          <p:cNvSpPr txBox="1">
            <a:spLocks/>
          </p:cNvSpPr>
          <p:nvPr/>
        </p:nvSpPr>
        <p:spPr>
          <a:xfrm>
            <a:off x="830145" y="210010"/>
            <a:ext cx="9953083" cy="119597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300" dirty="0">
                <a:solidFill>
                  <a:srgbClr val="145B1F"/>
                </a:solidFill>
                <a:latin typeface="Forte" panose="03060902040502070203" pitchFamily="66" charset="0"/>
              </a:rPr>
              <a:t>What They </a:t>
            </a:r>
            <a:r>
              <a:rPr lang="en-US" sz="4300">
                <a:solidFill>
                  <a:srgbClr val="145B1F"/>
                </a:solidFill>
                <a:latin typeface="Forte" panose="03060902040502070203" pitchFamily="66" charset="0"/>
              </a:rPr>
              <a:t>Care About?</a:t>
            </a:r>
            <a:endParaRPr lang="en-US" sz="4300" dirty="0">
              <a:solidFill>
                <a:srgbClr val="145B1F"/>
              </a:solidFill>
              <a:latin typeface="Forte" panose="03060902040502070203" pitchFamily="66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97A66-3435-44C7-8ACF-2D12C7D99F42}"/>
              </a:ext>
            </a:extLst>
          </p:cNvPr>
          <p:cNvCxnSpPr>
            <a:cxnSpLocks/>
          </p:cNvCxnSpPr>
          <p:nvPr/>
        </p:nvCxnSpPr>
        <p:spPr>
          <a:xfrm>
            <a:off x="9438640" y="120904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EA9222-3A5E-4601-8E55-651EFDF49A12}"/>
              </a:ext>
            </a:extLst>
          </p:cNvPr>
          <p:cNvSpPr/>
          <p:nvPr/>
        </p:nvSpPr>
        <p:spPr>
          <a:xfrm>
            <a:off x="213360" y="91440"/>
            <a:ext cx="11765280" cy="6502400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1E1D723C-3E97-492B-8B41-3204FDA23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431" y="122510"/>
            <a:ext cx="1025570" cy="102557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7" name="Shape 175">
            <a:extLst>
              <a:ext uri="{FF2B5EF4-FFF2-40B4-BE49-F238E27FC236}">
                <a16:creationId xmlns:a16="http://schemas.microsoft.com/office/drawing/2014/main" id="{2B9585F5-B590-4114-9679-325CADED040A}"/>
              </a:ext>
            </a:extLst>
          </p:cNvPr>
          <p:cNvGrpSpPr/>
          <p:nvPr/>
        </p:nvGrpSpPr>
        <p:grpSpPr>
          <a:xfrm>
            <a:off x="3748400" y="1230076"/>
            <a:ext cx="6446680" cy="5192560"/>
            <a:chOff x="-811844" y="1051625"/>
            <a:chExt cx="5688286" cy="4581703"/>
          </a:xfrm>
        </p:grpSpPr>
        <p:sp>
          <p:nvSpPr>
            <p:cNvPr id="9" name="Shape 176">
              <a:extLst>
                <a:ext uri="{FF2B5EF4-FFF2-40B4-BE49-F238E27FC236}">
                  <a16:creationId xmlns:a16="http://schemas.microsoft.com/office/drawing/2014/main" id="{0A0B0DE1-D7F1-4B9B-97F4-67F3C6712FDF}"/>
                </a:ext>
              </a:extLst>
            </p:cNvPr>
            <p:cNvSpPr/>
            <p:nvPr/>
          </p:nvSpPr>
          <p:spPr>
            <a:xfrm rot="15002667">
              <a:off x="-811844" y="1336306"/>
              <a:ext cx="586303" cy="58630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>
                <a:solidFill>
                  <a:schemeClr val="bg1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0" name="Shape 177">
              <a:extLst>
                <a:ext uri="{FF2B5EF4-FFF2-40B4-BE49-F238E27FC236}">
                  <a16:creationId xmlns:a16="http://schemas.microsoft.com/office/drawing/2014/main" id="{61A435B8-9634-4535-ADAE-62788B1DA6F8}"/>
                </a:ext>
              </a:extLst>
            </p:cNvPr>
            <p:cNvSpPr/>
            <p:nvPr/>
          </p:nvSpPr>
          <p:spPr>
            <a:xfrm rot="15000614">
              <a:off x="3586226" y="1646614"/>
              <a:ext cx="440541" cy="44054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solidFill>
                  <a:schemeClr val="bg1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2" name="Shape 178">
              <a:extLst>
                <a:ext uri="{FF2B5EF4-FFF2-40B4-BE49-F238E27FC236}">
                  <a16:creationId xmlns:a16="http://schemas.microsoft.com/office/drawing/2014/main" id="{7622EEB5-0C44-4A5A-923A-098E7BA936A7}"/>
                </a:ext>
              </a:extLst>
            </p:cNvPr>
            <p:cNvSpPr/>
            <p:nvPr/>
          </p:nvSpPr>
          <p:spPr>
            <a:xfrm>
              <a:off x="1675585" y="3570168"/>
              <a:ext cx="2139381" cy="20631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r>
                <a:rPr lang="en-US" sz="2000" dirty="0">
                  <a:solidFill>
                    <a:schemeClr val="bg1"/>
                  </a:solidFill>
                  <a:latin typeface="Century Gothic" panose="020B0502020202020204" pitchFamily="34" charset="0"/>
                  <a:ea typeface="Raleway Light"/>
                  <a:cs typeface="Raleway Light"/>
                  <a:sym typeface="Raleway Light"/>
                </a:rPr>
                <a:t>Family Love</a:t>
              </a:r>
              <a:endParaRPr sz="2000" dirty="0">
                <a:solidFill>
                  <a:schemeClr val="bg1"/>
                </a:solidFill>
                <a:latin typeface="Century Gothic" panose="020B0502020202020204" pitchFamily="34" charset="0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4" name="Shape 179">
              <a:extLst>
                <a:ext uri="{FF2B5EF4-FFF2-40B4-BE49-F238E27FC236}">
                  <a16:creationId xmlns:a16="http://schemas.microsoft.com/office/drawing/2014/main" id="{7FFBC50C-A1DB-4CC5-B50C-CF68B802B737}"/>
                </a:ext>
              </a:extLst>
            </p:cNvPr>
            <p:cNvSpPr/>
            <p:nvPr/>
          </p:nvSpPr>
          <p:spPr>
            <a:xfrm>
              <a:off x="1681246" y="1051625"/>
              <a:ext cx="1681581" cy="16815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buNone/>
              </a:pPr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Raleway Light"/>
                  <a:cs typeface="Raleway Light"/>
                  <a:sym typeface="Raleway Light"/>
                </a:rPr>
                <a:t>Favorite</a:t>
              </a:r>
              <a:endParaRPr sz="20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5" name="Shape 180">
              <a:extLst>
                <a:ext uri="{FF2B5EF4-FFF2-40B4-BE49-F238E27FC236}">
                  <a16:creationId xmlns:a16="http://schemas.microsoft.com/office/drawing/2014/main" id="{EBB84A56-5146-42A6-88DC-AF17E627558F}"/>
                </a:ext>
              </a:extLst>
            </p:cNvPr>
            <p:cNvSpPr/>
            <p:nvPr/>
          </p:nvSpPr>
          <p:spPr>
            <a:xfrm>
              <a:off x="2471445" y="2017832"/>
              <a:ext cx="1009874" cy="100987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Raleway Light"/>
                  <a:cs typeface="Raleway Light"/>
                  <a:sym typeface="Raleway Light"/>
                </a:rPr>
                <a:t>Taste</a:t>
              </a:r>
              <a:endParaRPr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6" name="Shape 181">
              <a:extLst>
                <a:ext uri="{FF2B5EF4-FFF2-40B4-BE49-F238E27FC236}">
                  <a16:creationId xmlns:a16="http://schemas.microsoft.com/office/drawing/2014/main" id="{0419E344-26A1-4D34-8AE4-A6D31C51EA8A}"/>
                </a:ext>
              </a:extLst>
            </p:cNvPr>
            <p:cNvSpPr/>
            <p:nvPr/>
          </p:nvSpPr>
          <p:spPr>
            <a:xfrm rot="15002299">
              <a:off x="4114373" y="4152540"/>
              <a:ext cx="762069" cy="76206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solidFill>
                  <a:schemeClr val="bg1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sp>
        <p:nvSpPr>
          <p:cNvPr id="24" name="Shape 189">
            <a:extLst>
              <a:ext uri="{FF2B5EF4-FFF2-40B4-BE49-F238E27FC236}">
                <a16:creationId xmlns:a16="http://schemas.microsoft.com/office/drawing/2014/main" id="{9E4B02D1-9C8C-4324-9CD3-83D703272442}"/>
              </a:ext>
            </a:extLst>
          </p:cNvPr>
          <p:cNvSpPr/>
          <p:nvPr/>
        </p:nvSpPr>
        <p:spPr>
          <a:xfrm>
            <a:off x="2771883" y="4362812"/>
            <a:ext cx="1698628" cy="16986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Raleway Light"/>
                <a:cs typeface="Raleway Light"/>
                <a:sym typeface="Raleway Light"/>
              </a:rPr>
              <a:t>Cheese</a:t>
            </a:r>
            <a:endParaRPr sz="2000" dirty="0">
              <a:solidFill>
                <a:schemeClr val="bg1"/>
              </a:solidFill>
              <a:latin typeface="Century Gothic" panose="020B0502020202020204" pitchFamily="34" charset="0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" name="Shape 192">
            <a:extLst>
              <a:ext uri="{FF2B5EF4-FFF2-40B4-BE49-F238E27FC236}">
                <a16:creationId xmlns:a16="http://schemas.microsoft.com/office/drawing/2014/main" id="{FAE5B4C8-DE65-40A9-A4D5-8559C6F6069C}"/>
              </a:ext>
            </a:extLst>
          </p:cNvPr>
          <p:cNvSpPr/>
          <p:nvPr/>
        </p:nvSpPr>
        <p:spPr>
          <a:xfrm>
            <a:off x="7770733" y="2930285"/>
            <a:ext cx="2342972" cy="23429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Raleway Light"/>
                <a:cs typeface="Raleway Light"/>
                <a:sym typeface="Raleway Light"/>
              </a:rPr>
              <a:t>Rise Crust</a:t>
            </a:r>
            <a:endParaRPr sz="2400" dirty="0">
              <a:solidFill>
                <a:schemeClr val="bg1"/>
              </a:solidFill>
              <a:latin typeface="Century Gothic" panose="020B0502020202020204" pitchFamily="34" charset="0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1" name="Shape 183">
            <a:extLst>
              <a:ext uri="{FF2B5EF4-FFF2-40B4-BE49-F238E27FC236}">
                <a16:creationId xmlns:a16="http://schemas.microsoft.com/office/drawing/2014/main" id="{90701B53-EC4E-4C19-8DD7-7495EE1B5F13}"/>
              </a:ext>
            </a:extLst>
          </p:cNvPr>
          <p:cNvSpPr/>
          <p:nvPr/>
        </p:nvSpPr>
        <p:spPr>
          <a:xfrm>
            <a:off x="3796839" y="2014535"/>
            <a:ext cx="3546238" cy="3546238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500" dirty="0">
                <a:solidFill>
                  <a:schemeClr val="bg1"/>
                </a:solidFill>
                <a:latin typeface="Century Gothic" panose="020B0502020202020204" pitchFamily="34" charset="0"/>
                <a:ea typeface="Raleway Light"/>
                <a:cs typeface="Raleway Light"/>
                <a:sym typeface="Raleway Light"/>
              </a:rPr>
              <a:t>Freschetta</a:t>
            </a:r>
            <a:endParaRPr sz="3500" dirty="0">
              <a:solidFill>
                <a:schemeClr val="bg1"/>
              </a:solidFill>
              <a:latin typeface="Century Gothic" panose="020B0502020202020204" pitchFamily="34" charset="0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2" name="Shape 186">
            <a:extLst>
              <a:ext uri="{FF2B5EF4-FFF2-40B4-BE49-F238E27FC236}">
                <a16:creationId xmlns:a16="http://schemas.microsoft.com/office/drawing/2014/main" id="{66BCCAAA-3068-4A67-BFE3-B8441179FB1F}"/>
              </a:ext>
            </a:extLst>
          </p:cNvPr>
          <p:cNvSpPr/>
          <p:nvPr/>
        </p:nvSpPr>
        <p:spPr>
          <a:xfrm>
            <a:off x="1929987" y="2186708"/>
            <a:ext cx="2139510" cy="213951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  <a:ea typeface="Raleway Light"/>
                <a:cs typeface="Raleway Light"/>
                <a:sym typeface="Raleway Light"/>
              </a:rPr>
              <a:t>Family</a:t>
            </a:r>
            <a:endParaRPr sz="3200" dirty="0">
              <a:solidFill>
                <a:schemeClr val="bg1"/>
              </a:solidFill>
              <a:latin typeface="Century Gothic" panose="020B0502020202020204" pitchFamily="34" charset="0"/>
              <a:ea typeface="Raleway Light"/>
              <a:cs typeface="Raleway Light"/>
              <a:sym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790933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90AF60-DCC5-499C-B34A-AEE666E5BE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5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0811BD-661A-4F2A-A31C-08EEBB0416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5" t="15259" r="2315" b="12976"/>
          <a:stretch/>
        </p:blipFill>
        <p:spPr>
          <a:xfrm>
            <a:off x="604024" y="713677"/>
            <a:ext cx="10983951" cy="56090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923061-B322-44A3-9E51-14B229621996}"/>
              </a:ext>
            </a:extLst>
          </p:cNvPr>
          <p:cNvSpPr/>
          <p:nvPr/>
        </p:nvSpPr>
        <p:spPr>
          <a:xfrm>
            <a:off x="604024" y="713677"/>
            <a:ext cx="10983951" cy="5609064"/>
          </a:xfrm>
          <a:prstGeom prst="rect">
            <a:avLst/>
          </a:prstGeom>
          <a:solidFill>
            <a:srgbClr val="D3A11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83686B-8FE8-47B7-9930-6FD500A7578A}"/>
              </a:ext>
            </a:extLst>
          </p:cNvPr>
          <p:cNvSpPr txBox="1"/>
          <p:nvPr/>
        </p:nvSpPr>
        <p:spPr>
          <a:xfrm>
            <a:off x="836496" y="3229641"/>
            <a:ext cx="1067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>
                    <a:lumMod val="25000"/>
                  </a:schemeClr>
                </a:solidFill>
                <a:latin typeface="Forte" panose="03060902040502070203" pitchFamily="66" charset="0"/>
              </a:rPr>
              <a:t>The Future of Freschetta</a:t>
            </a:r>
          </a:p>
        </p:txBody>
      </p:sp>
      <p:sp>
        <p:nvSpPr>
          <p:cNvPr id="9" name="Shape 116">
            <a:extLst>
              <a:ext uri="{FF2B5EF4-FFF2-40B4-BE49-F238E27FC236}">
                <a16:creationId xmlns:a16="http://schemas.microsoft.com/office/drawing/2014/main" id="{C4BEA5B1-FDCE-4DDA-9059-40EC4D9400BC}"/>
              </a:ext>
            </a:extLst>
          </p:cNvPr>
          <p:cNvSpPr/>
          <p:nvPr/>
        </p:nvSpPr>
        <p:spPr>
          <a:xfrm>
            <a:off x="10409186" y="2196625"/>
            <a:ext cx="299775" cy="28623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0" name="Shape 117">
            <a:extLst>
              <a:ext uri="{FF2B5EF4-FFF2-40B4-BE49-F238E27FC236}">
                <a16:creationId xmlns:a16="http://schemas.microsoft.com/office/drawing/2014/main" id="{0A4D94C1-7E64-427C-8D4D-838DB879D524}"/>
              </a:ext>
            </a:extLst>
          </p:cNvPr>
          <p:cNvGrpSpPr/>
          <p:nvPr/>
        </p:nvGrpSpPr>
        <p:grpSpPr>
          <a:xfrm>
            <a:off x="10037330" y="589283"/>
            <a:ext cx="1284369" cy="1284693"/>
            <a:chOff x="6654650" y="3665275"/>
            <a:chExt cx="409100" cy="409125"/>
          </a:xfrm>
        </p:grpSpPr>
        <p:sp>
          <p:nvSpPr>
            <p:cNvPr id="11" name="Shape 118">
              <a:extLst>
                <a:ext uri="{FF2B5EF4-FFF2-40B4-BE49-F238E27FC236}">
                  <a16:creationId xmlns:a16="http://schemas.microsoft.com/office/drawing/2014/main" id="{5ADE0C57-76E3-4390-ACBA-DBEC8FC1A507}"/>
                </a:ext>
              </a:extLst>
            </p:cNvPr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19">
              <a:extLst>
                <a:ext uri="{FF2B5EF4-FFF2-40B4-BE49-F238E27FC236}">
                  <a16:creationId xmlns:a16="http://schemas.microsoft.com/office/drawing/2014/main" id="{0977D4C0-C7B9-4E5B-BA7A-9EDF651E6571}"/>
                </a:ext>
              </a:extLst>
            </p:cNvPr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3" name="Shape 120">
            <a:extLst>
              <a:ext uri="{FF2B5EF4-FFF2-40B4-BE49-F238E27FC236}">
                <a16:creationId xmlns:a16="http://schemas.microsoft.com/office/drawing/2014/main" id="{BD6751AE-8E25-4BFD-A88B-D41D2803BF1C}"/>
              </a:ext>
            </a:extLst>
          </p:cNvPr>
          <p:cNvGrpSpPr/>
          <p:nvPr/>
        </p:nvGrpSpPr>
        <p:grpSpPr>
          <a:xfrm rot="290934">
            <a:off x="9030977" y="1973283"/>
            <a:ext cx="848543" cy="848624"/>
            <a:chOff x="570875" y="4322250"/>
            <a:chExt cx="443300" cy="443325"/>
          </a:xfrm>
        </p:grpSpPr>
        <p:sp>
          <p:nvSpPr>
            <p:cNvPr id="14" name="Shape 121">
              <a:extLst>
                <a:ext uri="{FF2B5EF4-FFF2-40B4-BE49-F238E27FC236}">
                  <a16:creationId xmlns:a16="http://schemas.microsoft.com/office/drawing/2014/main" id="{675D3AC9-1DA9-4584-B698-71A39B668A0F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22">
              <a:extLst>
                <a:ext uri="{FF2B5EF4-FFF2-40B4-BE49-F238E27FC236}">
                  <a16:creationId xmlns:a16="http://schemas.microsoft.com/office/drawing/2014/main" id="{153B1E5C-4DE8-4324-B0F6-BB039B3CFECE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23">
              <a:extLst>
                <a:ext uri="{FF2B5EF4-FFF2-40B4-BE49-F238E27FC236}">
                  <a16:creationId xmlns:a16="http://schemas.microsoft.com/office/drawing/2014/main" id="{D66FFF2B-4B9F-4275-99A0-ED1CDDA9A6B9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24">
              <a:extLst>
                <a:ext uri="{FF2B5EF4-FFF2-40B4-BE49-F238E27FC236}">
                  <a16:creationId xmlns:a16="http://schemas.microsoft.com/office/drawing/2014/main" id="{B51F149D-3303-426E-B5D7-08E7A10EDB6B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" name="Shape 125">
            <a:extLst>
              <a:ext uri="{FF2B5EF4-FFF2-40B4-BE49-F238E27FC236}">
                <a16:creationId xmlns:a16="http://schemas.microsoft.com/office/drawing/2014/main" id="{90117187-3848-4525-8B9F-F9B27ED46804}"/>
              </a:ext>
            </a:extLst>
          </p:cNvPr>
          <p:cNvSpPr/>
          <p:nvPr/>
        </p:nvSpPr>
        <p:spPr>
          <a:xfrm rot="2466717">
            <a:off x="8894531" y="838153"/>
            <a:ext cx="416526" cy="397713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26">
            <a:extLst>
              <a:ext uri="{FF2B5EF4-FFF2-40B4-BE49-F238E27FC236}">
                <a16:creationId xmlns:a16="http://schemas.microsoft.com/office/drawing/2014/main" id="{CF642ACC-ADDF-45B5-842E-5476E260A848}"/>
              </a:ext>
            </a:extLst>
          </p:cNvPr>
          <p:cNvSpPr/>
          <p:nvPr/>
        </p:nvSpPr>
        <p:spPr>
          <a:xfrm rot="-1609245">
            <a:off x="9503695" y="1088396"/>
            <a:ext cx="299725" cy="286203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127">
            <a:extLst>
              <a:ext uri="{FF2B5EF4-FFF2-40B4-BE49-F238E27FC236}">
                <a16:creationId xmlns:a16="http://schemas.microsoft.com/office/drawing/2014/main" id="{E9183718-3A67-4AC4-B837-A4BB72EC6C46}"/>
              </a:ext>
            </a:extLst>
          </p:cNvPr>
          <p:cNvSpPr/>
          <p:nvPr/>
        </p:nvSpPr>
        <p:spPr>
          <a:xfrm rot="2926063">
            <a:off x="11321159" y="1315128"/>
            <a:ext cx="224479" cy="21434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128">
            <a:extLst>
              <a:ext uri="{FF2B5EF4-FFF2-40B4-BE49-F238E27FC236}">
                <a16:creationId xmlns:a16="http://schemas.microsoft.com/office/drawing/2014/main" id="{BC156CB8-5838-41C8-A577-F22FC002C889}"/>
              </a:ext>
            </a:extLst>
          </p:cNvPr>
          <p:cNvSpPr/>
          <p:nvPr/>
        </p:nvSpPr>
        <p:spPr>
          <a:xfrm rot="-1609158">
            <a:off x="11276863" y="96985"/>
            <a:ext cx="202232" cy="19309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41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F24D52E-2E3B-425B-A171-C3EA56169F9B}"/>
              </a:ext>
            </a:extLst>
          </p:cNvPr>
          <p:cNvSpPr txBox="1">
            <a:spLocks/>
          </p:cNvSpPr>
          <p:nvPr/>
        </p:nvSpPr>
        <p:spPr>
          <a:xfrm>
            <a:off x="3093888" y="202178"/>
            <a:ext cx="6096000" cy="119597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dirty="0">
                <a:solidFill>
                  <a:srgbClr val="145B1F"/>
                </a:solidFill>
                <a:latin typeface="Forte" panose="03060902040502070203" pitchFamily="66" charset="0"/>
              </a:rPr>
              <a:t>So What?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EA9222-3A5E-4601-8E55-651EFDF49A12}"/>
              </a:ext>
            </a:extLst>
          </p:cNvPr>
          <p:cNvSpPr/>
          <p:nvPr/>
        </p:nvSpPr>
        <p:spPr>
          <a:xfrm>
            <a:off x="213360" y="182880"/>
            <a:ext cx="11765280" cy="6502400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1E1D723C-3E97-492B-8B41-3204FDA23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431" y="122510"/>
            <a:ext cx="1025570" cy="10255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51412DA3-EA21-4DBE-A1E4-C4625B6CD7CA}"/>
              </a:ext>
            </a:extLst>
          </p:cNvPr>
          <p:cNvSpPr/>
          <p:nvPr/>
        </p:nvSpPr>
        <p:spPr>
          <a:xfrm>
            <a:off x="2432136" y="3558155"/>
            <a:ext cx="3791108" cy="2813534"/>
          </a:xfrm>
          <a:prstGeom prst="flowChartConnector">
            <a:avLst/>
          </a:prstGeom>
          <a:noFill/>
          <a:ln w="38100">
            <a:solidFill>
              <a:srgbClr val="D3A1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BBEE7B7-72C7-4A43-9081-DBA337BBB838}"/>
              </a:ext>
            </a:extLst>
          </p:cNvPr>
          <p:cNvSpPr/>
          <p:nvPr/>
        </p:nvSpPr>
        <p:spPr>
          <a:xfrm>
            <a:off x="5923317" y="1228661"/>
            <a:ext cx="3836547" cy="2813534"/>
          </a:xfrm>
          <a:prstGeom prst="flowChartConnector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65252D66-239F-463D-9E07-1D48AE49BDFF}"/>
              </a:ext>
            </a:extLst>
          </p:cNvPr>
          <p:cNvSpPr/>
          <p:nvPr/>
        </p:nvSpPr>
        <p:spPr>
          <a:xfrm>
            <a:off x="2432136" y="1228661"/>
            <a:ext cx="3791108" cy="2813534"/>
          </a:xfrm>
          <a:prstGeom prst="flowChartConnector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1D52D17C-41AA-4D8C-A482-0CFBC70045C4}"/>
              </a:ext>
            </a:extLst>
          </p:cNvPr>
          <p:cNvSpPr/>
          <p:nvPr/>
        </p:nvSpPr>
        <p:spPr>
          <a:xfrm>
            <a:off x="5898508" y="3558155"/>
            <a:ext cx="3861356" cy="2813534"/>
          </a:xfrm>
          <a:prstGeom prst="flowChartConnector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13097-A164-4E45-819B-B0E19BF0D031}"/>
              </a:ext>
            </a:extLst>
          </p:cNvPr>
          <p:cNvSpPr txBox="1"/>
          <p:nvPr/>
        </p:nvSpPr>
        <p:spPr>
          <a:xfrm>
            <a:off x="3108756" y="2209037"/>
            <a:ext cx="2738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Freschetta placement near fresh foods</a:t>
            </a:r>
          </a:p>
          <a:p>
            <a:endParaRPr lang="en-US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158975-D299-4A13-B7E4-B0A9E3E0A26F}"/>
              </a:ext>
            </a:extLst>
          </p:cNvPr>
          <p:cNvSpPr txBox="1"/>
          <p:nvPr/>
        </p:nvSpPr>
        <p:spPr>
          <a:xfrm>
            <a:off x="6919441" y="2209037"/>
            <a:ext cx="2794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Link Freschetta coupons to organic goods</a:t>
            </a:r>
          </a:p>
          <a:p>
            <a:endParaRPr lang="en-US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DF12AB-2BC4-4666-9A72-084FC4B73FFE}"/>
              </a:ext>
            </a:extLst>
          </p:cNvPr>
          <p:cNvSpPr txBox="1"/>
          <p:nvPr/>
        </p:nvSpPr>
        <p:spPr>
          <a:xfrm>
            <a:off x="3067125" y="4725267"/>
            <a:ext cx="266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Offer family Freschetta pizza bundles</a:t>
            </a:r>
          </a:p>
          <a:p>
            <a:endParaRPr lang="en-US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6D9A82-DC4D-440D-979E-FEB761AC89B4}"/>
              </a:ext>
            </a:extLst>
          </p:cNvPr>
          <p:cNvSpPr txBox="1"/>
          <p:nvPr/>
        </p:nvSpPr>
        <p:spPr>
          <a:xfrm>
            <a:off x="6668530" y="4722068"/>
            <a:ext cx="2955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Re-strategize thin &amp; crispy offerings</a:t>
            </a:r>
          </a:p>
          <a:p>
            <a:endParaRPr lang="en-US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4" grpId="0" animBg="1"/>
      <p:bldP spid="4" grpId="0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EA9222-3A5E-4601-8E55-651EFDF49A12}"/>
              </a:ext>
            </a:extLst>
          </p:cNvPr>
          <p:cNvSpPr/>
          <p:nvPr/>
        </p:nvSpPr>
        <p:spPr>
          <a:xfrm>
            <a:off x="213360" y="182880"/>
            <a:ext cx="11765280" cy="6502400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1E1D723C-3E97-492B-8B41-3204FDA23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431" y="122510"/>
            <a:ext cx="1025570" cy="10255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Shape 364">
            <a:extLst>
              <a:ext uri="{FF2B5EF4-FFF2-40B4-BE49-F238E27FC236}">
                <a16:creationId xmlns:a16="http://schemas.microsoft.com/office/drawing/2014/main" id="{EDC490AB-5E38-49ED-9BD3-BA89C3611983}"/>
              </a:ext>
            </a:extLst>
          </p:cNvPr>
          <p:cNvSpPr txBox="1">
            <a:spLocks/>
          </p:cNvSpPr>
          <p:nvPr/>
        </p:nvSpPr>
        <p:spPr>
          <a:xfrm>
            <a:off x="726440" y="2766515"/>
            <a:ext cx="6593700" cy="1159800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12000" b="1" dirty="0">
                <a:solidFill>
                  <a:srgbClr val="FFB600"/>
                </a:solidFill>
              </a:rPr>
              <a:t>Thanks!</a:t>
            </a:r>
          </a:p>
        </p:txBody>
      </p:sp>
      <p:sp>
        <p:nvSpPr>
          <p:cNvPr id="19" name="Shape 365">
            <a:extLst>
              <a:ext uri="{FF2B5EF4-FFF2-40B4-BE49-F238E27FC236}">
                <a16:creationId xmlns:a16="http://schemas.microsoft.com/office/drawing/2014/main" id="{CD3F1087-C3B9-40F6-843E-E73AE366BF97}"/>
              </a:ext>
            </a:extLst>
          </p:cNvPr>
          <p:cNvSpPr txBox="1">
            <a:spLocks/>
          </p:cNvSpPr>
          <p:nvPr/>
        </p:nvSpPr>
        <p:spPr>
          <a:xfrm>
            <a:off x="726440" y="4579450"/>
            <a:ext cx="6593700" cy="1930500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4800" b="1" dirty="0">
                <a:solidFill>
                  <a:schemeClr val="tx2">
                    <a:lumMod val="75000"/>
                  </a:schemeClr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87449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F24D52E-2E3B-425B-A171-C3EA56169F9B}"/>
              </a:ext>
            </a:extLst>
          </p:cNvPr>
          <p:cNvSpPr txBox="1">
            <a:spLocks/>
          </p:cNvSpPr>
          <p:nvPr/>
        </p:nvSpPr>
        <p:spPr>
          <a:xfrm>
            <a:off x="3048000" y="520482"/>
            <a:ext cx="6096000" cy="119597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rgbClr val="145B1F"/>
                </a:solidFill>
                <a:latin typeface="Forte" panose="03060902040502070203" pitchFamily="66" charset="0"/>
              </a:rPr>
              <a:t>Our Goals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97A66-3435-44C7-8ACF-2D12C7D99F42}"/>
              </a:ext>
            </a:extLst>
          </p:cNvPr>
          <p:cNvCxnSpPr/>
          <p:nvPr/>
        </p:nvCxnSpPr>
        <p:spPr>
          <a:xfrm>
            <a:off x="9438640" y="120904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EA9222-3A5E-4601-8E55-651EFDF49A12}"/>
              </a:ext>
            </a:extLst>
          </p:cNvPr>
          <p:cNvSpPr/>
          <p:nvPr/>
        </p:nvSpPr>
        <p:spPr>
          <a:xfrm>
            <a:off x="213360" y="182880"/>
            <a:ext cx="11765280" cy="6502400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1E1D723C-3E97-492B-8B41-3204FDA23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431" y="122510"/>
            <a:ext cx="1025570" cy="1025570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AF6E0F-1C03-496E-A428-EB5AEBDB1B12}"/>
              </a:ext>
            </a:extLst>
          </p:cNvPr>
          <p:cNvCxnSpPr/>
          <p:nvPr/>
        </p:nvCxnSpPr>
        <p:spPr>
          <a:xfrm>
            <a:off x="9438640" y="120904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hape 795">
            <a:extLst>
              <a:ext uri="{FF2B5EF4-FFF2-40B4-BE49-F238E27FC236}">
                <a16:creationId xmlns:a16="http://schemas.microsoft.com/office/drawing/2014/main" id="{C205FB28-CEC4-4B60-B034-A657A104AD71}"/>
              </a:ext>
            </a:extLst>
          </p:cNvPr>
          <p:cNvSpPr/>
          <p:nvPr/>
        </p:nvSpPr>
        <p:spPr>
          <a:xfrm>
            <a:off x="1044397" y="2086599"/>
            <a:ext cx="1698802" cy="1672800"/>
          </a:xfrm>
          <a:prstGeom prst="ellipse">
            <a:avLst/>
          </a:prstGeom>
          <a:solidFill>
            <a:srgbClr val="FF83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Shape 815" descr="moneyresources.emf">
            <a:extLst>
              <a:ext uri="{FF2B5EF4-FFF2-40B4-BE49-F238E27FC236}">
                <a16:creationId xmlns:a16="http://schemas.microsoft.com/office/drawing/2014/main" id="{16AD73F0-CE81-459C-8517-F8D4DD8BF27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23533" y="2244826"/>
            <a:ext cx="1407404" cy="1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514">
            <a:extLst>
              <a:ext uri="{FF2B5EF4-FFF2-40B4-BE49-F238E27FC236}">
                <a16:creationId xmlns:a16="http://schemas.microsoft.com/office/drawing/2014/main" id="{F37A8478-1898-4BE1-8EB3-29CBEAD020AA}"/>
              </a:ext>
            </a:extLst>
          </p:cNvPr>
          <p:cNvSpPr/>
          <p:nvPr/>
        </p:nvSpPr>
        <p:spPr>
          <a:xfrm>
            <a:off x="6563196" y="2105930"/>
            <a:ext cx="1724134" cy="1723178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219">
            <a:extLst>
              <a:ext uri="{FF2B5EF4-FFF2-40B4-BE49-F238E27FC236}">
                <a16:creationId xmlns:a16="http://schemas.microsoft.com/office/drawing/2014/main" id="{DFD41586-929C-42FC-9523-91073DF55129}"/>
              </a:ext>
            </a:extLst>
          </p:cNvPr>
          <p:cNvSpPr/>
          <p:nvPr/>
        </p:nvSpPr>
        <p:spPr>
          <a:xfrm>
            <a:off x="9464379" y="2110769"/>
            <a:ext cx="1723846" cy="168153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Shape 1237" descr="pizza.emf">
            <a:extLst>
              <a:ext uri="{FF2B5EF4-FFF2-40B4-BE49-F238E27FC236}">
                <a16:creationId xmlns:a16="http://schemas.microsoft.com/office/drawing/2014/main" id="{94BE5966-87A3-46D4-B85C-4CFE06BD3A4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88708" y="2453717"/>
            <a:ext cx="740271" cy="102760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2E954FC-BA11-4007-9D22-57B2E2E7A574}"/>
              </a:ext>
            </a:extLst>
          </p:cNvPr>
          <p:cNvSpPr/>
          <p:nvPr/>
        </p:nvSpPr>
        <p:spPr>
          <a:xfrm>
            <a:off x="3647326" y="2094618"/>
            <a:ext cx="1717942" cy="171794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7" name="Picture 16" descr="Data.emf">
            <a:extLst>
              <a:ext uri="{FF2B5EF4-FFF2-40B4-BE49-F238E27FC236}">
                <a16:creationId xmlns:a16="http://schemas.microsoft.com/office/drawing/2014/main" id="{DED66476-52FB-4D20-8C23-9C1BC3872F7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730" y="2607379"/>
            <a:ext cx="1226780" cy="8157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F85F79D-E5E6-46BF-B884-E64B96A58F10}"/>
              </a:ext>
            </a:extLst>
          </p:cNvPr>
          <p:cNvSpPr txBox="1"/>
          <p:nvPr/>
        </p:nvSpPr>
        <p:spPr>
          <a:xfrm>
            <a:off x="452062" y="3215811"/>
            <a:ext cx="1941817" cy="2506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C77B5D-1FC0-4B54-AA30-521D9A87F055}"/>
              </a:ext>
            </a:extLst>
          </p:cNvPr>
          <p:cNvSpPr txBox="1"/>
          <p:nvPr/>
        </p:nvSpPr>
        <p:spPr>
          <a:xfrm>
            <a:off x="707204" y="4282610"/>
            <a:ext cx="265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Increase Market Sales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91EDAB-34DB-46FE-B961-FE88B3C5B0FD}"/>
              </a:ext>
            </a:extLst>
          </p:cNvPr>
          <p:cNvSpPr txBox="1"/>
          <p:nvPr/>
        </p:nvSpPr>
        <p:spPr>
          <a:xfrm>
            <a:off x="3448693" y="4270625"/>
            <a:ext cx="265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Gain Market Share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9E64DE-1A26-4D97-ABD7-D64D7D350A76}"/>
              </a:ext>
            </a:extLst>
          </p:cNvPr>
          <p:cNvSpPr txBox="1"/>
          <p:nvPr/>
        </p:nvSpPr>
        <p:spPr>
          <a:xfrm>
            <a:off x="5912779" y="4248364"/>
            <a:ext cx="294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Ensure Customer Satisfaction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9DD711-3610-473D-8B5D-AC21F44C4601}"/>
              </a:ext>
            </a:extLst>
          </p:cNvPr>
          <p:cNvSpPr txBox="1"/>
          <p:nvPr/>
        </p:nvSpPr>
        <p:spPr>
          <a:xfrm>
            <a:off x="8890573" y="4267200"/>
            <a:ext cx="295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Streamline Product Offerings</a:t>
            </a:r>
          </a:p>
        </p:txBody>
      </p:sp>
    </p:spTree>
    <p:extLst>
      <p:ext uri="{BB962C8B-B14F-4D97-AF65-F5344CB8AC3E}">
        <p14:creationId xmlns:p14="http://schemas.microsoft.com/office/powerpoint/2010/main" val="298524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97A66-3435-44C7-8ACF-2D12C7D99F42}"/>
              </a:ext>
            </a:extLst>
          </p:cNvPr>
          <p:cNvCxnSpPr/>
          <p:nvPr/>
        </p:nvCxnSpPr>
        <p:spPr>
          <a:xfrm>
            <a:off x="9438640" y="120904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A636253-D45C-4527-8C52-961FCB3C0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18319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99E8B9B-F969-4EE2-9ED7-A72908774D5C}"/>
              </a:ext>
            </a:extLst>
          </p:cNvPr>
          <p:cNvSpPr/>
          <p:nvPr/>
        </p:nvSpPr>
        <p:spPr>
          <a:xfrm>
            <a:off x="6073681" y="0"/>
            <a:ext cx="6118319" cy="6858000"/>
          </a:xfrm>
          <a:prstGeom prst="rect">
            <a:avLst/>
          </a:prstGeom>
          <a:solidFill>
            <a:srgbClr val="145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45B1F"/>
              </a:solidFill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2A2FFC19-2655-4227-9806-1E332EED5BDC}"/>
              </a:ext>
            </a:extLst>
          </p:cNvPr>
          <p:cNvSpPr txBox="1">
            <a:spLocks/>
          </p:cNvSpPr>
          <p:nvPr/>
        </p:nvSpPr>
        <p:spPr>
          <a:xfrm>
            <a:off x="6457945" y="-109724"/>
            <a:ext cx="5394428" cy="54915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>
                <a:solidFill>
                  <a:schemeClr val="bg1"/>
                </a:solidFill>
                <a:latin typeface="Forte" panose="03060902040502070203" pitchFamily="66" charset="0"/>
              </a:rPr>
              <a:t>The</a:t>
            </a:r>
          </a:p>
          <a:p>
            <a:pPr algn="ctr"/>
            <a:r>
              <a:rPr lang="en-US" sz="8000" dirty="0" err="1">
                <a:solidFill>
                  <a:schemeClr val="bg1"/>
                </a:solidFill>
                <a:latin typeface="Forte" panose="03060902040502070203" pitchFamily="66" charset="0"/>
              </a:rPr>
              <a:t>Freschetta</a:t>
            </a:r>
            <a:endParaRPr lang="en-US" sz="8000" dirty="0">
              <a:solidFill>
                <a:schemeClr val="bg1"/>
              </a:solidFill>
              <a:latin typeface="Forte" panose="03060902040502070203" pitchFamily="66" charset="0"/>
            </a:endParaRPr>
          </a:p>
          <a:p>
            <a:pPr algn="ctr"/>
            <a:r>
              <a:rPr lang="en-US" sz="8000" dirty="0">
                <a:solidFill>
                  <a:schemeClr val="bg1"/>
                </a:solidFill>
                <a:latin typeface="Forte" panose="03060902040502070203" pitchFamily="66" charset="0"/>
              </a:rPr>
              <a:t>Brand</a:t>
            </a:r>
          </a:p>
        </p:txBody>
      </p:sp>
      <p:pic>
        <p:nvPicPr>
          <p:cNvPr id="14" name="Shape 1237" descr="pizza.emf">
            <a:extLst>
              <a:ext uri="{FF2B5EF4-FFF2-40B4-BE49-F238E27FC236}">
                <a16:creationId xmlns:a16="http://schemas.microsoft.com/office/drawing/2014/main" id="{730C1E1E-F00A-491A-995F-5F28FD2071B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57987" y="5062854"/>
            <a:ext cx="964646" cy="13727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1E8DFA-064C-47C2-807D-299E9E4BB983}"/>
              </a:ext>
            </a:extLst>
          </p:cNvPr>
          <p:cNvSpPr/>
          <p:nvPr/>
        </p:nvSpPr>
        <p:spPr>
          <a:xfrm>
            <a:off x="6073681" y="-109724"/>
            <a:ext cx="6389914" cy="7337838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3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F24D52E-2E3B-425B-A171-C3EA56169F9B}"/>
              </a:ext>
            </a:extLst>
          </p:cNvPr>
          <p:cNvSpPr txBox="1">
            <a:spLocks/>
          </p:cNvSpPr>
          <p:nvPr/>
        </p:nvSpPr>
        <p:spPr>
          <a:xfrm>
            <a:off x="2239630" y="234465"/>
            <a:ext cx="7712740" cy="119597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dirty="0">
                <a:solidFill>
                  <a:srgbClr val="145B1F"/>
                </a:solidFill>
                <a:latin typeface="Forte" panose="03060902040502070203" pitchFamily="66" charset="0"/>
              </a:rPr>
              <a:t>Consistent Market Share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97A66-3435-44C7-8ACF-2D12C7D99F42}"/>
              </a:ext>
            </a:extLst>
          </p:cNvPr>
          <p:cNvCxnSpPr/>
          <p:nvPr/>
        </p:nvCxnSpPr>
        <p:spPr>
          <a:xfrm>
            <a:off x="9438640" y="120904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EA9222-3A5E-4601-8E55-651EFDF49A12}"/>
              </a:ext>
            </a:extLst>
          </p:cNvPr>
          <p:cNvSpPr/>
          <p:nvPr/>
        </p:nvSpPr>
        <p:spPr>
          <a:xfrm>
            <a:off x="213360" y="182880"/>
            <a:ext cx="11765280" cy="6502400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1E1D723C-3E97-492B-8B41-3204FDA23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431" y="122510"/>
            <a:ext cx="1025570" cy="102557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5AD977-C332-4ED5-B566-B338D83961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5"/>
          <a:stretch/>
        </p:blipFill>
        <p:spPr>
          <a:xfrm>
            <a:off x="1003924" y="1490812"/>
            <a:ext cx="9963907" cy="45268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B6E325-816A-438A-A6BB-7F2F64111081}"/>
              </a:ext>
            </a:extLst>
          </p:cNvPr>
          <p:cNvSpPr txBox="1"/>
          <p:nvPr/>
        </p:nvSpPr>
        <p:spPr>
          <a:xfrm>
            <a:off x="1762785" y="1549620"/>
            <a:ext cx="1394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bg2">
                    <a:lumMod val="75000"/>
                  </a:schemeClr>
                </a:solidFill>
              </a:rPr>
              <a:t>Digiorno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904418-3A5D-4BAF-9131-B4593727C710}"/>
              </a:ext>
            </a:extLst>
          </p:cNvPr>
          <p:cNvSpPr txBox="1"/>
          <p:nvPr/>
        </p:nvSpPr>
        <p:spPr>
          <a:xfrm>
            <a:off x="7586362" y="4094450"/>
            <a:ext cx="22473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 err="1">
                <a:solidFill>
                  <a:schemeClr val="accent6"/>
                </a:solidFill>
              </a:rPr>
              <a:t>Freschetta</a:t>
            </a:r>
            <a:endParaRPr lang="en-US" sz="2500" b="1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93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F24D52E-2E3B-425B-A171-C3EA56169F9B}"/>
              </a:ext>
            </a:extLst>
          </p:cNvPr>
          <p:cNvSpPr txBox="1">
            <a:spLocks/>
          </p:cNvSpPr>
          <p:nvPr/>
        </p:nvSpPr>
        <p:spPr>
          <a:xfrm>
            <a:off x="3081944" y="386738"/>
            <a:ext cx="6096000" cy="119597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dirty="0">
                <a:solidFill>
                  <a:srgbClr val="145B1F"/>
                </a:solidFill>
                <a:latin typeface="Forte" panose="03060902040502070203" pitchFamily="66" charset="0"/>
              </a:rPr>
              <a:t>Fan Favorites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97A66-3435-44C7-8ACF-2D12C7D99F42}"/>
              </a:ext>
            </a:extLst>
          </p:cNvPr>
          <p:cNvCxnSpPr/>
          <p:nvPr/>
        </p:nvCxnSpPr>
        <p:spPr>
          <a:xfrm>
            <a:off x="9438640" y="120904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EA9222-3A5E-4601-8E55-651EFDF49A12}"/>
              </a:ext>
            </a:extLst>
          </p:cNvPr>
          <p:cNvSpPr/>
          <p:nvPr/>
        </p:nvSpPr>
        <p:spPr>
          <a:xfrm>
            <a:off x="213360" y="182880"/>
            <a:ext cx="11765280" cy="6502400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1E1D723C-3E97-492B-8B41-3204FDA23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431" y="122510"/>
            <a:ext cx="1025570" cy="102557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D016BDF-E1F9-4529-832B-52419B3B35E4}"/>
              </a:ext>
            </a:extLst>
          </p:cNvPr>
          <p:cNvGrpSpPr/>
          <p:nvPr/>
        </p:nvGrpSpPr>
        <p:grpSpPr>
          <a:xfrm>
            <a:off x="1138034" y="1777669"/>
            <a:ext cx="4003732" cy="3998917"/>
            <a:chOff x="1462392" y="1698946"/>
            <a:chExt cx="4003732" cy="3998917"/>
          </a:xfrm>
        </p:grpSpPr>
        <p:pic>
          <p:nvPicPr>
            <p:cNvPr id="5122" name="Picture 2" descr="Image result for freschetta brick oven italian pepperoni">
              <a:extLst>
                <a:ext uri="{FF2B5EF4-FFF2-40B4-BE49-F238E27FC236}">
                  <a16:creationId xmlns:a16="http://schemas.microsoft.com/office/drawing/2014/main" id="{E762BBB8-F84F-48C7-B1C6-F1F3A5ADEB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2392" y="1698946"/>
              <a:ext cx="1901983" cy="190198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124" name="Picture 4" descr="Image result for freschetta brick oven pizza five cheese italian">
              <a:extLst>
                <a:ext uri="{FF2B5EF4-FFF2-40B4-BE49-F238E27FC236}">
                  <a16:creationId xmlns:a16="http://schemas.microsoft.com/office/drawing/2014/main" id="{E4809080-098E-487D-9D56-2572A5B357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4142" y="1698946"/>
              <a:ext cx="1901982" cy="190198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126" name="Picture 6" descr="Image result for freschetta pizza naturally rising pepperoni">
              <a:extLst>
                <a:ext uri="{FF2B5EF4-FFF2-40B4-BE49-F238E27FC236}">
                  <a16:creationId xmlns:a16="http://schemas.microsoft.com/office/drawing/2014/main" id="{1D30E038-08BD-4B14-B826-3B17554309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5312" y="3795882"/>
              <a:ext cx="1901981" cy="190198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40C2F4-CD44-45CE-A004-A6E5FA80935F}"/>
              </a:ext>
            </a:extLst>
          </p:cNvPr>
          <p:cNvGrpSpPr/>
          <p:nvPr/>
        </p:nvGrpSpPr>
        <p:grpSpPr>
          <a:xfrm>
            <a:off x="914422" y="1370745"/>
            <a:ext cx="4650723" cy="5007720"/>
            <a:chOff x="4050384" y="1029589"/>
            <a:chExt cx="4650723" cy="472944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34ACC9-56D9-46BB-9AA7-413341104C9E}"/>
                </a:ext>
              </a:extLst>
            </p:cNvPr>
            <p:cNvSpPr/>
            <p:nvPr/>
          </p:nvSpPr>
          <p:spPr>
            <a:xfrm>
              <a:off x="4050384" y="1029589"/>
              <a:ext cx="4650723" cy="4729447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CEAC6F4E-0EF2-43A0-9D26-F86BFF3E1AA2}"/>
                </a:ext>
              </a:extLst>
            </p:cNvPr>
            <p:cNvSpPr txBox="1">
              <a:spLocks/>
            </p:cNvSpPr>
            <p:nvPr/>
          </p:nvSpPr>
          <p:spPr>
            <a:xfrm>
              <a:off x="4916188" y="2213960"/>
              <a:ext cx="2626078" cy="213358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8000" b="1" i="1" dirty="0">
                  <a:solidFill>
                    <a:srgbClr val="145B1F"/>
                  </a:solidFill>
                  <a:latin typeface="+mn-lt"/>
                </a:rPr>
                <a:t>56%</a:t>
              </a:r>
            </a:p>
          </p:txBody>
        </p:sp>
      </p:grpSp>
      <p:pic>
        <p:nvPicPr>
          <p:cNvPr id="5128" name="Picture 8" descr="Image result for freschetta pizza brick oven mushroom &amp; spinach">
            <a:extLst>
              <a:ext uri="{FF2B5EF4-FFF2-40B4-BE49-F238E27FC236}">
                <a16:creationId xmlns:a16="http://schemas.microsoft.com/office/drawing/2014/main" id="{2E85F94C-422A-4937-AC06-340DFA423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767" y="1738234"/>
            <a:ext cx="4032251" cy="403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80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F24D52E-2E3B-425B-A171-C3EA56169F9B}"/>
              </a:ext>
            </a:extLst>
          </p:cNvPr>
          <p:cNvSpPr txBox="1">
            <a:spLocks/>
          </p:cNvSpPr>
          <p:nvPr/>
        </p:nvSpPr>
        <p:spPr>
          <a:xfrm>
            <a:off x="3048000" y="539137"/>
            <a:ext cx="6096000" cy="74961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6500" dirty="0">
              <a:solidFill>
                <a:srgbClr val="145B1F"/>
              </a:solidFill>
              <a:latin typeface="Forte" panose="03060902040502070203" pitchFamily="66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97A66-3435-44C7-8ACF-2D12C7D99F42}"/>
              </a:ext>
            </a:extLst>
          </p:cNvPr>
          <p:cNvCxnSpPr/>
          <p:nvPr/>
        </p:nvCxnSpPr>
        <p:spPr>
          <a:xfrm>
            <a:off x="9438640" y="120904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EA9222-3A5E-4601-8E55-651EFDF49A12}"/>
              </a:ext>
            </a:extLst>
          </p:cNvPr>
          <p:cNvSpPr/>
          <p:nvPr/>
        </p:nvSpPr>
        <p:spPr>
          <a:xfrm>
            <a:off x="213360" y="182880"/>
            <a:ext cx="11765280" cy="6502400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1E1D723C-3E97-492B-8B41-3204FDA23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431" y="122510"/>
            <a:ext cx="1025570" cy="10255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EA285C8F-DC43-4930-9115-7D1C72EC5B06}"/>
              </a:ext>
            </a:extLst>
          </p:cNvPr>
          <p:cNvSpPr txBox="1">
            <a:spLocks/>
          </p:cNvSpPr>
          <p:nvPr/>
        </p:nvSpPr>
        <p:spPr>
          <a:xfrm>
            <a:off x="3215933" y="384645"/>
            <a:ext cx="6096000" cy="119597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dirty="0">
                <a:solidFill>
                  <a:srgbClr val="145B1F"/>
                </a:solidFill>
                <a:latin typeface="Forte" panose="03060902040502070203" pitchFamily="66" charset="0"/>
              </a:rPr>
              <a:t>Less Desired</a:t>
            </a:r>
          </a:p>
        </p:txBody>
      </p:sp>
      <p:pic>
        <p:nvPicPr>
          <p:cNvPr id="7174" name="Picture 6" descr="Image result for thin crust">
            <a:extLst>
              <a:ext uri="{FF2B5EF4-FFF2-40B4-BE49-F238E27FC236}">
                <a16:creationId xmlns:a16="http://schemas.microsoft.com/office/drawing/2014/main" id="{E4AA6492-3377-4170-BD27-7D19BEB9A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50" y="1735114"/>
            <a:ext cx="4927164" cy="3843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Image result for freschetta thin canadian bacon and pineapple">
            <a:extLst>
              <a:ext uri="{FF2B5EF4-FFF2-40B4-BE49-F238E27FC236}">
                <a16:creationId xmlns:a16="http://schemas.microsoft.com/office/drawing/2014/main" id="{439174C7-EBA7-4A8E-BD6F-B924EDF58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303" y="1735114"/>
            <a:ext cx="4018765" cy="4036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29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97A66-3435-44C7-8ACF-2D12C7D99F42}"/>
              </a:ext>
            </a:extLst>
          </p:cNvPr>
          <p:cNvCxnSpPr/>
          <p:nvPr/>
        </p:nvCxnSpPr>
        <p:spPr>
          <a:xfrm>
            <a:off x="9438640" y="120904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0E4BF6D-0F47-4810-8294-77B56F314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31" y="1371424"/>
            <a:ext cx="5354967" cy="4938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1B3914-A52F-4CED-9364-92520221C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955" y="2754643"/>
            <a:ext cx="3830420" cy="231808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1FBC1D6-BDF1-4B49-BF82-883A9D13BAF6}"/>
              </a:ext>
            </a:extLst>
          </p:cNvPr>
          <p:cNvSpPr txBox="1">
            <a:spLocks/>
          </p:cNvSpPr>
          <p:nvPr/>
        </p:nvSpPr>
        <p:spPr>
          <a:xfrm>
            <a:off x="6636208" y="0"/>
            <a:ext cx="6096000" cy="119597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6500" dirty="0">
              <a:solidFill>
                <a:srgbClr val="145B1F"/>
              </a:solidFill>
              <a:latin typeface="Forte" panose="03060902040502070203" pitchFamily="66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0760663-E71A-47E8-9FC1-F5585F4B08D4}"/>
              </a:ext>
            </a:extLst>
          </p:cNvPr>
          <p:cNvSpPr txBox="1">
            <a:spLocks/>
          </p:cNvSpPr>
          <p:nvPr/>
        </p:nvSpPr>
        <p:spPr>
          <a:xfrm>
            <a:off x="125836" y="208287"/>
            <a:ext cx="11852804" cy="119597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dirty="0">
                <a:solidFill>
                  <a:srgbClr val="145B1F"/>
                </a:solidFill>
                <a:latin typeface="Forte" panose="03060902040502070203" pitchFamily="66" charset="0"/>
              </a:rPr>
              <a:t>The Reviews Are In…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D49366-21F1-44FC-A308-6DB492E0F3A8}"/>
              </a:ext>
            </a:extLst>
          </p:cNvPr>
          <p:cNvSpPr/>
          <p:nvPr/>
        </p:nvSpPr>
        <p:spPr>
          <a:xfrm>
            <a:off x="213360" y="182880"/>
            <a:ext cx="11765280" cy="6502400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D6B0A2AE-986D-4F26-AD95-0D772D439D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431" y="122510"/>
            <a:ext cx="1025570" cy="102557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8480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F24D52E-2E3B-425B-A171-C3EA56169F9B}"/>
              </a:ext>
            </a:extLst>
          </p:cNvPr>
          <p:cNvSpPr txBox="1">
            <a:spLocks/>
          </p:cNvSpPr>
          <p:nvPr/>
        </p:nvSpPr>
        <p:spPr>
          <a:xfrm>
            <a:off x="1479672" y="226377"/>
            <a:ext cx="8792675" cy="119597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300" dirty="0">
                <a:solidFill>
                  <a:srgbClr val="145B1F"/>
                </a:solidFill>
                <a:latin typeface="Forte" panose="03060902040502070203" pitchFamily="66" charset="0"/>
              </a:rPr>
              <a:t>People Shopping in the Grocery Store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EA9222-3A5E-4601-8E55-651EFDF49A12}"/>
              </a:ext>
            </a:extLst>
          </p:cNvPr>
          <p:cNvSpPr/>
          <p:nvPr/>
        </p:nvSpPr>
        <p:spPr>
          <a:xfrm>
            <a:off x="213360" y="182880"/>
            <a:ext cx="11765280" cy="6502400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A0E6BD5-50DE-42C9-880C-8024E0D56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899" y="1896448"/>
            <a:ext cx="5785621" cy="38570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1E1D723C-3E97-492B-8B41-3204FDA23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431" y="122510"/>
            <a:ext cx="1025570" cy="10255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Shape 242">
            <a:extLst>
              <a:ext uri="{FF2B5EF4-FFF2-40B4-BE49-F238E27FC236}">
                <a16:creationId xmlns:a16="http://schemas.microsoft.com/office/drawing/2014/main" id="{A7179399-752B-4568-AA7E-0D614F00EED6}"/>
              </a:ext>
            </a:extLst>
          </p:cNvPr>
          <p:cNvSpPr txBox="1">
            <a:spLocks/>
          </p:cNvSpPr>
          <p:nvPr/>
        </p:nvSpPr>
        <p:spPr>
          <a:xfrm>
            <a:off x="964480" y="3151915"/>
            <a:ext cx="7199700" cy="894900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48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23</a:t>
            </a:r>
          </a:p>
        </p:txBody>
      </p:sp>
      <p:sp>
        <p:nvSpPr>
          <p:cNvPr id="11" name="Shape 238">
            <a:extLst>
              <a:ext uri="{FF2B5EF4-FFF2-40B4-BE49-F238E27FC236}">
                <a16:creationId xmlns:a16="http://schemas.microsoft.com/office/drawing/2014/main" id="{2FDD98F3-04B5-4860-A833-0A67908163C8}"/>
              </a:ext>
            </a:extLst>
          </p:cNvPr>
          <p:cNvSpPr txBox="1">
            <a:spLocks/>
          </p:cNvSpPr>
          <p:nvPr/>
        </p:nvSpPr>
        <p:spPr>
          <a:xfrm>
            <a:off x="964480" y="1782921"/>
            <a:ext cx="7199700" cy="894900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48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$80</a:t>
            </a:r>
          </a:p>
        </p:txBody>
      </p:sp>
      <p:sp>
        <p:nvSpPr>
          <p:cNvPr id="14" name="Shape 239">
            <a:extLst>
              <a:ext uri="{FF2B5EF4-FFF2-40B4-BE49-F238E27FC236}">
                <a16:creationId xmlns:a16="http://schemas.microsoft.com/office/drawing/2014/main" id="{87932E3A-0B9C-4BED-9853-8BCC138FFBED}"/>
              </a:ext>
            </a:extLst>
          </p:cNvPr>
          <p:cNvSpPr txBox="1">
            <a:spLocks/>
          </p:cNvSpPr>
          <p:nvPr/>
        </p:nvSpPr>
        <p:spPr>
          <a:xfrm>
            <a:off x="964480" y="2458791"/>
            <a:ext cx="7199700" cy="463200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en-US" sz="2400" dirty="0">
                <a:solidFill>
                  <a:srgbClr val="D3A115"/>
                </a:solidFill>
                <a:latin typeface="Century Gothic" panose="020B0502020202020204" pitchFamily="34" charset="0"/>
              </a:rPr>
              <a:t>Avg $ amount / transaction</a:t>
            </a:r>
          </a:p>
        </p:txBody>
      </p:sp>
      <p:sp>
        <p:nvSpPr>
          <p:cNvPr id="15" name="Shape 243">
            <a:extLst>
              <a:ext uri="{FF2B5EF4-FFF2-40B4-BE49-F238E27FC236}">
                <a16:creationId xmlns:a16="http://schemas.microsoft.com/office/drawing/2014/main" id="{41216F35-27DF-42E7-BA64-903F23497B59}"/>
              </a:ext>
            </a:extLst>
          </p:cNvPr>
          <p:cNvSpPr txBox="1">
            <a:spLocks/>
          </p:cNvSpPr>
          <p:nvPr/>
        </p:nvSpPr>
        <p:spPr>
          <a:xfrm>
            <a:off x="964480" y="3829434"/>
            <a:ext cx="7199700" cy="463200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2400" dirty="0" err="1">
                <a:solidFill>
                  <a:srgbClr val="D3A115"/>
                </a:solidFill>
                <a:latin typeface="Century Gothic" panose="020B0502020202020204" pitchFamily="34" charset="0"/>
              </a:rPr>
              <a:t>Avg</a:t>
            </a:r>
            <a:r>
              <a:rPr lang="en-US" sz="2400" dirty="0">
                <a:solidFill>
                  <a:srgbClr val="D3A115"/>
                </a:solidFill>
                <a:latin typeface="Century Gothic" panose="020B0502020202020204" pitchFamily="34" charset="0"/>
              </a:rPr>
              <a:t> # of items / transaction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D562CC-C7A4-42D4-8598-1CB6DF9143A4}"/>
              </a:ext>
            </a:extLst>
          </p:cNvPr>
          <p:cNvSpPr txBox="1"/>
          <p:nvPr/>
        </p:nvSpPr>
        <p:spPr>
          <a:xfrm>
            <a:off x="964480" y="4806600"/>
            <a:ext cx="3820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D3A115"/>
                </a:solidFill>
                <a:latin typeface="Century Gothic" panose="020B0502020202020204" pitchFamily="34" charset="0"/>
              </a:rPr>
              <a:t>Price Sensitive Customers</a:t>
            </a:r>
          </a:p>
        </p:txBody>
      </p:sp>
    </p:spTree>
    <p:extLst>
      <p:ext uri="{BB962C8B-B14F-4D97-AF65-F5344CB8AC3E}">
        <p14:creationId xmlns:p14="http://schemas.microsoft.com/office/powerpoint/2010/main" val="243261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1" grpId="0"/>
      <p:bldP spid="14" grpId="0"/>
      <p:bldP spid="15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F24D52E-2E3B-425B-A171-C3EA56169F9B}"/>
              </a:ext>
            </a:extLst>
          </p:cNvPr>
          <p:cNvSpPr txBox="1">
            <a:spLocks/>
          </p:cNvSpPr>
          <p:nvPr/>
        </p:nvSpPr>
        <p:spPr>
          <a:xfrm>
            <a:off x="792358" y="169024"/>
            <a:ext cx="10374073" cy="119597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300" dirty="0">
                <a:solidFill>
                  <a:srgbClr val="145B1F"/>
                </a:solidFill>
                <a:latin typeface="Forte" panose="03060902040502070203" pitchFamily="66" charset="0"/>
              </a:rPr>
              <a:t>What Do They Buy?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EA9222-3A5E-4601-8E55-651EFDF49A12}"/>
              </a:ext>
            </a:extLst>
          </p:cNvPr>
          <p:cNvSpPr/>
          <p:nvPr/>
        </p:nvSpPr>
        <p:spPr>
          <a:xfrm>
            <a:off x="213360" y="182880"/>
            <a:ext cx="11765280" cy="6502400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1E1D723C-3E97-492B-8B41-3204FDA23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431" y="122510"/>
            <a:ext cx="1025570" cy="10255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Shape 1358">
            <a:extLst>
              <a:ext uri="{FF2B5EF4-FFF2-40B4-BE49-F238E27FC236}">
                <a16:creationId xmlns:a16="http://schemas.microsoft.com/office/drawing/2014/main" id="{EFDD981D-6B7D-4BD6-BA4D-DC3351DD73D5}"/>
              </a:ext>
            </a:extLst>
          </p:cNvPr>
          <p:cNvSpPr/>
          <p:nvPr/>
        </p:nvSpPr>
        <p:spPr>
          <a:xfrm>
            <a:off x="2687042" y="4982579"/>
            <a:ext cx="1371599" cy="13715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pic>
        <p:nvPicPr>
          <p:cNvPr id="17" name="Shape 1387">
            <a:extLst>
              <a:ext uri="{FF2B5EF4-FFF2-40B4-BE49-F238E27FC236}">
                <a16:creationId xmlns:a16="http://schemas.microsoft.com/office/drawing/2014/main" id="{D8272C2F-EE57-433B-91F5-14CBB09677C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83282" y="5290916"/>
            <a:ext cx="579119" cy="75492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418">
            <a:extLst>
              <a:ext uri="{FF2B5EF4-FFF2-40B4-BE49-F238E27FC236}">
                <a16:creationId xmlns:a16="http://schemas.microsoft.com/office/drawing/2014/main" id="{07DA1897-120C-4E19-A2C9-115F2210F441}"/>
              </a:ext>
            </a:extLst>
          </p:cNvPr>
          <p:cNvSpPr/>
          <p:nvPr/>
        </p:nvSpPr>
        <p:spPr>
          <a:xfrm>
            <a:off x="929676" y="4386334"/>
            <a:ext cx="1371599" cy="13715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Shape 1435" descr="Cereal.emf">
            <a:extLst>
              <a:ext uri="{FF2B5EF4-FFF2-40B4-BE49-F238E27FC236}">
                <a16:creationId xmlns:a16="http://schemas.microsoft.com/office/drawing/2014/main" id="{48F11414-480D-4167-B272-59891726D91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7595" y="4683513"/>
            <a:ext cx="855762" cy="77723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1248">
            <a:extLst>
              <a:ext uri="{FF2B5EF4-FFF2-40B4-BE49-F238E27FC236}">
                <a16:creationId xmlns:a16="http://schemas.microsoft.com/office/drawing/2014/main" id="{84C58CF2-D2B8-4421-9667-BA5D1DCBC8C6}"/>
              </a:ext>
            </a:extLst>
          </p:cNvPr>
          <p:cNvSpPr/>
          <p:nvPr/>
        </p:nvSpPr>
        <p:spPr>
          <a:xfrm>
            <a:off x="1069924" y="2648682"/>
            <a:ext cx="1371599" cy="1371599"/>
          </a:xfrm>
          <a:prstGeom prst="ellipse">
            <a:avLst/>
          </a:prstGeom>
          <a:solidFill>
            <a:srgbClr val="99663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pic>
        <p:nvPicPr>
          <p:cNvPr id="23" name="Shape 1287">
            <a:extLst>
              <a:ext uri="{FF2B5EF4-FFF2-40B4-BE49-F238E27FC236}">
                <a16:creationId xmlns:a16="http://schemas.microsoft.com/office/drawing/2014/main" id="{B5EB6A9E-0CE8-4A49-920C-DA86C306F07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53255" y="3044240"/>
            <a:ext cx="764679" cy="413680"/>
          </a:xfrm>
          <a:prstGeom prst="rect">
            <a:avLst/>
          </a:prstGeom>
          <a:solidFill>
            <a:srgbClr val="996633"/>
          </a:solidFill>
          <a:ln>
            <a:noFill/>
          </a:ln>
        </p:spPr>
      </p:pic>
      <p:sp>
        <p:nvSpPr>
          <p:cNvPr id="26" name="Shape 1426">
            <a:extLst>
              <a:ext uri="{FF2B5EF4-FFF2-40B4-BE49-F238E27FC236}">
                <a16:creationId xmlns:a16="http://schemas.microsoft.com/office/drawing/2014/main" id="{59329D2F-0CE5-4159-A8F7-57DCC23221CB}"/>
              </a:ext>
            </a:extLst>
          </p:cNvPr>
          <p:cNvSpPr/>
          <p:nvPr/>
        </p:nvSpPr>
        <p:spPr>
          <a:xfrm>
            <a:off x="3976203" y="2528785"/>
            <a:ext cx="1371599" cy="13715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8" name="Shape 1207">
            <a:extLst>
              <a:ext uri="{FF2B5EF4-FFF2-40B4-BE49-F238E27FC236}">
                <a16:creationId xmlns:a16="http://schemas.microsoft.com/office/drawing/2014/main" id="{0AC5A3D1-9359-41C0-AEE7-020A062A627C}"/>
              </a:ext>
            </a:extLst>
          </p:cNvPr>
          <p:cNvSpPr/>
          <p:nvPr/>
        </p:nvSpPr>
        <p:spPr>
          <a:xfrm>
            <a:off x="7429430" y="2472657"/>
            <a:ext cx="1371599" cy="13715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Shape 1239" descr="strawberries.emf">
            <a:extLst>
              <a:ext uri="{FF2B5EF4-FFF2-40B4-BE49-F238E27FC236}">
                <a16:creationId xmlns:a16="http://schemas.microsoft.com/office/drawing/2014/main" id="{BB92AD06-4284-4F03-9908-ACF40CF55AAE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746930" y="2707607"/>
            <a:ext cx="736599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1201">
            <a:extLst>
              <a:ext uri="{FF2B5EF4-FFF2-40B4-BE49-F238E27FC236}">
                <a16:creationId xmlns:a16="http://schemas.microsoft.com/office/drawing/2014/main" id="{824FC0C9-12AD-4BFF-9396-73FCD0E3A82B}"/>
              </a:ext>
            </a:extLst>
          </p:cNvPr>
          <p:cNvSpPr/>
          <p:nvPr/>
        </p:nvSpPr>
        <p:spPr>
          <a:xfrm>
            <a:off x="10034572" y="4087768"/>
            <a:ext cx="1371599" cy="13715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Shape 1240" descr="vegetables.emf">
            <a:extLst>
              <a:ext uri="{FF2B5EF4-FFF2-40B4-BE49-F238E27FC236}">
                <a16:creationId xmlns:a16="http://schemas.microsoft.com/office/drawing/2014/main" id="{2FD41274-1675-4CAB-864F-11DF21C55211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320322" y="4437723"/>
            <a:ext cx="800099" cy="671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73CAB0-D53F-4389-9A9D-024CBF8035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184" y="4079206"/>
            <a:ext cx="1346381" cy="1346381"/>
          </a:xfrm>
          <a:prstGeom prst="rect">
            <a:avLst/>
          </a:prstGeom>
        </p:spPr>
      </p:pic>
      <p:sp>
        <p:nvSpPr>
          <p:cNvPr id="32" name="Shape 1209">
            <a:extLst>
              <a:ext uri="{FF2B5EF4-FFF2-40B4-BE49-F238E27FC236}">
                <a16:creationId xmlns:a16="http://schemas.microsoft.com/office/drawing/2014/main" id="{3DCA20D0-5CA6-406B-A75B-1DFA7B637276}"/>
              </a:ext>
            </a:extLst>
          </p:cNvPr>
          <p:cNvSpPr/>
          <p:nvPr/>
        </p:nvSpPr>
        <p:spPr>
          <a:xfrm>
            <a:off x="8435398" y="5172673"/>
            <a:ext cx="1371599" cy="13715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" name="Shape 1228" descr="beef.emf">
            <a:extLst>
              <a:ext uri="{FF2B5EF4-FFF2-40B4-BE49-F238E27FC236}">
                <a16:creationId xmlns:a16="http://schemas.microsoft.com/office/drawing/2014/main" id="{1A839494-E9A7-4D0B-8D9F-5C13E91A0768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663998" y="5609090"/>
            <a:ext cx="914400" cy="49876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1350">
            <a:extLst>
              <a:ext uri="{FF2B5EF4-FFF2-40B4-BE49-F238E27FC236}">
                <a16:creationId xmlns:a16="http://schemas.microsoft.com/office/drawing/2014/main" id="{B39F2446-20F9-43C8-AA36-263B9C1668BF}"/>
              </a:ext>
            </a:extLst>
          </p:cNvPr>
          <p:cNvSpPr/>
          <p:nvPr/>
        </p:nvSpPr>
        <p:spPr>
          <a:xfrm>
            <a:off x="10075135" y="2422746"/>
            <a:ext cx="1371599" cy="137159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" name="Shape 1380">
            <a:extLst>
              <a:ext uri="{FF2B5EF4-FFF2-40B4-BE49-F238E27FC236}">
                <a16:creationId xmlns:a16="http://schemas.microsoft.com/office/drawing/2014/main" id="{6AD20348-0A0B-4546-AE50-8EAABB890FA0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522583" y="2693912"/>
            <a:ext cx="476704" cy="82926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1616">
            <a:extLst>
              <a:ext uri="{FF2B5EF4-FFF2-40B4-BE49-F238E27FC236}">
                <a16:creationId xmlns:a16="http://schemas.microsoft.com/office/drawing/2014/main" id="{916D43BE-177E-49A6-9008-B8B9796E5BB5}"/>
              </a:ext>
            </a:extLst>
          </p:cNvPr>
          <p:cNvSpPr/>
          <p:nvPr/>
        </p:nvSpPr>
        <p:spPr>
          <a:xfrm>
            <a:off x="4268119" y="4535196"/>
            <a:ext cx="1371599" cy="13715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Shape 1637">
            <a:extLst>
              <a:ext uri="{FF2B5EF4-FFF2-40B4-BE49-F238E27FC236}">
                <a16:creationId xmlns:a16="http://schemas.microsoft.com/office/drawing/2014/main" id="{6E5FEC60-5380-4996-994D-BC2FEE8DA341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798026" y="4763796"/>
            <a:ext cx="311786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381AC8-4DDA-4950-9844-AD9E05632654}"/>
              </a:ext>
            </a:extLst>
          </p:cNvPr>
          <p:cNvSpPr txBox="1"/>
          <p:nvPr/>
        </p:nvSpPr>
        <p:spPr>
          <a:xfrm>
            <a:off x="7332447" y="1602604"/>
            <a:ext cx="418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9999"/>
                </a:solidFill>
                <a:latin typeface="Century Gothic" panose="020B0502020202020204" pitchFamily="34" charset="0"/>
              </a:rPr>
              <a:t>Freschetta Consumers</a:t>
            </a:r>
          </a:p>
        </p:txBody>
      </p:sp>
      <p:sp>
        <p:nvSpPr>
          <p:cNvPr id="38" name="Shape 582">
            <a:extLst>
              <a:ext uri="{FF2B5EF4-FFF2-40B4-BE49-F238E27FC236}">
                <a16:creationId xmlns:a16="http://schemas.microsoft.com/office/drawing/2014/main" id="{97191DFB-1A6B-4CA8-8C9C-F92941307751}"/>
              </a:ext>
            </a:extLst>
          </p:cNvPr>
          <p:cNvSpPr/>
          <p:nvPr/>
        </p:nvSpPr>
        <p:spPr>
          <a:xfrm>
            <a:off x="2487087" y="3392197"/>
            <a:ext cx="1371599" cy="137159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Shape 607" descr="People.emf">
            <a:extLst>
              <a:ext uri="{FF2B5EF4-FFF2-40B4-BE49-F238E27FC236}">
                <a16:creationId xmlns:a16="http://schemas.microsoft.com/office/drawing/2014/main" id="{DB1F9473-32AA-48AC-A571-77433CF21746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834935" y="3730525"/>
            <a:ext cx="675904" cy="694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1441" descr="Frozen Meals.emf">
            <a:extLst>
              <a:ext uri="{FF2B5EF4-FFF2-40B4-BE49-F238E27FC236}">
                <a16:creationId xmlns:a16="http://schemas.microsoft.com/office/drawing/2014/main" id="{B8898CDB-F560-4F7E-B191-39717ECA9D4F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156380" y="2879631"/>
            <a:ext cx="914400" cy="622737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582">
            <a:extLst>
              <a:ext uri="{FF2B5EF4-FFF2-40B4-BE49-F238E27FC236}">
                <a16:creationId xmlns:a16="http://schemas.microsoft.com/office/drawing/2014/main" id="{70D9C405-34D8-4A97-81AB-73596EF49357}"/>
              </a:ext>
            </a:extLst>
          </p:cNvPr>
          <p:cNvSpPr/>
          <p:nvPr/>
        </p:nvSpPr>
        <p:spPr>
          <a:xfrm>
            <a:off x="8727502" y="3435544"/>
            <a:ext cx="1371599" cy="1371599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Shape 607" descr="People.emf">
            <a:extLst>
              <a:ext uri="{FF2B5EF4-FFF2-40B4-BE49-F238E27FC236}">
                <a16:creationId xmlns:a16="http://schemas.microsoft.com/office/drawing/2014/main" id="{A0E5CC84-1383-4FDD-8F76-253EB8FE67E4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081731" y="3740296"/>
            <a:ext cx="675904" cy="69494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1FF94F6-CE8A-4612-AB4A-849CB95AB7BC}"/>
              </a:ext>
            </a:extLst>
          </p:cNvPr>
          <p:cNvSpPr txBox="1"/>
          <p:nvPr/>
        </p:nvSpPr>
        <p:spPr>
          <a:xfrm>
            <a:off x="425366" y="1593194"/>
            <a:ext cx="6170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Average Consumers</a:t>
            </a:r>
          </a:p>
        </p:txBody>
      </p:sp>
    </p:spTree>
    <p:extLst>
      <p:ext uri="{BB962C8B-B14F-4D97-AF65-F5344CB8AC3E}">
        <p14:creationId xmlns:p14="http://schemas.microsoft.com/office/powerpoint/2010/main" val="188508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  <p:bldP spid="18" grpId="0" animBg="1"/>
      <p:bldP spid="22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6" grpId="0" animBg="1"/>
      <p:bldP spid="5" grpId="0"/>
      <p:bldP spid="38" grpId="0" animBg="1"/>
      <p:bldP spid="47" grpId="0" animBg="1"/>
      <p:bldP spid="4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A000120140627A06KPBG</Template>
  <TotalTime>1006</TotalTime>
  <Words>285</Words>
  <Application>Microsoft Office PowerPoint</Application>
  <PresentationFormat>Widescreen</PresentationFormat>
  <Paragraphs>63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Batang</vt:lpstr>
      <vt:lpstr>Arial</vt:lpstr>
      <vt:lpstr>Calibri</vt:lpstr>
      <vt:lpstr>Calibri Light</vt:lpstr>
      <vt:lpstr>Century Gothic</vt:lpstr>
      <vt:lpstr>Forte</vt:lpstr>
      <vt:lpstr>Raleway Light</vt:lpstr>
      <vt:lpstr>Office Theme</vt:lpstr>
      <vt:lpstr>A Focus On  Freschetta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Lowes Foods Project</dc:title>
  <dc:creator>Cleo Qu</dc:creator>
  <cp:lastModifiedBy>Caroline Moss</cp:lastModifiedBy>
  <cp:revision>87</cp:revision>
  <dcterms:created xsi:type="dcterms:W3CDTF">2017-12-03T16:57:33Z</dcterms:created>
  <dcterms:modified xsi:type="dcterms:W3CDTF">2017-12-06T13:46:09Z</dcterms:modified>
</cp:coreProperties>
</file>