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E5CA76F-3143-481F-BCB0-A02F68B2E41C}">
  <a:tblStyle styleId="{6E5CA76F-3143-481F-BCB0-A02F68B2E4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3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leway-bold.fntdata"/><Relationship Id="rId10" Type="http://schemas.openxmlformats.org/officeDocument/2006/relationships/slide" Target="slides/slide3.xml"/><Relationship Id="rId32" Type="http://schemas.openxmlformats.org/officeDocument/2006/relationships/font" Target="fonts/Raleway-regular.fntdata"/><Relationship Id="rId13" Type="http://schemas.openxmlformats.org/officeDocument/2006/relationships/slide" Target="slides/slide6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5.xml"/><Relationship Id="rId34" Type="http://schemas.openxmlformats.org/officeDocument/2006/relationships/font" Target="fonts/Raleway-italic.fntdata"/><Relationship Id="rId15" Type="http://schemas.openxmlformats.org/officeDocument/2006/relationships/slide" Target="slides/slide8.xml"/><Relationship Id="rId37" Type="http://schemas.openxmlformats.org/officeDocument/2006/relationships/font" Target="fonts/Lato-bold.fntdata"/><Relationship Id="rId14" Type="http://schemas.openxmlformats.org/officeDocument/2006/relationships/slide" Target="slides/slide7.xml"/><Relationship Id="rId36" Type="http://schemas.openxmlformats.org/officeDocument/2006/relationships/font" Target="fonts/Lato-regular.fntdata"/><Relationship Id="rId17" Type="http://schemas.openxmlformats.org/officeDocument/2006/relationships/slide" Target="slides/slide10.xml"/><Relationship Id="rId39" Type="http://schemas.openxmlformats.org/officeDocument/2006/relationships/font" Target="fonts/Lato-boldItalic.fntdata"/><Relationship Id="rId16" Type="http://schemas.openxmlformats.org/officeDocument/2006/relationships/slide" Target="slides/slide9.xml"/><Relationship Id="rId38" Type="http://schemas.openxmlformats.org/officeDocument/2006/relationships/font" Target="fonts/La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b490e8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b490e8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b74719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b74719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7b74719c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7b74719c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5b490e87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5b490e87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https://alykhantejani.github.io/images/gradient_descent_line_graph.gif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b74719c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b74719c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7b74719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7b74719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7b74719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7b74719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5b490e87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5b490e87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7b74719c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7b74719c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5b490e87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5b490e87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7b74719c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7b74719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b490e8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b490e8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b490e87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b490e87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7b74719c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7b74719c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7b74719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7b74719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5b490e87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5b490e87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b74719c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b74719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5b490e87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5b490e87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b74719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b74719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5b490e87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5b490e8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contour map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7b74719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7b74719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7b74719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7b74719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b74719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b74719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6850"/>
            <a:ext cx="8991600" cy="456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/>
        </p:nvSpPr>
        <p:spPr>
          <a:xfrm>
            <a:off x="1560000" y="351675"/>
            <a:ext cx="60240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"/>
                <a:ea typeface="Lato"/>
                <a:cs typeface="Lato"/>
                <a:sym typeface="Lato"/>
              </a:rPr>
              <a:t>Gif for Gradient Descent</a:t>
            </a:r>
            <a:endParaRPr sz="4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0075"/>
            <a:ext cx="8839200" cy="346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208" y="0"/>
            <a:ext cx="49575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ificial intelligent sorting machine which selects cucumber by deep learning is being ..."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34910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97" y="0"/>
            <a:ext cx="77232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0" y="845375"/>
            <a:ext cx="9144000" cy="18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Open Sans"/>
                <a:ea typeface="Open Sans"/>
                <a:cs typeface="Open Sans"/>
                <a:sym typeface="Open Sans"/>
              </a:rPr>
              <a:t>Machine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Open Sans"/>
                <a:ea typeface="Open Sans"/>
                <a:cs typeface="Open Sans"/>
                <a:sym typeface="Open Sans"/>
              </a:rPr>
              <a:t>Learning</a:t>
            </a:r>
            <a:endParaRPr b="1" sz="6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2890050" y="3443850"/>
            <a:ext cx="33639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Oliver Zhang and Joshua Zhu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152400"/>
            <a:ext cx="665480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imating an Optimal Learning Rate For a Deep Neural Network" id="229" name="Google Shape;2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9851"/>
            <a:ext cx="4572000" cy="411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100" y="498075"/>
            <a:ext cx="4470900" cy="41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08 at 3.24.42 PM.png" id="145" name="Google Shape;145;p28"/>
          <p:cNvPicPr preferRelativeResize="0"/>
          <p:nvPr/>
        </p:nvPicPr>
        <p:blipFill rotWithShape="1">
          <a:blip r:embed="rId3">
            <a:alphaModFix/>
          </a:blip>
          <a:srcRect b="0" l="0" r="12640" t="4205"/>
          <a:stretch/>
        </p:blipFill>
        <p:spPr>
          <a:xfrm>
            <a:off x="4250174" y="806450"/>
            <a:ext cx="4707476" cy="353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7-08 at 3.22.11 PM.png" id="146" name="Google Shape;146;p28"/>
          <p:cNvPicPr preferRelativeResize="0"/>
          <p:nvPr/>
        </p:nvPicPr>
        <p:blipFill rotWithShape="1">
          <a:blip r:embed="rId4">
            <a:alphaModFix/>
          </a:blip>
          <a:srcRect b="0" l="0" r="13837" t="3044"/>
          <a:stretch/>
        </p:blipFill>
        <p:spPr>
          <a:xfrm>
            <a:off x="0" y="842203"/>
            <a:ext cx="4250175" cy="345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30"/>
          <p:cNvGraphicFramePr/>
          <p:nvPr/>
        </p:nvGraphicFramePr>
        <p:xfrm>
          <a:off x="485338" y="250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{6E5CA76F-3143-481F-BCB0-A02F68B2E41C}</a:tableStyleId>
              </a:tblPr>
              <a:tblGrid>
                <a:gridCol w="551675"/>
                <a:gridCol w="551675"/>
                <a:gridCol w="567025"/>
                <a:gridCol w="538800"/>
                <a:gridCol w="585950"/>
                <a:gridCol w="585925"/>
                <a:gridCol w="598325"/>
                <a:gridCol w="623175"/>
                <a:gridCol w="598350"/>
                <a:gridCol w="613750"/>
                <a:gridCol w="638575"/>
              </a:tblGrid>
              <a:tr h="40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-2.0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-1.5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-1.0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-0.5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1.0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1.5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2.0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0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40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</a:tr>
              <a:tr h="40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0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88.1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0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-0.5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40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40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404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-2.0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412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30"/>
          <p:cNvSpPr txBox="1"/>
          <p:nvPr/>
        </p:nvSpPr>
        <p:spPr>
          <a:xfrm>
            <a:off x="6938575" y="186500"/>
            <a:ext cx="2377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(y = wx + b)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663" y="152400"/>
            <a:ext cx="497268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