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stacked"/>
        <c:ser>
          <c:idx val="0"/>
          <c:order val="0"/>
          <c:spPr>
            <a:solidFill>
              <a:schemeClr val="accent2"/>
            </a:solidFill>
            <a:ln w="9525">
              <a:solidFill>
                <a:schemeClr val="accent2">
                  <a:lumMod val="5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Victim Seq</c:v>
                </c:pt>
                <c:pt idx="3">
                  <c:v>Victim Ack</c:v>
                </c:pt>
              </c:strCache>
            </c:strRef>
          </c:cat>
          <c:val>
            <c:numRef>
              <c:f>Sheet1!$A$2:$D$2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</c:numCache>
            </c:numRef>
          </c:val>
        </c:ser>
        <c:ser>
          <c:idx val="1"/>
          <c:order val="1"/>
          <c:spPr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Victim Seq</c:v>
                </c:pt>
                <c:pt idx="3">
                  <c:v>Victim Ack</c:v>
                </c:pt>
              </c:strCache>
            </c:strRef>
          </c:cat>
          <c:val>
            <c:numRef>
              <c:f>Sheet1!$A$3:$D$3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</c:numCache>
            </c:numRef>
          </c:val>
        </c:ser>
        <c:gapWidth val="55"/>
        <c:overlap val="100"/>
        <c:axId val="93268224"/>
        <c:axId val="93282304"/>
      </c:barChart>
      <c:catAx>
        <c:axId val="93268224"/>
        <c:scaling>
          <c:orientation val="minMax"/>
        </c:scaling>
        <c:axPos val="t"/>
        <c:majorTickMark val="none"/>
        <c:tickLblPos val="nextTo"/>
        <c:crossAx val="93282304"/>
        <c:crosses val="autoZero"/>
        <c:auto val="1"/>
        <c:lblAlgn val="ctr"/>
        <c:lblOffset val="100"/>
      </c:catAx>
      <c:valAx>
        <c:axId val="93282304"/>
        <c:scaling>
          <c:orientation val="maxMin"/>
        </c:scaling>
        <c:axPos val="l"/>
        <c:numFmt formatCode="General" sourceLinked="1"/>
        <c:majorTickMark val="none"/>
        <c:tickLblPos val="nextTo"/>
        <c:crossAx val="932682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"/>
  <c:chart>
    <c:autoTitleDeleted val="1"/>
    <c:plotArea>
      <c:layout/>
      <c:barChart>
        <c:barDir val="col"/>
        <c:grouping val="stacked"/>
        <c:ser>
          <c:idx val="0"/>
          <c:order val="0"/>
          <c:spPr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Client Seq</c:v>
                </c:pt>
                <c:pt idx="3">
                  <c:v>Client Ack</c:v>
                </c:pt>
              </c:strCache>
            </c:strRef>
          </c:cat>
          <c:val>
            <c:numRef>
              <c:f>Sheet1!$A$2:$D$2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Client Seq</c:v>
                </c:pt>
                <c:pt idx="3">
                  <c:v>Client Ack</c:v>
                </c:pt>
              </c:strCache>
            </c:strRef>
          </c:cat>
          <c:val>
            <c:numRef>
              <c:f>Sheet1!$A$3:$D$3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spPr>
            <a:solidFill>
              <a:schemeClr val="accent4"/>
            </a:solidFill>
            <a:ln>
              <a:solidFill>
                <a:schemeClr val="tx2">
                  <a:lumMod val="1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Client Seq</c:v>
                </c:pt>
                <c:pt idx="3">
                  <c:v>Client Ack</c:v>
                </c:pt>
              </c:strCache>
            </c:strRef>
          </c:cat>
          <c:val>
            <c:numRef>
              <c:f>Sheet1!$A$4:$D$4</c:f>
              <c:numCache>
                <c:formatCode>General</c:formatCode>
                <c:ptCount val="4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spPr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Client Seq</c:v>
                </c:pt>
                <c:pt idx="3">
                  <c:v>Client Ack</c:v>
                </c:pt>
              </c:strCache>
            </c:strRef>
          </c:cat>
          <c:val>
            <c:numRef>
              <c:f>Sheet1!$A$5:$D$5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"/>
          <c:order val="4"/>
          <c:spPr>
            <a:solidFill>
              <a:schemeClr val="accent4"/>
            </a:solidFill>
            <a:ln>
              <a:solidFill>
                <a:schemeClr val="tx2">
                  <a:lumMod val="1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Client Seq</c:v>
                </c:pt>
                <c:pt idx="3">
                  <c:v>Client Ack</c:v>
                </c:pt>
              </c:strCache>
            </c:strRef>
          </c:cat>
          <c:val>
            <c:numRef>
              <c:f>Sheet1!$A$6:$D$6</c:f>
              <c:numCache>
                <c:formatCode>General</c:formatCode>
                <c:ptCount val="4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5"/>
          <c:order val="5"/>
          <c:spPr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Client Seq</c:v>
                </c:pt>
                <c:pt idx="3">
                  <c:v>Client Ack</c:v>
                </c:pt>
              </c:strCache>
            </c:strRef>
          </c:cat>
          <c:val>
            <c:numRef>
              <c:f>Sheet1!$A$7:$D$7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</c:ser>
        <c:ser>
          <c:idx val="6"/>
          <c:order val="6"/>
          <c:spPr>
            <a:solidFill>
              <a:schemeClr val="accent4"/>
            </a:solidFill>
            <a:ln>
              <a:solidFill>
                <a:schemeClr val="tx2">
                  <a:lumMod val="1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Client Seq</c:v>
                </c:pt>
                <c:pt idx="3">
                  <c:v>Client Ack</c:v>
                </c:pt>
              </c:strCache>
            </c:strRef>
          </c:cat>
          <c:val>
            <c:numRef>
              <c:f>Sheet1!$A$8:$D$8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</c:numCache>
            </c:numRef>
          </c:val>
        </c:ser>
        <c:ser>
          <c:idx val="7"/>
          <c:order val="7"/>
          <c:spPr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Client Seq</c:v>
                </c:pt>
                <c:pt idx="3">
                  <c:v>Client Ack</c:v>
                </c:pt>
              </c:strCache>
            </c:strRef>
          </c:cat>
          <c:val>
            <c:numRef>
              <c:f>Sheet1!$A$9:$D$9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</c:ser>
        <c:ser>
          <c:idx val="8"/>
          <c:order val="8"/>
          <c:spPr>
            <a:solidFill>
              <a:schemeClr val="accent4"/>
            </a:solidFill>
            <a:ln>
              <a:solidFill>
                <a:schemeClr val="tx2">
                  <a:lumMod val="10000"/>
                </a:schemeClr>
              </a:solidFill>
            </a:ln>
          </c:spPr>
          <c:cat>
            <c:strRef>
              <c:f>Sheet1!$A$1:$D$1</c:f>
              <c:strCache>
                <c:ptCount val="4"/>
                <c:pt idx="0">
                  <c:v>Server Seq</c:v>
                </c:pt>
                <c:pt idx="1">
                  <c:v>Server Ack</c:v>
                </c:pt>
                <c:pt idx="2">
                  <c:v>Client Seq</c:v>
                </c:pt>
                <c:pt idx="3">
                  <c:v>Client Ack</c:v>
                </c:pt>
              </c:strCache>
            </c:strRef>
          </c:cat>
          <c:val>
            <c:numRef>
              <c:f>Sheet1!$A$10:$D$10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</c:numCache>
            </c:numRef>
          </c:val>
        </c:ser>
        <c:gapWidth val="55"/>
        <c:overlap val="100"/>
        <c:axId val="96820224"/>
        <c:axId val="96830208"/>
      </c:barChart>
      <c:catAx>
        <c:axId val="96820224"/>
        <c:scaling>
          <c:orientation val="minMax"/>
        </c:scaling>
        <c:axPos val="t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6830208"/>
        <c:crosses val="autoZero"/>
        <c:auto val="1"/>
        <c:lblAlgn val="ctr"/>
        <c:lblOffset val="100"/>
      </c:catAx>
      <c:valAx>
        <c:axId val="96830208"/>
        <c:scaling>
          <c:orientation val="maxMin"/>
        </c:scaling>
        <c:axPos val="l"/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68202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F255D-B919-4CCC-A20F-98BEC0CF4BD1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CEB8C-218D-45B0-AE23-BF404C5BC4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5C6F-4CD6-4C8D-B761-6C204B3F2AC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5C6F-4CD6-4C8D-B761-6C204B3F2AC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5C6F-4CD6-4C8D-B761-6C204B3F2AC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5C6F-4CD6-4C8D-B761-6C204B3F2AC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5C6F-4CD6-4C8D-B761-6C204B3F2AC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5C6F-4CD6-4C8D-B761-6C204B3F2AC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C7FA57-31EB-4F79-9B59-5D7B4E9B2B27}" type="datetimeFigureOut">
              <a:rPr lang="en-US" smtClean="0"/>
              <a:t>9/28/2009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5CDC20-37F6-426B-BEF8-543E8760D73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57400"/>
            <a:ext cx="7724336" cy="230124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n w="317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</a:rPr>
              <a:t>Application-Based </a:t>
            </a:r>
            <a:br>
              <a:rPr lang="en-US" sz="4800" dirty="0" smtClean="0">
                <a:ln w="317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</a:rPr>
            </a:br>
            <a:r>
              <a:rPr lang="en-US" sz="4800" dirty="0" smtClean="0">
                <a:ln w="317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</a:rPr>
              <a:t>TCP Hijacking (ABTH)</a:t>
            </a:r>
            <a:endParaRPr lang="en-US" sz="4800" dirty="0">
              <a:ln w="3175" cmpd="sng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2000" y="4267200"/>
            <a:ext cx="6248400" cy="1143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Oliver </a:t>
            </a:r>
            <a:r>
              <a:rPr lang="en-US" sz="2200" dirty="0" err="1" smtClean="0">
                <a:solidFill>
                  <a:schemeClr val="tx1"/>
                </a:solidFill>
              </a:rPr>
              <a:t>Zheng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smtClean="0"/>
              <a:t>Jason </a:t>
            </a:r>
            <a:r>
              <a:rPr lang="en-US" sz="2200" dirty="0" err="1" smtClean="0"/>
              <a:t>Poon</a:t>
            </a:r>
            <a:r>
              <a:rPr lang="en-US" sz="2200" dirty="0" smtClean="0"/>
              <a:t>, Konstantin </a:t>
            </a:r>
            <a:r>
              <a:rPr lang="en-US" sz="2200" dirty="0" err="1" smtClean="0">
                <a:solidFill>
                  <a:schemeClr val="tx1"/>
                </a:solidFill>
              </a:rPr>
              <a:t>Beznosov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1800" i="1" dirty="0" smtClean="0"/>
              <a:t>University of British Columbia</a:t>
            </a:r>
          </a:p>
          <a:p>
            <a:r>
              <a:rPr lang="en-US" sz="1800" i="1" dirty="0" smtClean="0">
                <a:solidFill>
                  <a:schemeClr val="tx1"/>
                </a:solidFill>
              </a:rPr>
              <a:t>Vancouver, Canada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914400" y="533400"/>
            <a:ext cx="2438400" cy="609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September 29,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2009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ub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5376" y="5943599"/>
            <a:ext cx="670949" cy="818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ABTH Main Prerequisite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protocol provides an application level command (ping mechanism) that:</a:t>
            </a:r>
          </a:p>
          <a:p>
            <a:pPr lvl="1"/>
            <a:r>
              <a:rPr lang="en-US" dirty="0" smtClean="0"/>
              <a:t>Is asynchronous</a:t>
            </a:r>
          </a:p>
          <a:p>
            <a:pPr lvl="1"/>
            <a:r>
              <a:rPr lang="en-US" dirty="0" smtClean="0"/>
              <a:t>Prompts automatic response from the other host</a:t>
            </a:r>
          </a:p>
          <a:p>
            <a:pPr lvl="1"/>
            <a:r>
              <a:rPr lang="en-US" dirty="0" smtClean="0"/>
              <a:t>Does not modify application state</a:t>
            </a:r>
          </a:p>
          <a:p>
            <a:pPr lvl="1"/>
            <a:r>
              <a:rPr lang="en-US" dirty="0" smtClean="0"/>
              <a:t>Available to both the client and server</a:t>
            </a:r>
          </a:p>
          <a:p>
            <a:pPr lvl="1"/>
            <a:r>
              <a:rPr lang="en-US" dirty="0" smtClean="0"/>
              <a:t>Size of responses must be larger than command that provoked the responses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99E-D12B-406C-B8D3-82739CC292BA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Environment Fingerprinting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Behaviour</a:t>
            </a:r>
            <a:r>
              <a:rPr lang="en-US" dirty="0" smtClean="0"/>
              <a:t> of TCP when receiving packet with unexpected </a:t>
            </a:r>
            <a:r>
              <a:rPr lang="en-US" dirty="0" err="1" smtClean="0"/>
              <a:t>seq</a:t>
            </a:r>
            <a:r>
              <a:rPr lang="en-US" dirty="0" smtClean="0"/>
              <a:t> and/or </a:t>
            </a:r>
            <a:r>
              <a:rPr lang="en-US" dirty="0" err="1" smtClean="0"/>
              <a:t>ack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1268-B1B0-4484-99F1-1943FBB4D13F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2895600"/>
          <a:ext cx="8577060" cy="3006054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091466"/>
                <a:gridCol w="1135869"/>
                <a:gridCol w="994201"/>
                <a:gridCol w="1122374"/>
                <a:gridCol w="994201"/>
                <a:gridCol w="1122374"/>
                <a:gridCol w="994201"/>
                <a:gridCol w="1122374"/>
              </a:tblGrid>
              <a:tr h="4574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Seqnum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Acknum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RFC Interpretation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Microsoft Windows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Linux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Accepted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</a:t>
                      </a:r>
                      <a:r>
                        <a:rPr lang="en-US" sz="1700" u="none" strike="noStrike" dirty="0"/>
                        <a:t> Returned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Accepted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</a:t>
                      </a:r>
                      <a:r>
                        <a:rPr lang="en-US" sz="1700" u="none" strike="noStrike" dirty="0"/>
                        <a:t> Returned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Accepted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</a:t>
                      </a:r>
                      <a:r>
                        <a:rPr lang="en-US" sz="1700" u="none" strike="noStrike" dirty="0"/>
                        <a:t> Returned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=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 ≤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=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&gt;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/>
                        <a:t>&gt; Expected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≤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/>
                        <a:t>✔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&gt;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&gt;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2895600"/>
          <a:ext cx="8577060" cy="3006054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091466"/>
                <a:gridCol w="1135869"/>
                <a:gridCol w="994201"/>
                <a:gridCol w="1122374"/>
                <a:gridCol w="994201"/>
                <a:gridCol w="1122374"/>
                <a:gridCol w="994201"/>
                <a:gridCol w="1122374"/>
              </a:tblGrid>
              <a:tr h="4574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Seqnum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Acknum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RFC Interpretation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Microsoft Windows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Linux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Accepted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</a:t>
                      </a:r>
                      <a:r>
                        <a:rPr lang="en-US" sz="1700" u="none" strike="noStrike" dirty="0"/>
                        <a:t> Returned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Accepted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</a:t>
                      </a:r>
                      <a:r>
                        <a:rPr lang="en-US" sz="1700" u="none" strike="noStrike" dirty="0"/>
                        <a:t> Returned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Accepted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</a:t>
                      </a:r>
                      <a:r>
                        <a:rPr lang="en-US" sz="1700" u="none" strike="noStrike" dirty="0"/>
                        <a:t> Returned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=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 ≤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=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&gt;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/>
                        <a:t>&gt; Expected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≤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/>
                        <a:t>✔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&gt;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&gt;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2895600"/>
          <a:ext cx="8577060" cy="3003737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091466"/>
                <a:gridCol w="1135869"/>
                <a:gridCol w="994201"/>
                <a:gridCol w="1122374"/>
                <a:gridCol w="994201"/>
                <a:gridCol w="1122374"/>
                <a:gridCol w="994201"/>
                <a:gridCol w="1122374"/>
              </a:tblGrid>
              <a:tr h="2288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Seqnum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Acknum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RFC Interpretation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Microsoft Windows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Linux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Accepted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</a:t>
                      </a:r>
                      <a:r>
                        <a:rPr lang="en-US" sz="1700" u="none" strike="noStrike" dirty="0"/>
                        <a:t> Returned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Accepted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</a:t>
                      </a:r>
                      <a:r>
                        <a:rPr lang="en-US" sz="1700" u="none" strike="noStrike" dirty="0"/>
                        <a:t> Returned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/>
                        <a:t>Accepted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/>
                        <a:t>Ack</a:t>
                      </a:r>
                      <a:r>
                        <a:rPr lang="en-US" sz="1700" u="none" strike="noStrike" dirty="0"/>
                        <a:t> Returned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=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 ≤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=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&gt;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/>
                        <a:t>&gt; Expected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≤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/>
                        <a:t>✔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&gt;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&gt; Expected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✗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/>
                        <a:t>✔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012" marR="49012" marT="98023" marB="98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Windows Live Messenger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WLM?</a:t>
            </a:r>
          </a:p>
          <a:p>
            <a:pPr lvl="1"/>
            <a:r>
              <a:rPr lang="en-US" dirty="0" smtClean="0"/>
              <a:t>Windows Live Messenger (WLM)</a:t>
            </a:r>
          </a:p>
          <a:p>
            <a:pPr lvl="1"/>
            <a:r>
              <a:rPr lang="en-US" dirty="0" smtClean="0"/>
              <a:t>Instant messaging client</a:t>
            </a:r>
          </a:p>
          <a:p>
            <a:r>
              <a:rPr lang="en-US" dirty="0" smtClean="0"/>
              <a:t>What is MSNP?</a:t>
            </a:r>
          </a:p>
          <a:p>
            <a:pPr lvl="1"/>
            <a:r>
              <a:rPr lang="en-US" dirty="0" smtClean="0"/>
              <a:t>Microsoft Notification </a:t>
            </a:r>
            <a:br>
              <a:rPr lang="en-US" dirty="0" smtClean="0"/>
            </a:br>
            <a:r>
              <a:rPr lang="en-US" dirty="0" smtClean="0"/>
              <a:t>Protocol (MSNP)</a:t>
            </a:r>
          </a:p>
          <a:p>
            <a:pPr lvl="1"/>
            <a:r>
              <a:rPr lang="en-US" dirty="0" smtClean="0"/>
              <a:t>Defines communication </a:t>
            </a:r>
            <a:br>
              <a:rPr lang="en-US" dirty="0" smtClean="0"/>
            </a:br>
            <a:r>
              <a:rPr lang="en-US" dirty="0" smtClean="0"/>
              <a:t>between WLM and .NET </a:t>
            </a:r>
            <a:br>
              <a:rPr lang="en-US" dirty="0" smtClean="0"/>
            </a:br>
            <a:r>
              <a:rPr lang="en-US" dirty="0" smtClean="0"/>
              <a:t>Messaging Service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623-F4D9-489C-AB4F-A897368094C5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 descr="ms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2819400"/>
            <a:ext cx="3048000" cy="26720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38800" y="5562600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http://microsoft.com/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loud 78"/>
          <p:cNvSpPr/>
          <p:nvPr/>
        </p:nvSpPr>
        <p:spPr>
          <a:xfrm>
            <a:off x="1371600" y="3810000"/>
            <a:ext cx="5791200" cy="23622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How does WLM work?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F034-0BE4-42AE-8ED7-9CB7C1EDFB8E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7" name="Picture 3" descr="C:\Documents and Settings\Jason\Desktop\Germany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447800"/>
            <a:ext cx="1541064" cy="1371600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4724400" y="4648200"/>
            <a:ext cx="1600200" cy="83820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Mixer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Server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2286000" y="4343400"/>
            <a:ext cx="1905000" cy="1143000"/>
            <a:chOff x="6705600" y="4038600"/>
            <a:chExt cx="1905000" cy="1143000"/>
          </a:xfrm>
          <a:effectLst/>
        </p:grpSpPr>
        <p:sp>
          <p:nvSpPr>
            <p:cNvPr id="36" name="Rectangle 35"/>
            <p:cNvSpPr/>
            <p:nvPr/>
          </p:nvSpPr>
          <p:spPr>
            <a:xfrm>
              <a:off x="6705600" y="4038600"/>
              <a:ext cx="1600200" cy="838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8000" y="4191000"/>
              <a:ext cx="1600200" cy="838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0400" y="4343400"/>
              <a:ext cx="1600200" cy="838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Notification Server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rot="5400000">
            <a:off x="3124200" y="2971800"/>
            <a:ext cx="13716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0000" y="114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WLM Client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16200000" flipH="1">
            <a:off x="4191000" y="3352800"/>
            <a:ext cx="160020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315200" y="4191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.NET Messenger Service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3048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Content Packets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3102114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 Packets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524000"/>
            <a:ext cx="281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Control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Presence Updates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Notifications of </a:t>
            </a:r>
            <a:br>
              <a:rPr lang="en-US" sz="2000" dirty="0" smtClean="0"/>
            </a:br>
            <a:r>
              <a:rPr lang="en-US" sz="2000" dirty="0" smtClean="0"/>
              <a:t>    Pending Instant </a:t>
            </a:r>
            <a:br>
              <a:rPr lang="en-US" sz="2000" dirty="0" smtClean="0"/>
            </a:br>
            <a:r>
              <a:rPr lang="en-US" sz="2000" dirty="0" smtClean="0"/>
              <a:t>    Messages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16002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Content</a:t>
            </a:r>
            <a:r>
              <a:rPr lang="en-US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Instant Messages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File Transfers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13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346E-6 L 0.22916 -0.1276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028E-6 L -0.1625 -0.116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-5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37" grpId="0" animBg="1"/>
      <p:bldP spid="108" grpId="0"/>
      <p:bldP spid="14" grpId="0"/>
      <p:bldP spid="15" grpId="0"/>
      <p:bldP spid="18" grpId="0"/>
      <p:bldP spid="18" grpId="1"/>
      <p:bldP spid="19" grpId="0"/>
      <p:bldP spid="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How does WLM work?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6A1D-6F6C-4A70-8281-13196B15CB4B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7" name="Picture 3" descr="C:\Documents and Settings\Jason\Desktop\Germany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447800"/>
            <a:ext cx="1541064" cy="1371600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>
            <a:off x="38862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Alice</a:t>
            </a:r>
            <a:endParaRPr lang="en-US" b="1" dirty="0"/>
          </a:p>
        </p:txBody>
      </p:sp>
      <p:grpSp>
        <p:nvGrpSpPr>
          <p:cNvPr id="3" name="Group 39"/>
          <p:cNvGrpSpPr/>
          <p:nvPr/>
        </p:nvGrpSpPr>
        <p:grpSpPr>
          <a:xfrm>
            <a:off x="762000" y="3505200"/>
            <a:ext cx="1905000" cy="1143000"/>
            <a:chOff x="6705600" y="4038600"/>
            <a:chExt cx="1905000" cy="1143000"/>
          </a:xfrm>
        </p:grpSpPr>
        <p:sp>
          <p:nvSpPr>
            <p:cNvPr id="16" name="Rectangle 15"/>
            <p:cNvSpPr/>
            <p:nvPr/>
          </p:nvSpPr>
          <p:spPr>
            <a:xfrm>
              <a:off x="6705600" y="4038600"/>
              <a:ext cx="1600200" cy="838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00" y="4191000"/>
              <a:ext cx="1600200" cy="838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0400" y="4343400"/>
              <a:ext cx="1600200" cy="838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Notification Server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81800" y="3733800"/>
            <a:ext cx="1600200" cy="83820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Mixer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Server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" name="Picture 3" descr="C:\Documents and Settings\Jason\Desktop\Germany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5181600"/>
            <a:ext cx="1541064" cy="1371600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447800" y="1792069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1. </a:t>
            </a:r>
            <a:r>
              <a:rPr lang="en-US" sz="2000" dirty="0" smtClean="0"/>
              <a:t>Requests IM Session</a:t>
            </a:r>
            <a:endParaRPr lang="en-US" sz="2000" dirty="0"/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1371600" y="2057400"/>
            <a:ext cx="2209800" cy="129540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2133600" y="2438398"/>
            <a:ext cx="1447800" cy="91440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19400" y="2858869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2. </a:t>
            </a:r>
            <a:r>
              <a:rPr lang="en-US" sz="2000" dirty="0" smtClean="0"/>
              <a:t>Address of Mixer</a:t>
            </a:r>
            <a:endParaRPr lang="en-US" sz="2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86400" y="2286000"/>
            <a:ext cx="1905000" cy="129540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8200" y="2782669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3. </a:t>
            </a:r>
            <a:r>
              <a:rPr lang="en-US" sz="2000" dirty="0" smtClean="0"/>
              <a:t>Request IM Session w/ Bob</a:t>
            </a:r>
            <a:endParaRPr lang="en-US" sz="20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28800" y="4724400"/>
            <a:ext cx="1752600" cy="129540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2000" y="525780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4. </a:t>
            </a:r>
            <a:r>
              <a:rPr lang="en-US" sz="2000" dirty="0" smtClean="0"/>
              <a:t>Instructs Bob of pending IM session</a:t>
            </a:r>
            <a:endParaRPr lang="en-US" sz="20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410200" y="4724400"/>
            <a:ext cx="2133600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5334000" y="1828800"/>
            <a:ext cx="2743200" cy="175260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1000" y="548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248400" y="16764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6. </a:t>
            </a:r>
            <a:r>
              <a:rPr lang="en-US" sz="2000" dirty="0" smtClean="0"/>
              <a:t>Informs client that “Bob” has connected to the Mixer</a:t>
            </a:r>
            <a:endParaRPr lang="en-US" sz="2000" dirty="0"/>
          </a:p>
        </p:txBody>
      </p:sp>
      <p:cxnSp>
        <p:nvCxnSpPr>
          <p:cNvPr id="75" name="Straight Arrow Connector 74"/>
          <p:cNvCxnSpPr/>
          <p:nvPr/>
        </p:nvCxnSpPr>
        <p:spPr>
          <a:xfrm rot="10800000" flipV="1">
            <a:off x="5410200" y="4724400"/>
            <a:ext cx="2133600" cy="13716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72200" y="5257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Instant Messages</a:t>
            </a:r>
            <a:endParaRPr lang="en-US" sz="2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334000" y="2057400"/>
            <a:ext cx="2362200" cy="1524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72200" y="19812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Instant Messages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324600" y="53340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5. </a:t>
            </a:r>
            <a:r>
              <a:rPr lang="en-US" sz="2000" dirty="0" smtClean="0"/>
              <a:t>Joins the session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35" grpId="0"/>
      <p:bldP spid="35" grpId="1"/>
      <p:bldP spid="45" grpId="0"/>
      <p:bldP spid="45" grpId="1"/>
      <p:bldP spid="48" grpId="0"/>
      <p:bldP spid="48" grpId="1"/>
      <p:bldP spid="56" grpId="0"/>
      <p:bldP spid="56" grpId="1"/>
      <p:bldP spid="63" grpId="0"/>
      <p:bldP spid="64" grpId="0"/>
      <p:bldP spid="64" grpId="1"/>
      <p:bldP spid="82" grpId="0"/>
      <p:bldP spid="83" grpId="0"/>
      <p:bldP spid="60" grpId="0"/>
      <p:bldP spid="6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"/>
          <p:cNvGrpSpPr/>
          <p:nvPr/>
        </p:nvGrpSpPr>
        <p:grpSpPr>
          <a:xfrm>
            <a:off x="762000" y="3505200"/>
            <a:ext cx="1905000" cy="1143000"/>
            <a:chOff x="6705600" y="4038600"/>
            <a:chExt cx="1905000" cy="1143000"/>
          </a:xfrm>
        </p:grpSpPr>
        <p:sp>
          <p:nvSpPr>
            <p:cNvPr id="26" name="Rectangle 25"/>
            <p:cNvSpPr/>
            <p:nvPr/>
          </p:nvSpPr>
          <p:spPr>
            <a:xfrm>
              <a:off x="6705600" y="4038600"/>
              <a:ext cx="1600200" cy="838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58000" y="4191000"/>
              <a:ext cx="1600200" cy="838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10400" y="4343400"/>
              <a:ext cx="1600200" cy="838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Notification Server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781800" y="3733800"/>
            <a:ext cx="1600200" cy="8382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Rogue Mixer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Server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2" name="Picture 71" descr="e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462987"/>
            <a:ext cx="1524000" cy="135641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86200" y="176778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Eve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Identity Spoofing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789-CE51-48E9-8070-6F1CBD30548A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" name="Picture 3" descr="C:\Documents and Settings\Jason\Desktop\Germany\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181600"/>
            <a:ext cx="1541064" cy="13716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4191000" y="548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Bob</a:t>
            </a:r>
            <a:endParaRPr lang="en-US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2743200" y="5105400"/>
            <a:ext cx="914400" cy="4572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0" y="31242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Address of Rogue Mixer Server</a:t>
            </a:r>
          </a:p>
          <a:p>
            <a:pPr algn="ctr"/>
            <a:r>
              <a:rPr lang="en-US" sz="2000" i="1" dirty="0" smtClean="0"/>
              <a:t>RNG [</a:t>
            </a:r>
            <a:r>
              <a:rPr lang="en-US" sz="2000" i="1" dirty="0" err="1" smtClean="0"/>
              <a:t>ip</a:t>
            </a:r>
            <a:r>
              <a:rPr lang="en-US" sz="2000" i="1" dirty="0" smtClean="0"/>
              <a:t>]:[port] [email] [name]</a:t>
            </a:r>
            <a:endParaRPr lang="en-US" sz="2000" i="1" dirty="0"/>
          </a:p>
        </p:txBody>
      </p:sp>
      <p:cxnSp>
        <p:nvCxnSpPr>
          <p:cNvPr id="78" name="Straight Arrow Connector 77"/>
          <p:cNvCxnSpPr/>
          <p:nvPr/>
        </p:nvCxnSpPr>
        <p:spPr>
          <a:xfrm rot="10800000" flipV="1">
            <a:off x="5486400" y="4800600"/>
            <a:ext cx="2209800" cy="12954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77000" y="53340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Opens new </a:t>
            </a:r>
          </a:p>
          <a:p>
            <a:pPr algn="ctr"/>
            <a:r>
              <a:rPr lang="en-US" sz="2000" dirty="0" smtClean="0"/>
              <a:t>TCP connection</a:t>
            </a:r>
            <a:endParaRPr lang="en-US" sz="2000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 flipV="1">
            <a:off x="5562600" y="4800600"/>
            <a:ext cx="1600200" cy="9144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34000" y="4473714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Instant Messages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endCxn id="72" idx="2"/>
          </p:cNvCxnSpPr>
          <p:nvPr/>
        </p:nvCxnSpPr>
        <p:spPr>
          <a:xfrm rot="5400000" flipH="1" flipV="1">
            <a:off x="2438400" y="3124200"/>
            <a:ext cx="2286000" cy="16764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Arrow 34"/>
          <p:cNvSpPr/>
          <p:nvPr/>
        </p:nvSpPr>
        <p:spPr>
          <a:xfrm>
            <a:off x="6477000" y="3657600"/>
            <a:ext cx="1752600" cy="533400"/>
          </a:xfrm>
          <a:prstGeom prst="rightArrow">
            <a:avLst/>
          </a:prstGeom>
          <a:noFill/>
          <a:ln w="15875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400800" y="2590800"/>
            <a:ext cx="1828800" cy="533400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RNG(120)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400800" y="4267200"/>
            <a:ext cx="1828800" cy="533400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CHL (28)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5804416" y="4177784"/>
            <a:ext cx="4888468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1295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Notification 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0" y="1106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 smtClean="0"/>
              <a:t>(Victim)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1066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 (Attacker)</a:t>
            </a:r>
          </a:p>
        </p:txBody>
      </p:sp>
      <p:sp>
        <p:nvSpPr>
          <p:cNvPr id="14" name="Right Arrow 13"/>
          <p:cNvSpPr/>
          <p:nvPr/>
        </p:nvSpPr>
        <p:spPr>
          <a:xfrm flipH="1">
            <a:off x="6400800" y="4800600"/>
            <a:ext cx="1828800" cy="533400"/>
          </a:xfrm>
          <a:prstGeom prst="rightArrow">
            <a:avLst/>
          </a:prstGeom>
          <a:solidFill>
            <a:schemeClr val="accent4"/>
          </a:solidFill>
          <a:ln w="19050">
            <a:solidFill>
              <a:schemeClr val="tx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QRY (60)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4572000" y="3200400"/>
            <a:ext cx="1828800" cy="533400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PNG (5)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648200" y="3657600"/>
            <a:ext cx="1752600" cy="533400"/>
          </a:xfrm>
          <a:prstGeom prst="rightArrow">
            <a:avLst/>
          </a:prstGeom>
          <a:solidFill>
            <a:schemeClr val="accent4"/>
          </a:solidFill>
          <a:ln w="19050">
            <a:solidFill>
              <a:schemeClr val="tx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QNG (8)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3"/>
                </a:solidFill>
              </a:rPr>
              <a:t>Identity Spoofing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3733800" cy="4572000"/>
          </a:xfrm>
        </p:spPr>
        <p:txBody>
          <a:bodyPr>
            <a:normAutofit/>
          </a:bodyPr>
          <a:lstStyle/>
          <a:p>
            <a:pPr marL="521208" indent="-45720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(1) </a:t>
            </a:r>
            <a:r>
              <a:rPr lang="en-US" sz="2400" dirty="0" smtClean="0"/>
              <a:t>NS </a:t>
            </a:r>
            <a:r>
              <a:rPr lang="en-US" sz="2400" dirty="0" err="1" smtClean="0"/>
              <a:t>Ack</a:t>
            </a:r>
            <a:r>
              <a:rPr lang="en-US" sz="2400" dirty="0" smtClean="0"/>
              <a:t>            = Client </a:t>
            </a:r>
            <a:r>
              <a:rPr lang="en-US" sz="2400" dirty="0" err="1" smtClean="0"/>
              <a:t>Seq</a:t>
            </a:r>
            <a:endParaRPr lang="en-US" sz="2400" dirty="0" smtClean="0"/>
          </a:p>
          <a:p>
            <a:pPr marL="521208" indent="-457200">
              <a:buNone/>
            </a:pPr>
            <a:r>
              <a:rPr lang="en-US" sz="2400" dirty="0" smtClean="0"/>
              <a:t>	5x		   = 60y</a:t>
            </a:r>
          </a:p>
          <a:p>
            <a:pPr marL="521208" indent="-457200">
              <a:buNone/>
            </a:pPr>
            <a:r>
              <a:rPr lang="en-US" sz="2400" dirty="0" smtClean="0"/>
              <a:t>	x		   = 12y</a:t>
            </a:r>
          </a:p>
          <a:p>
            <a:pPr marL="521208" indent="-45720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(2) </a:t>
            </a:r>
            <a:r>
              <a:rPr lang="en-US" sz="2400" dirty="0" smtClean="0"/>
              <a:t>NS </a:t>
            </a:r>
            <a:r>
              <a:rPr lang="en-US" sz="2400" dirty="0" err="1" smtClean="0"/>
              <a:t>Seq</a:t>
            </a:r>
            <a:r>
              <a:rPr lang="en-US" sz="2400" dirty="0" smtClean="0"/>
              <a:t>           = Client </a:t>
            </a:r>
            <a:r>
              <a:rPr lang="en-US" sz="2400" dirty="0" err="1" smtClean="0"/>
              <a:t>Ack</a:t>
            </a:r>
            <a:endParaRPr lang="en-US" sz="2400" dirty="0" smtClean="0"/>
          </a:p>
          <a:p>
            <a:pPr marL="521208" indent="-457200">
              <a:buNone/>
            </a:pPr>
            <a:r>
              <a:rPr lang="en-US" sz="2400" dirty="0" smtClean="0"/>
              <a:t>	8x		   = 36y + 120</a:t>
            </a:r>
          </a:p>
          <a:p>
            <a:pPr marL="521208" indent="-457200">
              <a:buNone/>
            </a:pPr>
            <a:endParaRPr lang="en-US" sz="2400" i="1" dirty="0" smtClean="0"/>
          </a:p>
          <a:p>
            <a:pPr marL="521208" indent="-457200">
              <a:buNone/>
            </a:pPr>
            <a:r>
              <a:rPr lang="en-US" sz="2400" dirty="0" smtClean="0"/>
              <a:t>8(12y)  = 36y + 120</a:t>
            </a:r>
          </a:p>
          <a:p>
            <a:pPr marL="521208" indent="-45720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accent1"/>
                </a:solidFill>
              </a:rPr>
              <a:t>   y  = 2</a:t>
            </a:r>
          </a:p>
          <a:p>
            <a:pPr marL="521208" indent="-45720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        x  = 24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5E1B-B3A7-4159-8428-AD6A44B3DA5B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2133600" y="4191000"/>
            <a:ext cx="4914106" cy="373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553200" y="3276600"/>
            <a:ext cx="457200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5791200" y="4495800"/>
            <a:ext cx="457200" cy="1219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400800" y="5334000"/>
            <a:ext cx="1828800" cy="533400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QRY (8)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flipH="1">
            <a:off x="4648200" y="4800600"/>
            <a:ext cx="1752600" cy="533400"/>
          </a:xfrm>
          <a:prstGeom prst="rightArrow">
            <a:avLst/>
          </a:prstGeom>
          <a:noFill/>
          <a:ln w="15875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6600" y="3392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Repeat </a:t>
            </a:r>
            <a:r>
              <a:rPr lang="en-US" b="1" i="1" dirty="0" smtClean="0">
                <a:solidFill>
                  <a:srgbClr val="FFC000"/>
                </a:solidFill>
              </a:rPr>
              <a:t>x</a:t>
            </a:r>
            <a:r>
              <a:rPr lang="en-US" i="1" dirty="0" smtClean="0"/>
              <a:t> times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4400" y="4876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Repeat </a:t>
            </a:r>
            <a:r>
              <a:rPr lang="en-US" b="1" i="1" dirty="0" smtClean="0">
                <a:solidFill>
                  <a:srgbClr val="FFC000"/>
                </a:solidFill>
              </a:rPr>
              <a:t>y</a:t>
            </a:r>
            <a:r>
              <a:rPr lang="en-US" i="1" dirty="0" smtClean="0"/>
              <a:t> times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925094" y="4228306"/>
            <a:ext cx="4953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-Right Arrow 20"/>
          <p:cNvSpPr/>
          <p:nvPr/>
        </p:nvSpPr>
        <p:spPr>
          <a:xfrm>
            <a:off x="4572000" y="1905000"/>
            <a:ext cx="3657600" cy="533400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Legitimate Packets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4648200" y="6019800"/>
            <a:ext cx="3581400" cy="533400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Legitimate Packets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20" grpId="0" animBg="1"/>
      <p:bldP spid="15" grpId="0" animBg="1"/>
      <p:bldP spid="14" grpId="0" animBg="1"/>
      <p:bldP spid="16" grpId="0" animBg="1"/>
      <p:bldP spid="17" grpId="0" animBg="1"/>
      <p:bldP spid="30" grpId="0" animBg="1"/>
      <p:bldP spid="32" grpId="0" animBg="1"/>
      <p:bldP spid="33" grpId="0" animBg="1"/>
      <p:bldP spid="36" grpId="0" animBg="1"/>
      <p:bldP spid="36" grpId="1" animBg="1"/>
      <p:bldP spid="37" grpId="0"/>
      <p:bldP spid="38" grpId="0"/>
      <p:bldP spid="2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Feasibility of Attack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if no traffic occurs between two hosts until ABTH completes</a:t>
            </a:r>
          </a:p>
          <a:p>
            <a:pPr lvl="1"/>
            <a:r>
              <a:rPr lang="en-US" dirty="0" smtClean="0"/>
              <a:t>For MSNP, ABTH completes within 2 seconds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D72D-ED0F-4305-8FB2-9544C4014B8B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24200"/>
            <a:ext cx="6629400" cy="329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Countermeasures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 application traffic (e.g., SSL/TLS)</a:t>
            </a:r>
          </a:p>
          <a:p>
            <a:r>
              <a:rPr lang="en-US" dirty="0" smtClean="0"/>
              <a:t>Include sequence numbers in application messages</a:t>
            </a:r>
          </a:p>
          <a:p>
            <a:r>
              <a:rPr lang="en-US" dirty="0" smtClean="0"/>
              <a:t>Ensure application protocol does not allow for asynchronous pinging mechanism to server and client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E929-67F6-4E80-8846-EC9AF1863E29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Summary of Contributions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Introduced Application-based TCP Hijacking</a:t>
            </a:r>
          </a:p>
          <a:p>
            <a:pPr lvl="1"/>
            <a:r>
              <a:rPr lang="en-US" dirty="0" smtClean="0"/>
              <a:t>New method of attacking a TCP connection</a:t>
            </a:r>
          </a:p>
          <a:p>
            <a:pPr lvl="1"/>
            <a:r>
              <a:rPr lang="en-US" dirty="0" smtClean="0"/>
              <a:t>Utilizes application-level commands to resynchronize TCP connection following TCP hijacking attack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Developed proof of concept for WLM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Discovered new differences in Windows vs.  Linux TCP stack implementations</a:t>
            </a:r>
          </a:p>
          <a:p>
            <a:pPr lvl="1"/>
            <a:r>
              <a:rPr lang="en-US" dirty="0" smtClean="0"/>
              <a:t>Can be utilized for remote OS fingerprinting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Agenda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Attacks on TCP</a:t>
            </a:r>
          </a:p>
          <a:p>
            <a:r>
              <a:rPr lang="en-US" dirty="0" smtClean="0"/>
              <a:t>Application-Based TCP Hijacking (ABTH)</a:t>
            </a:r>
          </a:p>
          <a:p>
            <a:r>
              <a:rPr lang="en-US" dirty="0" smtClean="0"/>
              <a:t>Case Study: Windows Live Messenger</a:t>
            </a:r>
          </a:p>
          <a:p>
            <a:pPr lvl="1"/>
            <a:r>
              <a:rPr lang="en-US" dirty="0" smtClean="0"/>
              <a:t>Demonstration of ABTH Attack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Oliver </a:t>
            </a:r>
            <a:r>
              <a:rPr lang="en-US" sz="2600" dirty="0" err="1" smtClean="0"/>
              <a:t>Zheng</a:t>
            </a:r>
            <a:r>
              <a:rPr lang="en-US" sz="2600" dirty="0" smtClean="0"/>
              <a:t> 	         		</a:t>
            </a:r>
            <a:r>
              <a:rPr lang="en-US" sz="2600" dirty="0" smtClean="0"/>
              <a:t>           </a:t>
            </a:r>
            <a:r>
              <a:rPr lang="en-US" sz="2200" dirty="0" smtClean="0"/>
              <a:t>[</a:t>
            </a:r>
            <a:r>
              <a:rPr lang="en-US" sz="2200" i="1" dirty="0" smtClean="0">
                <a:solidFill>
                  <a:schemeClr val="tx2"/>
                </a:solidFill>
              </a:rPr>
              <a:t>abth@oliverzheng.com</a:t>
            </a:r>
            <a:r>
              <a:rPr lang="en-US" sz="2200" dirty="0" smtClean="0"/>
              <a:t>]</a:t>
            </a:r>
          </a:p>
          <a:p>
            <a:pPr>
              <a:buNone/>
            </a:pPr>
            <a:r>
              <a:rPr lang="en-US" sz="2600" dirty="0" smtClean="0"/>
              <a:t>Jason </a:t>
            </a:r>
            <a:r>
              <a:rPr lang="en-US" sz="2600" dirty="0" err="1" smtClean="0"/>
              <a:t>Poon</a:t>
            </a:r>
            <a:r>
              <a:rPr lang="en-US" sz="2600" dirty="0" smtClean="0"/>
              <a:t>	         		</a:t>
            </a:r>
            <a:r>
              <a:rPr lang="en-US" sz="2600" dirty="0" smtClean="0"/>
              <a:t>    </a:t>
            </a:r>
            <a:r>
              <a:rPr lang="en-US" sz="2200" dirty="0" smtClean="0"/>
              <a:t>[</a:t>
            </a:r>
            <a:r>
              <a:rPr lang="en-US" sz="2200" i="1" dirty="0" smtClean="0">
                <a:solidFill>
                  <a:schemeClr val="tx2"/>
                </a:solidFill>
              </a:rPr>
              <a:t>jasazn@interchange.ubc.ca</a:t>
            </a:r>
            <a:r>
              <a:rPr lang="en-US" sz="2200" dirty="0" smtClean="0"/>
              <a:t>]</a:t>
            </a:r>
          </a:p>
          <a:p>
            <a:pPr>
              <a:buNone/>
            </a:pPr>
            <a:r>
              <a:rPr lang="en-US" sz="2600" dirty="0" smtClean="0"/>
              <a:t>Konstantin (Kosta) Beznosov 	</a:t>
            </a:r>
            <a:r>
              <a:rPr lang="en-US" sz="2200" dirty="0" smtClean="0"/>
              <a:t>[</a:t>
            </a:r>
            <a:r>
              <a:rPr lang="en-US" sz="2200" i="1" dirty="0" smtClean="0">
                <a:solidFill>
                  <a:schemeClr val="tx2"/>
                </a:solidFill>
              </a:rPr>
              <a:t>beznosov@ece.ubc.ca</a:t>
            </a:r>
            <a:r>
              <a:rPr lang="en-US" sz="2200" dirty="0" smtClean="0"/>
              <a:t>]</a:t>
            </a:r>
            <a:endParaRPr lang="en-US" sz="2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Transmission Control Protocol (TCP)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RFC 793</a:t>
            </a:r>
          </a:p>
          <a:p>
            <a:r>
              <a:rPr lang="en-US" dirty="0" smtClean="0"/>
              <a:t>Core transport protocol for numerous applications:</a:t>
            </a:r>
          </a:p>
          <a:p>
            <a:pPr lvl="1"/>
            <a:r>
              <a:rPr lang="en-US" dirty="0" smtClean="0"/>
              <a:t>SMTP, HTTP, TFTP, </a:t>
            </a:r>
            <a:r>
              <a:rPr lang="en-US" dirty="0" err="1" smtClean="0"/>
              <a:t>Bittorrent</a:t>
            </a:r>
            <a:endParaRPr lang="en-US" dirty="0" smtClean="0"/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Connection-oriented</a:t>
            </a:r>
          </a:p>
          <a:p>
            <a:pPr lvl="1"/>
            <a:r>
              <a:rPr lang="en-US" dirty="0" smtClean="0"/>
              <a:t>Bi-directional</a:t>
            </a:r>
          </a:p>
          <a:p>
            <a:pPr lvl="1"/>
            <a:r>
              <a:rPr lang="en-US" dirty="0" smtClean="0"/>
              <a:t>Reliable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0B66-1410-4630-B95D-51D185DA65E1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TCP Elements Critical for ABTH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58541" y="1600200"/>
            <a:ext cx="70649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BFB9-D171-41CB-BA78-DC827C6105B3}" type="datetime10">
              <a:rPr lang="en-US" smtClean="0"/>
              <a:pPr/>
              <a:t>22:02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895600"/>
            <a:ext cx="6705600" cy="3048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352800"/>
            <a:ext cx="6705600" cy="3048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>
            <a:stCxn id="11" idx="2"/>
          </p:cNvCxnSpPr>
          <p:nvPr/>
        </p:nvCxnSpPr>
        <p:spPr>
          <a:xfrm rot="5400000">
            <a:off x="3628658" y="4238258"/>
            <a:ext cx="4782284" cy="158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" idx="2"/>
          </p:cNvCxnSpPr>
          <p:nvPr/>
        </p:nvCxnSpPr>
        <p:spPr>
          <a:xfrm rot="5400000">
            <a:off x="1285508" y="4219208"/>
            <a:ext cx="4782284" cy="381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2"/>
          </p:cNvCxnSpPr>
          <p:nvPr/>
        </p:nvCxnSpPr>
        <p:spPr>
          <a:xfrm rot="16200000" flipH="1">
            <a:off x="5895608" y="4219208"/>
            <a:ext cx="4782284" cy="381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/>
        </p:nvGraphicFramePr>
        <p:xfrm>
          <a:off x="685800" y="1219200"/>
          <a:ext cx="2209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4200" y="144700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144700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Victim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1447006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Attacker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3733800" y="3352006"/>
            <a:ext cx="4452258" cy="60960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App </a:t>
            </a:r>
            <a:r>
              <a:rPr lang="en-US" sz="2000" dirty="0" err="1" smtClean="0">
                <a:solidFill>
                  <a:schemeClr val="bg1"/>
                </a:solidFill>
              </a:rPr>
              <a:t>Cmd</a:t>
            </a:r>
            <a:r>
              <a:rPr lang="en-US" sz="2000" dirty="0" smtClean="0">
                <a:solidFill>
                  <a:schemeClr val="bg1"/>
                </a:solidFill>
              </a:rPr>
              <a:t> (10): </a:t>
            </a:r>
            <a:r>
              <a:rPr lang="en-US" sz="2000" dirty="0" err="1" smtClean="0">
                <a:solidFill>
                  <a:schemeClr val="bg1"/>
                </a:solidFill>
              </a:rPr>
              <a:t>Seq</a:t>
            </a:r>
            <a:r>
              <a:rPr lang="en-US" sz="2000" dirty="0" smtClean="0">
                <a:solidFill>
                  <a:schemeClr val="bg1"/>
                </a:solidFill>
              </a:rPr>
              <a:t> = 0 </a:t>
            </a:r>
            <a:r>
              <a:rPr lang="en-US" sz="2000" dirty="0" err="1" smtClean="0">
                <a:solidFill>
                  <a:schemeClr val="bg1"/>
                </a:solidFill>
              </a:rPr>
              <a:t>Ack</a:t>
            </a:r>
            <a:r>
              <a:rPr lang="en-US" sz="2000" dirty="0" smtClean="0">
                <a:solidFill>
                  <a:schemeClr val="bg1"/>
                </a:solidFill>
              </a:rPr>
              <a:t> = 30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733800" y="4037806"/>
            <a:ext cx="4495800" cy="60960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Seq</a:t>
            </a:r>
            <a:r>
              <a:rPr lang="en-US" dirty="0" smtClean="0">
                <a:solidFill>
                  <a:schemeClr val="tx1"/>
                </a:solidFill>
              </a:rPr>
              <a:t> = 0 </a:t>
            </a:r>
            <a:r>
              <a:rPr lang="en-US" dirty="0" err="1" smtClean="0">
                <a:solidFill>
                  <a:schemeClr val="tx1"/>
                </a:solidFill>
              </a:rPr>
              <a:t>Ack</a:t>
            </a:r>
            <a:r>
              <a:rPr lang="en-US" dirty="0" smtClean="0">
                <a:solidFill>
                  <a:schemeClr val="tx1"/>
                </a:solidFill>
              </a:rPr>
              <a:t> =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019800" y="2666206"/>
            <a:ext cx="22098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Spoof (30)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3733800" y="1904206"/>
            <a:ext cx="4495800" cy="609600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Legitimate Packets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3733800" y="4799806"/>
            <a:ext cx="4495800" cy="60960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Seq</a:t>
            </a:r>
            <a:r>
              <a:rPr lang="en-US" dirty="0" smtClean="0">
                <a:solidFill>
                  <a:schemeClr val="tx1"/>
                </a:solidFill>
              </a:rPr>
              <a:t> = 10 </a:t>
            </a:r>
            <a:r>
              <a:rPr lang="en-US" dirty="0" err="1" smtClean="0">
                <a:solidFill>
                  <a:schemeClr val="tx1"/>
                </a:solidFill>
              </a:rPr>
              <a:t>Ack</a:t>
            </a:r>
            <a:r>
              <a:rPr lang="en-US" dirty="0" smtClean="0">
                <a:solidFill>
                  <a:schemeClr val="tx1"/>
                </a:solidFill>
              </a:rPr>
              <a:t> = 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600" y="5410200"/>
            <a:ext cx="1046440" cy="451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1" name="Left-Right Arrow 20"/>
          <p:cNvSpPr/>
          <p:nvPr/>
        </p:nvSpPr>
        <p:spPr>
          <a:xfrm>
            <a:off x="3733800" y="5942806"/>
            <a:ext cx="4495800" cy="533400"/>
          </a:xfrm>
          <a:prstGeom prst="leftRightArrow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&quot;No&quot; Symbol 21"/>
          <p:cNvSpPr/>
          <p:nvPr/>
        </p:nvSpPr>
        <p:spPr>
          <a:xfrm>
            <a:off x="5715000" y="5867400"/>
            <a:ext cx="609600" cy="6096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TCP Hijacking Attack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685-C969-4269-8BD1-95AD41E6D998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  <p:bldGraphic spid="8" grpId="1">
        <p:bldSub>
          <a:bldChart bld="series"/>
        </p:bldSub>
      </p:bldGraphic>
      <p:bldP spid="12" grpId="0" animBg="1"/>
      <p:bldP spid="13" grpId="0" animBg="1"/>
      <p:bldP spid="14" grpId="0" animBg="1"/>
      <p:bldP spid="15" grpId="0" animBg="1"/>
      <p:bldP spid="17" grpId="0" animBg="1"/>
      <p:bldP spid="20" grpId="0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Limitations of TCP Hijacking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Synchronization</a:t>
            </a:r>
          </a:p>
          <a:p>
            <a:pPr lvl="1"/>
            <a:r>
              <a:rPr lang="en-US" dirty="0" smtClean="0"/>
              <a:t>Each host expects different:</a:t>
            </a:r>
          </a:p>
          <a:p>
            <a:pPr lvl="2"/>
            <a:r>
              <a:rPr lang="en-US" dirty="0" smtClean="0"/>
              <a:t> sequence number</a:t>
            </a:r>
          </a:p>
          <a:p>
            <a:pPr lvl="2"/>
            <a:r>
              <a:rPr lang="en-US" dirty="0" smtClean="0"/>
              <a:t>acknowledgement number</a:t>
            </a:r>
          </a:p>
          <a:p>
            <a:r>
              <a:rPr lang="en-US" dirty="0" err="1" smtClean="0"/>
              <a:t>Ack</a:t>
            </a:r>
            <a:r>
              <a:rPr lang="en-US" dirty="0" smtClean="0"/>
              <a:t> Storm</a:t>
            </a:r>
          </a:p>
          <a:p>
            <a:pPr lvl="1"/>
            <a:r>
              <a:rPr lang="en-US" dirty="0" smtClean="0"/>
              <a:t>Each host recursively sends a TCP </a:t>
            </a:r>
            <a:r>
              <a:rPr lang="en-US" dirty="0" err="1" smtClean="0"/>
              <a:t>ack</a:t>
            </a:r>
            <a:endParaRPr lang="en-US" dirty="0" smtClean="0"/>
          </a:p>
          <a:p>
            <a:pPr lvl="2"/>
            <a:r>
              <a:rPr lang="en-US" dirty="0" err="1" smtClean="0"/>
              <a:t>ack</a:t>
            </a:r>
            <a:r>
              <a:rPr lang="en-US" dirty="0" smtClean="0"/>
              <a:t> contains their version of the sequence and acknowledgement numbers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2728-0A53-4B7A-B275-C3F74B337EB3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TCP Hijacking: 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Timeline &amp; Related Work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1A0-C16A-43E6-AC50-97DE722DD6B6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timeline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815" y="2057400"/>
            <a:ext cx="8614585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 smtClean="0">
                <a:solidFill>
                  <a:schemeClr val="accent3"/>
                </a:solidFill>
              </a:rPr>
              <a:t>Application Based TCP Hijacking</a:t>
            </a:r>
            <a:endParaRPr lang="en-US" sz="4100" dirty="0">
              <a:solidFill>
                <a:schemeClr val="accent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Distinctions</a:t>
            </a:r>
          </a:p>
          <a:p>
            <a:pPr lvl="1"/>
            <a:r>
              <a:rPr lang="en-US" dirty="0" smtClean="0"/>
              <a:t>Avoid ACK storm</a:t>
            </a:r>
          </a:p>
          <a:p>
            <a:pPr lvl="1"/>
            <a:r>
              <a:rPr lang="en-US" dirty="0" smtClean="0"/>
              <a:t>Bypasses  current TCP hijacking mitigation techniques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Resynchronizes TCP connection following the spoofed packet</a:t>
            </a:r>
          </a:p>
          <a:p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Utilize application-layer commands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692D-7D4A-4CCD-ABDA-DDAA7B9699E7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>
            <a:off x="6019800" y="2438400"/>
            <a:ext cx="2286000" cy="533400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Spoof (30)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019800" y="5105400"/>
            <a:ext cx="2286000" cy="533400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 Ping (5)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19800" y="3505200"/>
            <a:ext cx="2286000" cy="533400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 Ping (5)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457200" y="1371600"/>
          <a:ext cx="2286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4200" y="1182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</a:t>
            </a:r>
            <a:br>
              <a:rPr lang="en-US" dirty="0" smtClean="0"/>
            </a:br>
            <a:r>
              <a:rPr lang="en-US" dirty="0" smtClean="0"/>
              <a:t>( Server)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Alice (Client)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1143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 (Attacker)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3657600" y="2819400"/>
            <a:ext cx="2362200" cy="533400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 Ping (10)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657600" y="3276600"/>
            <a:ext cx="2286000" cy="533400"/>
          </a:xfrm>
          <a:prstGeom prst="rightArrow">
            <a:avLst/>
          </a:prstGeom>
          <a:solidFill>
            <a:schemeClr val="accent4"/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 (20)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6096000" y="3962400"/>
            <a:ext cx="2209800" cy="533400"/>
          </a:xfrm>
          <a:prstGeom prst="rightArrow">
            <a:avLst/>
          </a:prstGeom>
          <a:solidFill>
            <a:schemeClr val="accent4"/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 (10)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3657600" y="4572000"/>
            <a:ext cx="2362200" cy="533400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 Ping (10)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657600" y="5029200"/>
            <a:ext cx="2362200" cy="533400"/>
          </a:xfrm>
          <a:prstGeom prst="rightArrow">
            <a:avLst/>
          </a:prstGeom>
          <a:solidFill>
            <a:schemeClr val="accent4"/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 (20)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flipH="1">
            <a:off x="6096000" y="5562600"/>
            <a:ext cx="2209800" cy="533400"/>
          </a:xfrm>
          <a:prstGeom prst="rightArrow">
            <a:avLst/>
          </a:prstGeom>
          <a:solidFill>
            <a:schemeClr val="accent4"/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 (10)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1670378" y="4574577"/>
            <a:ext cx="258729" cy="38100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4843046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Equal</a:t>
            </a:r>
            <a:endParaRPr lang="en-US" sz="1600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1708255" y="5833689"/>
            <a:ext cx="241088" cy="1066801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02553" y="6443246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Equal</a:t>
            </a:r>
            <a:endParaRPr lang="en-US" sz="1600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TCP Hijacking with ABTH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1091-93B7-46CD-BD6C-3C4A39579FD0}" type="datetime10">
              <a:rPr lang="en-US" smtClean="0"/>
              <a:pPr/>
              <a:t>22:02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EuroSec '09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4A50-72BB-4841-A69B-ECD82B35500F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1181893" y="4191000"/>
            <a:ext cx="4914106" cy="373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544094" y="4228306"/>
            <a:ext cx="4953000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-Right Arrow 20"/>
          <p:cNvSpPr/>
          <p:nvPr/>
        </p:nvSpPr>
        <p:spPr>
          <a:xfrm>
            <a:off x="3657600" y="1828800"/>
            <a:ext cx="4572000" cy="533400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Legitimate Packets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3657600" y="6172200"/>
            <a:ext cx="4572000" cy="533400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Legitimate Packets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5880616" y="4177784"/>
            <a:ext cx="4888468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6019800" y="3276600"/>
            <a:ext cx="2286000" cy="533400"/>
          </a:xfrm>
          <a:prstGeom prst="rightArrow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019800" y="5029200"/>
            <a:ext cx="2286000" cy="533400"/>
          </a:xfrm>
          <a:prstGeom prst="rightArrow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flipH="1">
            <a:off x="3657600" y="5562600"/>
            <a:ext cx="2362200" cy="533400"/>
          </a:xfrm>
          <a:prstGeom prst="rightArrow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flipH="1">
            <a:off x="3657600" y="3962400"/>
            <a:ext cx="2362200" cy="533400"/>
          </a:xfrm>
          <a:prstGeom prst="rightArrow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5" grpId="0" animBg="1"/>
      <p:bldGraphic spid="8" grpId="0">
        <p:bldSub>
          <a:bldChart bld="series"/>
        </p:bldSub>
      </p:bldGraphic>
      <p:bldP spid="12" grpId="0" animBg="1"/>
      <p:bldP spid="13" grpId="0" animBg="1"/>
      <p:bldP spid="16" grpId="0" animBg="1"/>
      <p:bldP spid="17" grpId="0" animBg="1"/>
      <p:bldP spid="18" grpId="0" animBg="1"/>
      <p:bldP spid="22" grpId="0" animBg="1"/>
      <p:bldP spid="23" grpId="0"/>
      <p:bldP spid="24" grpId="0" animBg="1"/>
      <p:bldP spid="25" grpId="0"/>
      <p:bldP spid="21" grpId="0" animBg="1"/>
      <p:bldP spid="42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Techn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</TotalTime>
  <Words>855</Words>
  <Application>Microsoft Office PowerPoint</Application>
  <PresentationFormat>On-screen Show (4:3)</PresentationFormat>
  <Paragraphs>352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Application-Based  TCP Hijacking (ABTH)</vt:lpstr>
      <vt:lpstr>Agenda</vt:lpstr>
      <vt:lpstr>Transmission Control Protocol (TCP)</vt:lpstr>
      <vt:lpstr>TCP Elements Critical for ABTH</vt:lpstr>
      <vt:lpstr>TCP Hijacking Attack</vt:lpstr>
      <vt:lpstr>Limitations of TCP Hijacking</vt:lpstr>
      <vt:lpstr>TCP Hijacking:  Timeline &amp; Related Work</vt:lpstr>
      <vt:lpstr>Application Based TCP Hijacking</vt:lpstr>
      <vt:lpstr>TCP Hijacking with ABTH</vt:lpstr>
      <vt:lpstr>ABTH Main Prerequisite</vt:lpstr>
      <vt:lpstr>Environment Fingerprinting</vt:lpstr>
      <vt:lpstr>Windows Live Messenger</vt:lpstr>
      <vt:lpstr>How does WLM work?</vt:lpstr>
      <vt:lpstr>How does WLM work?</vt:lpstr>
      <vt:lpstr>Identity Spoofing</vt:lpstr>
      <vt:lpstr>Identity Spoofing</vt:lpstr>
      <vt:lpstr>Feasibility of Attack</vt:lpstr>
      <vt:lpstr>Countermeasures</vt:lpstr>
      <vt:lpstr>Summary of Contributions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Application-Based  TCP Hijacking (ABTH)</dc:title>
  <dc:creator>Oliver</dc:creator>
  <cp:lastModifiedBy>Oliver</cp:lastModifiedBy>
  <cp:revision>2</cp:revision>
  <dcterms:created xsi:type="dcterms:W3CDTF">2009-09-29T05:02:10Z</dcterms:created>
  <dcterms:modified xsi:type="dcterms:W3CDTF">2009-09-29T05:06:07Z</dcterms:modified>
</cp:coreProperties>
</file>