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312" r:id="rId3"/>
    <p:sldId id="303" r:id="rId4"/>
    <p:sldId id="317" r:id="rId5"/>
    <p:sldId id="318" r:id="rId6"/>
    <p:sldId id="314" r:id="rId7"/>
    <p:sldId id="319" r:id="rId8"/>
    <p:sldId id="320" r:id="rId9"/>
    <p:sldId id="321" r:id="rId10"/>
    <p:sldId id="309" r:id="rId11"/>
    <p:sldId id="316" r:id="rId12"/>
    <p:sldId id="258" r:id="rId13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BC1"/>
    <a:srgbClr val="D5F2BA"/>
    <a:srgbClr val="CBFEAE"/>
    <a:srgbClr val="C8E5BD"/>
    <a:srgbClr val="BCE9B9"/>
    <a:srgbClr val="DDE3C7"/>
    <a:srgbClr val="D4E1C9"/>
    <a:srgbClr val="B6C177"/>
    <a:srgbClr val="99FFCC"/>
    <a:srgbClr val="CCFF9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518" autoAdjust="0"/>
  </p:normalViewPr>
  <p:slideViewPr>
    <p:cSldViewPr>
      <p:cViewPr>
        <p:scale>
          <a:sx n="100" d="100"/>
          <a:sy n="100" d="100"/>
        </p:scale>
        <p:origin x="-294" y="-58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8" d="100"/>
          <a:sy n="68" d="100"/>
        </p:scale>
        <p:origin x="-3336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A42A50-4D2A-46FB-9197-29309907000A}" type="datetimeFigureOut">
              <a:rPr lang="zh-CN" altLang="en-US" smtClean="0"/>
              <a:pPr/>
              <a:t>2015/1/21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937F93-C08C-4375-8C3D-B2F383A447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7832440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EF827A-09DC-474C-A77A-6F84E7763622}" type="datetimeFigureOut">
              <a:rPr lang="zh-CN" altLang="en-US" smtClean="0"/>
              <a:pPr/>
              <a:t>2015/1/21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BD65EE-E122-47A8-8E99-1541FA519B5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BD65EE-E122-47A8-8E99-1541FA519B56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BD65EE-E122-47A8-8E99-1541FA519B56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BD65EE-E122-47A8-8E99-1541FA519B56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2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82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82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2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2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7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7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6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tile tx="1270" ty="0" sx="100000" sy="100000" flip="none" algn="ctr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2015/1/21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print">
            <a:lum/>
          </a:blip>
          <a:srcRect/>
          <a:tile tx="0" ty="0" sx="100000" sy="100000" flip="none" algn="ctr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619672" y="1061323"/>
            <a:ext cx="46281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solidFill>
                  <a:schemeClr val="bg1"/>
                </a:solidFill>
              </a:rPr>
              <a:t>Apk</a:t>
            </a:r>
            <a:r>
              <a:rPr lang="zh-CN" altLang="en-US" sz="3600" dirty="0" smtClean="0">
                <a:solidFill>
                  <a:schemeClr val="bg1"/>
                </a:solidFill>
              </a:rPr>
              <a:t>升级</a:t>
            </a:r>
            <a:r>
              <a:rPr lang="en-US" altLang="zh-CN" sz="3600" dirty="0" smtClean="0">
                <a:solidFill>
                  <a:schemeClr val="bg1"/>
                </a:solidFill>
              </a:rPr>
              <a:t>jar</a:t>
            </a:r>
            <a:r>
              <a:rPr lang="zh-CN" altLang="en-US" sz="3600" dirty="0" smtClean="0">
                <a:solidFill>
                  <a:schemeClr val="bg1"/>
                </a:solidFill>
              </a:rPr>
              <a:t>包使用说明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52120" y="2029910"/>
            <a:ext cx="2646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000" dirty="0" smtClean="0">
                <a:solidFill>
                  <a:srgbClr val="214818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 smtClean="0">
                <a:solidFill>
                  <a:srgbClr val="214818"/>
                </a:solidFill>
                <a:latin typeface="微软雅黑" pitchFamily="34" charset="-122"/>
                <a:ea typeface="微软雅黑" pitchFamily="34" charset="-122"/>
              </a:rPr>
              <a:t>TINNO</a:t>
            </a:r>
            <a:r>
              <a:rPr lang="zh-CN" altLang="en-US" sz="2000" dirty="0" smtClean="0">
                <a:solidFill>
                  <a:srgbClr val="214818"/>
                </a:solidFill>
                <a:latin typeface="微软雅黑" pitchFamily="34" charset="-122"/>
                <a:ea typeface="微软雅黑" pitchFamily="34" charset="-122"/>
              </a:rPr>
              <a:t>南京研发中心</a:t>
            </a:r>
            <a:endParaRPr lang="zh-CN" altLang="en-US" sz="2000" dirty="0">
              <a:solidFill>
                <a:srgbClr val="21481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63088" y="2315665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400" dirty="0" smtClean="0">
                <a:solidFill>
                  <a:srgbClr val="214818"/>
                </a:solidFill>
              </a:rPr>
              <a:t>朱建文</a:t>
            </a:r>
            <a:endParaRPr lang="zh-CN" altLang="en-US" sz="1400" dirty="0">
              <a:solidFill>
                <a:srgbClr val="214818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280629" y="2552005"/>
            <a:ext cx="1053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400" dirty="0" smtClean="0">
                <a:solidFill>
                  <a:srgbClr val="214818"/>
                </a:solidFill>
              </a:rPr>
              <a:t>2014/06/09</a:t>
            </a:r>
            <a:endParaRPr lang="zh-CN" altLang="en-US" sz="1400" dirty="0">
              <a:solidFill>
                <a:srgbClr val="214818"/>
              </a:solidFill>
            </a:endParaRPr>
          </a:p>
        </p:txBody>
      </p:sp>
      <p:pic>
        <p:nvPicPr>
          <p:cNvPr id="1033" name="Picture 9" descr="C:\Documents and Settings\sheng.yang\桌面\2012PPT模板\图片1副本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3768" y="2824165"/>
            <a:ext cx="1130294" cy="247652"/>
          </a:xfrm>
          <a:prstGeom prst="rect">
            <a:avLst/>
          </a:prstGeom>
          <a:noFill/>
        </p:spPr>
      </p:pic>
      <p:cxnSp>
        <p:nvCxnSpPr>
          <p:cNvPr id="18" name="直接连接符 17"/>
          <p:cNvCxnSpPr/>
          <p:nvPr/>
        </p:nvCxnSpPr>
        <p:spPr>
          <a:xfrm rot="5400000">
            <a:off x="7500166" y="2356642"/>
            <a:ext cx="2000264" cy="1588"/>
          </a:xfrm>
          <a:prstGeom prst="line">
            <a:avLst/>
          </a:prstGeom>
          <a:ln w="12700">
            <a:solidFill>
              <a:srgbClr val="21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136712" y="3019424"/>
            <a:ext cx="21820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endParaRPr lang="en-US" altLang="zh-CN" sz="1000" dirty="0" smtClean="0">
              <a:solidFill>
                <a:srgbClr val="214818"/>
              </a:solidFill>
            </a:endParaRPr>
          </a:p>
          <a:p>
            <a:pPr algn="r"/>
            <a:r>
              <a:rPr lang="en-US" altLang="zh-CN" sz="1000" dirty="0" smtClean="0">
                <a:solidFill>
                  <a:srgbClr val="214818"/>
                </a:solidFill>
              </a:rPr>
              <a:t>2014 </a:t>
            </a:r>
            <a:r>
              <a:rPr lang="en-US" altLang="zh-CN" sz="1000" dirty="0" err="1" smtClean="0">
                <a:solidFill>
                  <a:srgbClr val="214818"/>
                </a:solidFill>
              </a:rPr>
              <a:t>Tinno</a:t>
            </a:r>
            <a:r>
              <a:rPr lang="en-US" altLang="zh-CN" sz="1000" dirty="0" smtClean="0">
                <a:solidFill>
                  <a:srgbClr val="214818"/>
                </a:solidFill>
              </a:rPr>
              <a:t> Mobile All Rights Reserved</a:t>
            </a:r>
            <a:endParaRPr lang="zh-CN" altLang="en-US" sz="1000" dirty="0">
              <a:solidFill>
                <a:srgbClr val="214818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 txBox="1">
            <a:spLocks noChangeArrowheads="1"/>
          </p:cNvSpPr>
          <p:nvPr/>
        </p:nvSpPr>
        <p:spPr bwMode="white">
          <a:xfrm>
            <a:off x="785786" y="1714494"/>
            <a:ext cx="7489825" cy="1285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Gulim" pitchFamily="34" charset="-127"/>
              <a:cs typeface="+mn-cs"/>
            </a:endParaRPr>
          </a:p>
        </p:txBody>
      </p:sp>
      <p:sp>
        <p:nvSpPr>
          <p:cNvPr id="10" name="圆角矩形 9"/>
          <p:cNvSpPr/>
          <p:nvPr/>
        </p:nvSpPr>
        <p:spPr bwMode="gray">
          <a:xfrm>
            <a:off x="785786" y="1357304"/>
            <a:ext cx="7572428" cy="357190"/>
          </a:xfrm>
          <a:prstGeom prst="roundRect">
            <a:avLst/>
          </a:prstGeom>
          <a:solidFill>
            <a:srgbClr val="CCEBC1"/>
          </a:solidFill>
          <a:ln w="38100">
            <a:noFill/>
            <a:round/>
            <a:headEnd/>
            <a:tailEnd/>
          </a:ln>
          <a:effectLst/>
        </p:spPr>
        <p:txBody>
          <a:bodyPr wrap="none" rtlCol="0" anchor="ctr"/>
          <a:lstStyle/>
          <a:p>
            <a:pPr marL="457200" indent="-45720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AndroidManifest.xml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的配置</a:t>
            </a:r>
            <a:endParaRPr lang="en-US" altLang="ko-KR" sz="2000" dirty="0" smtClean="0">
              <a:ea typeface="Gulim" pitchFamily="34" charset="-127"/>
            </a:endParaRPr>
          </a:p>
        </p:txBody>
      </p:sp>
      <p:sp>
        <p:nvSpPr>
          <p:cNvPr id="13" name="AutoShape 6"/>
          <p:cNvSpPr>
            <a:spLocks noChangeArrowheads="1"/>
          </p:cNvSpPr>
          <p:nvPr/>
        </p:nvSpPr>
        <p:spPr bwMode="gray">
          <a:xfrm>
            <a:off x="428596" y="357172"/>
            <a:ext cx="2071702" cy="576064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CBFEAE"/>
              </a:gs>
              <a:gs pos="100000">
                <a:srgbClr val="FCFFFA"/>
              </a:gs>
            </a:gsLst>
            <a:lin ang="0" scaled="1"/>
          </a:gradFill>
          <a:ln w="38100" algn="ctr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sz="28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3: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注意事项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5786" y="2000246"/>
            <a:ext cx="764386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需要在你的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应用中添加如下如下权限和配置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：在</a:t>
            </a:r>
            <a:r>
              <a:rPr lang="en-US" altLang="zh-CN" dirty="0" smtClean="0"/>
              <a:t>application</a:t>
            </a:r>
            <a:r>
              <a:rPr lang="zh-CN" altLang="en-US" dirty="0" smtClean="0"/>
              <a:t>节点下添加一个下载广播接收器</a:t>
            </a:r>
            <a:r>
              <a:rPr lang="en-US" altLang="zh-CN" dirty="0" smtClean="0"/>
              <a:t>(</a:t>
            </a:r>
            <a:r>
              <a:rPr lang="zh-CN" altLang="en-US" dirty="0" smtClean="0">
                <a:solidFill>
                  <a:srgbClr val="FF0000"/>
                </a:solidFill>
              </a:rPr>
              <a:t>原封不动拷贝过去，客户端无需再写下载接受器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&lt;receiver </a:t>
            </a:r>
            <a:r>
              <a:rPr lang="en-US" altLang="zh-CN" dirty="0" err="1" smtClean="0"/>
              <a:t>android:name</a:t>
            </a:r>
            <a:r>
              <a:rPr lang="en-US" altLang="zh-CN" dirty="0" smtClean="0"/>
              <a:t>=</a:t>
            </a:r>
            <a:r>
              <a:rPr lang="en-US" altLang="zh-CN" i="1" dirty="0" smtClean="0"/>
              <a:t>"</a:t>
            </a:r>
            <a:r>
              <a:rPr lang="en-US" altLang="zh-CN" i="1" dirty="0" err="1" smtClean="0"/>
              <a:t>com.common.upgrade.receiver.DownloadCompleteReveiver</a:t>
            </a:r>
            <a:r>
              <a:rPr lang="en-US" altLang="zh-CN" i="1" dirty="0" smtClean="0"/>
              <a:t>" &gt;</a:t>
            </a:r>
          </a:p>
          <a:p>
            <a:r>
              <a:rPr lang="en-US" altLang="zh-CN" dirty="0" smtClean="0"/>
              <a:t>            &lt;intent-filter&gt;</a:t>
            </a:r>
          </a:p>
          <a:p>
            <a:r>
              <a:rPr lang="en-US" altLang="zh-CN" dirty="0" smtClean="0"/>
              <a:t>&lt;action </a:t>
            </a:r>
            <a:r>
              <a:rPr lang="en-US" altLang="zh-CN" dirty="0" err="1" smtClean="0"/>
              <a:t>android:name</a:t>
            </a:r>
            <a:r>
              <a:rPr lang="en-US" altLang="zh-CN" dirty="0" smtClean="0"/>
              <a:t>=</a:t>
            </a:r>
            <a:r>
              <a:rPr lang="en-US" altLang="zh-CN" i="1" dirty="0" smtClean="0"/>
              <a:t>"</a:t>
            </a:r>
            <a:r>
              <a:rPr lang="en-US" altLang="zh-CN" i="1" dirty="0" err="1" smtClean="0"/>
              <a:t>android.intent.action.DOWNLOAD_COMPLETE</a:t>
            </a:r>
            <a:r>
              <a:rPr lang="en-US" altLang="zh-CN" i="1" dirty="0" smtClean="0"/>
              <a:t>" /&gt;</a:t>
            </a:r>
          </a:p>
          <a:p>
            <a:r>
              <a:rPr lang="en-US" altLang="zh-CN" dirty="0" smtClean="0"/>
              <a:t>                &lt;action </a:t>
            </a:r>
            <a:r>
              <a:rPr lang="en-US" altLang="zh-CN" dirty="0" err="1" smtClean="0"/>
              <a:t>android:name</a:t>
            </a:r>
            <a:r>
              <a:rPr lang="en-US" altLang="zh-CN" dirty="0" smtClean="0"/>
              <a:t>=</a:t>
            </a:r>
            <a:r>
              <a:rPr lang="en-US" altLang="zh-CN" i="1" dirty="0" smtClean="0"/>
              <a:t>"</a:t>
            </a:r>
            <a:r>
              <a:rPr lang="en-US" altLang="zh-CN" i="1" dirty="0" err="1" smtClean="0"/>
              <a:t>android.intent.action.DOWNLOAD_NOTIFICATION_CLICKED</a:t>
            </a:r>
            <a:r>
              <a:rPr lang="en-US" altLang="zh-CN" i="1" dirty="0" smtClean="0"/>
              <a:t>"/&gt;</a:t>
            </a:r>
            <a:r>
              <a:rPr lang="en-US" altLang="zh-CN" dirty="0" smtClean="0"/>
              <a:t>            </a:t>
            </a:r>
            <a:r>
              <a:rPr lang="en-US" altLang="zh-CN" dirty="0" smtClean="0"/>
              <a:t>&lt;/intent-filter&gt;</a:t>
            </a:r>
          </a:p>
          <a:p>
            <a:r>
              <a:rPr lang="en-US" altLang="zh-CN" dirty="0" smtClean="0"/>
              <a:t>&lt;/receiver&gt;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 txBox="1">
            <a:spLocks noChangeArrowheads="1"/>
          </p:cNvSpPr>
          <p:nvPr/>
        </p:nvSpPr>
        <p:spPr bwMode="white">
          <a:xfrm>
            <a:off x="785786" y="1714494"/>
            <a:ext cx="7489825" cy="1285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Gulim" pitchFamily="34" charset="-127"/>
              <a:cs typeface="+mn-cs"/>
            </a:endParaRPr>
          </a:p>
        </p:txBody>
      </p:sp>
      <p:sp>
        <p:nvSpPr>
          <p:cNvPr id="10" name="圆角矩形 9"/>
          <p:cNvSpPr/>
          <p:nvPr/>
        </p:nvSpPr>
        <p:spPr bwMode="gray">
          <a:xfrm>
            <a:off x="785786" y="1357304"/>
            <a:ext cx="7572428" cy="357190"/>
          </a:xfrm>
          <a:prstGeom prst="roundRect">
            <a:avLst/>
          </a:prstGeom>
          <a:solidFill>
            <a:srgbClr val="CCEBC1"/>
          </a:solidFill>
          <a:ln w="38100">
            <a:noFill/>
            <a:round/>
            <a:headEnd/>
            <a:tailEnd/>
          </a:ln>
          <a:effectLst/>
        </p:spPr>
        <p:txBody>
          <a:bodyPr wrap="none" rtlCol="0" anchor="ctr"/>
          <a:lstStyle/>
          <a:p>
            <a:pPr marL="457200" indent="-45720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AndroidManifest.xml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的配置</a:t>
            </a:r>
            <a:endParaRPr lang="en-US" altLang="ko-KR" sz="2000" dirty="0" smtClean="0">
              <a:ea typeface="Gulim" pitchFamily="34" charset="-127"/>
            </a:endParaRPr>
          </a:p>
        </p:txBody>
      </p:sp>
      <p:sp>
        <p:nvSpPr>
          <p:cNvPr id="13" name="AutoShape 6"/>
          <p:cNvSpPr>
            <a:spLocks noChangeArrowheads="1"/>
          </p:cNvSpPr>
          <p:nvPr/>
        </p:nvSpPr>
        <p:spPr bwMode="gray">
          <a:xfrm>
            <a:off x="428596" y="357172"/>
            <a:ext cx="2071702" cy="576064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CBFEAE"/>
              </a:gs>
              <a:gs pos="100000">
                <a:srgbClr val="FCFFFA"/>
              </a:gs>
            </a:gsLst>
            <a:lin ang="0" scaled="1"/>
          </a:gradFill>
          <a:ln w="38100" algn="ctr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sz="28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3: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注意事项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5786" y="2000246"/>
            <a:ext cx="76438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：在</a:t>
            </a:r>
            <a:r>
              <a:rPr lang="en-US" altLang="zh-CN" dirty="0" smtClean="0"/>
              <a:t>manifest</a:t>
            </a:r>
            <a:r>
              <a:rPr lang="zh-CN" altLang="en-US" dirty="0" smtClean="0"/>
              <a:t>节点下添加权限</a:t>
            </a:r>
            <a:r>
              <a:rPr lang="en-US" altLang="zh-CN" dirty="0" smtClean="0"/>
              <a:t>(</a:t>
            </a:r>
            <a:r>
              <a:rPr lang="zh-CN" altLang="en-US" dirty="0" smtClean="0"/>
              <a:t>如果您的应用如果有该权限，请不要重复添加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&lt;uses-permission </a:t>
            </a:r>
            <a:r>
              <a:rPr lang="en-US" altLang="zh-CN" dirty="0" err="1" smtClean="0"/>
              <a:t>android:name</a:t>
            </a:r>
            <a:r>
              <a:rPr lang="en-US" altLang="zh-CN" dirty="0" smtClean="0"/>
              <a:t>=</a:t>
            </a:r>
            <a:r>
              <a:rPr lang="en-US" altLang="zh-CN" i="1" dirty="0" smtClean="0"/>
              <a:t>"</a:t>
            </a:r>
            <a:r>
              <a:rPr lang="en-US" altLang="zh-CN" i="1" dirty="0" err="1" smtClean="0"/>
              <a:t>android.permission.READ_PHONE_STATE</a:t>
            </a:r>
            <a:r>
              <a:rPr lang="en-US" altLang="zh-CN" i="1" dirty="0" smtClean="0"/>
              <a:t>" /&gt;</a:t>
            </a:r>
          </a:p>
          <a:p>
            <a:r>
              <a:rPr lang="en-US" altLang="zh-CN" dirty="0" smtClean="0"/>
              <a:t>&lt;uses-permission </a:t>
            </a:r>
            <a:r>
              <a:rPr lang="en-US" altLang="zh-CN" dirty="0" err="1" smtClean="0"/>
              <a:t>android:name</a:t>
            </a:r>
            <a:r>
              <a:rPr lang="en-US" altLang="zh-CN" dirty="0" smtClean="0"/>
              <a:t>=</a:t>
            </a:r>
            <a:r>
              <a:rPr lang="en-US" altLang="zh-CN" i="1" dirty="0" smtClean="0"/>
              <a:t>"</a:t>
            </a:r>
            <a:r>
              <a:rPr lang="en-US" altLang="zh-CN" i="1" dirty="0" err="1" smtClean="0"/>
              <a:t>android.permission.WRITE_EXTERNAL_STORAGE</a:t>
            </a:r>
            <a:r>
              <a:rPr lang="en-US" altLang="zh-CN" i="1" dirty="0" smtClean="0"/>
              <a:t>" /&gt;</a:t>
            </a:r>
          </a:p>
          <a:p>
            <a:r>
              <a:rPr lang="en-US" altLang="zh-CN" dirty="0" smtClean="0"/>
              <a:t>&lt;uses-permission </a:t>
            </a:r>
            <a:r>
              <a:rPr lang="en-US" altLang="zh-CN" dirty="0" err="1" smtClean="0"/>
              <a:t>android:name</a:t>
            </a:r>
            <a:r>
              <a:rPr lang="en-US" altLang="zh-CN" dirty="0" smtClean="0"/>
              <a:t>=</a:t>
            </a:r>
            <a:r>
              <a:rPr lang="en-US" altLang="zh-CN" i="1" dirty="0" smtClean="0"/>
              <a:t>"</a:t>
            </a:r>
            <a:r>
              <a:rPr lang="en-US" altLang="zh-CN" i="1" dirty="0" err="1" smtClean="0"/>
              <a:t>android.permission.INTERNET</a:t>
            </a:r>
            <a:r>
              <a:rPr lang="en-US" altLang="zh-CN" i="1" dirty="0" smtClean="0"/>
              <a:t>" /&gt;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print">
            <a:lum/>
          </a:blip>
          <a:srcRect/>
          <a:tile tx="0" ty="0" sx="100000" sy="100000" flip="none" algn="ctr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42391" y="2000246"/>
            <a:ext cx="13725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rgbClr val="214818"/>
                </a:solidFill>
              </a:rPr>
              <a:t>THANKS</a:t>
            </a:r>
            <a:endParaRPr lang="zh-CN" altLang="en-US" sz="2800" dirty="0">
              <a:solidFill>
                <a:srgbClr val="214818"/>
              </a:solidFill>
            </a:endParaRPr>
          </a:p>
        </p:txBody>
      </p:sp>
      <p:pic>
        <p:nvPicPr>
          <p:cNvPr id="6" name="Picture 9" descr="C:\Documents and Settings\sheng.yang\桌面\2012PPT模板\图片1副本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71914" y="4586755"/>
            <a:ext cx="855686" cy="187626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3748611" y="4714894"/>
            <a:ext cx="15840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altLang="zh-CN" sz="700" dirty="0" smtClean="0">
              <a:solidFill>
                <a:srgbClr val="214818"/>
              </a:solidFill>
            </a:endParaRPr>
          </a:p>
          <a:p>
            <a:pPr algn="ctr"/>
            <a:r>
              <a:rPr lang="en-US" altLang="zh-CN" sz="700" dirty="0" smtClean="0">
                <a:solidFill>
                  <a:srgbClr val="214818"/>
                </a:solidFill>
              </a:rPr>
              <a:t>2014 </a:t>
            </a:r>
            <a:r>
              <a:rPr lang="en-US" altLang="zh-CN" sz="700" dirty="0" err="1" smtClean="0">
                <a:solidFill>
                  <a:srgbClr val="214818"/>
                </a:solidFill>
              </a:rPr>
              <a:t>Tinno</a:t>
            </a:r>
            <a:r>
              <a:rPr lang="en-US" altLang="zh-CN" sz="700" dirty="0" smtClean="0">
                <a:solidFill>
                  <a:srgbClr val="214818"/>
                </a:solidFill>
              </a:rPr>
              <a:t> Mobile All Rights Reserved</a:t>
            </a:r>
            <a:endParaRPr lang="zh-CN" altLang="en-US" sz="700" dirty="0">
              <a:solidFill>
                <a:srgbClr val="214818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AutoShape 6"/>
          <p:cNvSpPr>
            <a:spLocks noChangeArrowheads="1"/>
          </p:cNvSpPr>
          <p:nvPr/>
        </p:nvSpPr>
        <p:spPr bwMode="gray">
          <a:xfrm>
            <a:off x="428596" y="357172"/>
            <a:ext cx="3744416" cy="576064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CBFEAE"/>
              </a:gs>
              <a:gs pos="100000">
                <a:srgbClr val="FCFFFA"/>
              </a:gs>
            </a:gsLst>
            <a:lin ang="0" scaled="1"/>
          </a:gradFill>
          <a:ln w="38100" algn="ctr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zh-CN" altLang="en-US" sz="28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实现细节</a:t>
            </a:r>
            <a:endParaRPr lang="en-US" altLang="zh-CN" sz="28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Line 3"/>
          <p:cNvSpPr>
            <a:spLocks noChangeShapeType="1"/>
          </p:cNvSpPr>
          <p:nvPr/>
        </p:nvSpPr>
        <p:spPr bwMode="auto">
          <a:xfrm>
            <a:off x="2285984" y="2435217"/>
            <a:ext cx="6138863" cy="0"/>
          </a:xfrm>
          <a:prstGeom prst="line">
            <a:avLst/>
          </a:prstGeom>
          <a:noFill/>
          <a:ln w="3175" cap="rnd">
            <a:solidFill>
              <a:srgbClr val="1C1C1C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" name="Line 4"/>
          <p:cNvSpPr>
            <a:spLocks noChangeShapeType="1"/>
          </p:cNvSpPr>
          <p:nvPr/>
        </p:nvSpPr>
        <p:spPr bwMode="auto">
          <a:xfrm>
            <a:off x="2285984" y="3178167"/>
            <a:ext cx="6138863" cy="0"/>
          </a:xfrm>
          <a:prstGeom prst="line">
            <a:avLst/>
          </a:prstGeom>
          <a:noFill/>
          <a:ln w="3175" cap="rnd">
            <a:solidFill>
              <a:srgbClr val="1C1C1C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" name="Line 7"/>
          <p:cNvSpPr>
            <a:spLocks noChangeShapeType="1"/>
          </p:cNvSpPr>
          <p:nvPr/>
        </p:nvSpPr>
        <p:spPr bwMode="auto">
          <a:xfrm>
            <a:off x="2295509" y="1689092"/>
            <a:ext cx="6138863" cy="0"/>
          </a:xfrm>
          <a:prstGeom prst="line">
            <a:avLst/>
          </a:prstGeom>
          <a:noFill/>
          <a:ln w="3175" cap="rnd">
            <a:solidFill>
              <a:srgbClr val="1C1C1C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" name="AutoShape 10"/>
          <p:cNvSpPr>
            <a:spLocks noChangeArrowheads="1"/>
          </p:cNvSpPr>
          <p:nvPr/>
        </p:nvSpPr>
        <p:spPr bwMode="gray">
          <a:xfrm>
            <a:off x="895324" y="2181242"/>
            <a:ext cx="1681162" cy="1517650"/>
          </a:xfrm>
          <a:prstGeom prst="diamond">
            <a:avLst/>
          </a:prstGeom>
          <a:gradFill rotWithShape="1">
            <a:gsLst>
              <a:gs pos="0">
                <a:srgbClr val="009999"/>
              </a:gs>
              <a:gs pos="100000">
                <a:srgbClr val="99FFCC"/>
              </a:gs>
            </a:gsLst>
            <a:lin ang="2700000" scaled="1"/>
          </a:gradFill>
          <a:ln w="9525">
            <a:miter lim="800000"/>
            <a:headEnd/>
            <a:tailEnd/>
          </a:ln>
          <a:scene3d>
            <a:camera prst="legacyPerspectiveBottom">
              <a:rot lat="18900000" lon="0" rev="0"/>
            </a:camera>
            <a:lightRig rig="legacyNormal4" dir="b"/>
          </a:scene3d>
          <a:sp3d extrusionH="100000" prstMaterial="legacyMatte">
            <a:bevelT w="13500" h="13500" prst="angle"/>
            <a:bevelB w="13500" h="13500" prst="angle"/>
            <a:extrusionClr>
              <a:srgbClr val="99FFCC"/>
            </a:extrusionClr>
          </a:sp3d>
        </p:spPr>
        <p:txBody>
          <a:bodyPr wrap="none" anchor="ctr">
            <a:flatTx/>
          </a:bodyPr>
          <a:lstStyle/>
          <a:p>
            <a:endParaRPr lang="zh-CN" altLang="en-US" sz="20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AutoShape 11"/>
          <p:cNvSpPr>
            <a:spLocks noChangeArrowheads="1"/>
          </p:cNvSpPr>
          <p:nvPr/>
        </p:nvSpPr>
        <p:spPr bwMode="gray">
          <a:xfrm>
            <a:off x="852461" y="1374792"/>
            <a:ext cx="1771650" cy="1598613"/>
          </a:xfrm>
          <a:prstGeom prst="diamond">
            <a:avLst/>
          </a:prstGeom>
          <a:gradFill rotWithShape="1">
            <a:gsLst>
              <a:gs pos="0">
                <a:srgbClr val="2F7676"/>
              </a:gs>
              <a:gs pos="100000">
                <a:srgbClr val="66FFFF"/>
              </a:gs>
            </a:gsLst>
            <a:lin ang="2700000" scaled="1"/>
          </a:gradFill>
          <a:ln w="9525">
            <a:miter lim="800000"/>
            <a:headEnd/>
            <a:tailEnd/>
          </a:ln>
          <a:scene3d>
            <a:camera prst="legacyPerspectiveBottom">
              <a:rot lat="18900000" lon="0" rev="0"/>
            </a:camera>
            <a:lightRig rig="legacyNormal4" dir="b"/>
          </a:scene3d>
          <a:sp3d extrusionH="100000" prstMaterial="legacyMatte">
            <a:bevelT w="13500" h="13500" prst="angle"/>
            <a:bevelB w="13500" h="13500" prst="angle"/>
            <a:extrusionClr>
              <a:srgbClr val="66FFFF"/>
            </a:extrusionClr>
          </a:sp3d>
        </p:spPr>
        <p:txBody>
          <a:bodyPr wrap="none" anchor="ctr">
            <a:flatTx/>
          </a:bodyPr>
          <a:lstStyle/>
          <a:p>
            <a:endParaRPr lang="zh-CN" altLang="en-US" sz="20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Freeform 12"/>
          <p:cNvSpPr>
            <a:spLocks/>
          </p:cNvSpPr>
          <p:nvPr/>
        </p:nvSpPr>
        <p:spPr bwMode="black">
          <a:xfrm>
            <a:off x="793724" y="1490680"/>
            <a:ext cx="960437" cy="3436937"/>
          </a:xfrm>
          <a:custGeom>
            <a:avLst/>
            <a:gdLst>
              <a:gd name="T0" fmla="*/ 0 w 605"/>
              <a:gd name="T1" fmla="*/ 0 h 2165"/>
              <a:gd name="T2" fmla="*/ 126 w 605"/>
              <a:gd name="T3" fmla="*/ 1854 h 2165"/>
              <a:gd name="T4" fmla="*/ 600 w 605"/>
              <a:gd name="T5" fmla="*/ 2165 h 2165"/>
              <a:gd name="T6" fmla="*/ 605 w 605"/>
              <a:gd name="T7" fmla="*/ 255 h 2165"/>
              <a:gd name="T8" fmla="*/ 0 w 605"/>
              <a:gd name="T9" fmla="*/ 0 h 216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5"/>
              <a:gd name="T16" fmla="*/ 0 h 2165"/>
              <a:gd name="T17" fmla="*/ 605 w 605"/>
              <a:gd name="T18" fmla="*/ 2165 h 216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5" h="2165">
                <a:moveTo>
                  <a:pt x="0" y="0"/>
                </a:moveTo>
                <a:lnTo>
                  <a:pt x="126" y="1854"/>
                </a:lnTo>
                <a:lnTo>
                  <a:pt x="600" y="2165"/>
                </a:lnTo>
                <a:lnTo>
                  <a:pt x="605" y="255"/>
                </a:lnTo>
                <a:lnTo>
                  <a:pt x="0" y="0"/>
                </a:lnTo>
                <a:close/>
              </a:path>
            </a:pathLst>
          </a:custGeom>
          <a:solidFill>
            <a:srgbClr val="C0C0C0">
              <a:alpha val="5882"/>
            </a:srgb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 sz="20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AutoShape 14"/>
          <p:cNvSpPr>
            <a:spLocks noChangeArrowheads="1"/>
          </p:cNvSpPr>
          <p:nvPr/>
        </p:nvSpPr>
        <p:spPr bwMode="ltGray">
          <a:xfrm>
            <a:off x="785786" y="714362"/>
            <a:ext cx="1895475" cy="1643063"/>
          </a:xfrm>
          <a:prstGeom prst="diamond">
            <a:avLst/>
          </a:prstGeom>
          <a:gradFill rotWithShape="1">
            <a:gsLst>
              <a:gs pos="0">
                <a:srgbClr val="2F5E76"/>
              </a:gs>
              <a:gs pos="100000">
                <a:srgbClr val="66CCFF"/>
              </a:gs>
            </a:gsLst>
            <a:lin ang="2700000" scaled="1"/>
          </a:gradFill>
          <a:ln w="9525">
            <a:miter lim="800000"/>
            <a:headEnd/>
            <a:tailEnd/>
          </a:ln>
          <a:scene3d>
            <a:camera prst="legacyPerspectiveBottom">
              <a:rot lat="18600000" lon="0" rev="0"/>
            </a:camera>
            <a:lightRig rig="legacyNormal4" dir="b"/>
          </a:scene3d>
          <a:sp3d extrusionH="100000" prstMaterial="legacyMatte">
            <a:bevelT w="13500" h="13500" prst="angle"/>
            <a:bevelB w="13500" h="13500" prst="angle"/>
            <a:extrusionClr>
              <a:srgbClr val="66CCFF"/>
            </a:extrusionClr>
          </a:sp3d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sp>
        <p:nvSpPr>
          <p:cNvPr id="58" name="Rectangle 18"/>
          <p:cNvSpPr>
            <a:spLocks noChangeArrowheads="1"/>
          </p:cNvSpPr>
          <p:nvPr/>
        </p:nvSpPr>
        <p:spPr bwMode="gray">
          <a:xfrm>
            <a:off x="1571604" y="2857502"/>
            <a:ext cx="335348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000" dirty="0" smtClean="0">
                <a:solidFill>
                  <a:srgbClr val="1C1C1C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en-US" altLang="zh-CN" sz="2000" dirty="0">
              <a:solidFill>
                <a:srgbClr val="1C1C1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Rectangle 19"/>
          <p:cNvSpPr>
            <a:spLocks noChangeArrowheads="1"/>
          </p:cNvSpPr>
          <p:nvPr/>
        </p:nvSpPr>
        <p:spPr bwMode="gray">
          <a:xfrm>
            <a:off x="1571604" y="2143122"/>
            <a:ext cx="335348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000" dirty="0" smtClean="0">
                <a:solidFill>
                  <a:srgbClr val="1C1C1C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en-US" altLang="zh-CN" sz="2000" dirty="0">
              <a:solidFill>
                <a:srgbClr val="1C1C1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" name="Rectangle 20"/>
          <p:cNvSpPr>
            <a:spLocks noChangeArrowheads="1"/>
          </p:cNvSpPr>
          <p:nvPr/>
        </p:nvSpPr>
        <p:spPr bwMode="gray">
          <a:xfrm>
            <a:off x="1571604" y="1428742"/>
            <a:ext cx="335348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000" dirty="0" smtClean="0">
                <a:solidFill>
                  <a:srgbClr val="1C1C1C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en-US" altLang="zh-CN" sz="2000" dirty="0">
              <a:solidFill>
                <a:srgbClr val="1C1C1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" name="Rectangle 22"/>
          <p:cNvSpPr>
            <a:spLocks noChangeArrowheads="1"/>
          </p:cNvSpPr>
          <p:nvPr/>
        </p:nvSpPr>
        <p:spPr bwMode="auto">
          <a:xfrm>
            <a:off x="3094022" y="1357304"/>
            <a:ext cx="2768258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Android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工程导入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jar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包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2" name="Rectangle 23"/>
          <p:cNvSpPr>
            <a:spLocks noChangeArrowheads="1"/>
          </p:cNvSpPr>
          <p:nvPr/>
        </p:nvSpPr>
        <p:spPr bwMode="auto">
          <a:xfrm>
            <a:off x="3130534" y="2101842"/>
            <a:ext cx="2236510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如何在代码中调用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3" name="Rectangle 24"/>
          <p:cNvSpPr>
            <a:spLocks noChangeArrowheads="1"/>
          </p:cNvSpPr>
          <p:nvPr/>
        </p:nvSpPr>
        <p:spPr bwMode="auto">
          <a:xfrm>
            <a:off x="3138472" y="2868604"/>
            <a:ext cx="1210588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注意事项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7141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6"/>
          <p:cNvSpPr>
            <a:spLocks noChangeArrowheads="1"/>
          </p:cNvSpPr>
          <p:nvPr/>
        </p:nvSpPr>
        <p:spPr bwMode="gray">
          <a:xfrm>
            <a:off x="428596" y="357172"/>
            <a:ext cx="4214842" cy="576064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CBFEAE"/>
              </a:gs>
              <a:gs pos="100000">
                <a:srgbClr val="FCFFFA"/>
              </a:gs>
            </a:gsLst>
            <a:lin ang="0" scaled="1"/>
          </a:gradFill>
          <a:ln w="38100" algn="ctr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sz="28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1. 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Android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工程导入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jar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包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Rectangle 6"/>
          <p:cNvSpPr txBox="1">
            <a:spLocks noChangeArrowheads="1"/>
          </p:cNvSpPr>
          <p:nvPr/>
        </p:nvSpPr>
        <p:spPr bwMode="white">
          <a:xfrm>
            <a:off x="785786" y="1142990"/>
            <a:ext cx="7489825" cy="3857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742950" lvl="1" indent="-285750">
              <a:spcBef>
                <a:spcPct val="20000"/>
              </a:spcBef>
            </a:pP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Gulim" pitchFamily="34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28662" y="1214428"/>
            <a:ext cx="807249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：如果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工程目录下没有</a:t>
            </a:r>
            <a:r>
              <a:rPr lang="en-US" altLang="zh-CN" dirty="0" err="1" smtClean="0"/>
              <a:t>libs</a:t>
            </a:r>
            <a:r>
              <a:rPr lang="zh-CN" altLang="en-US" dirty="0" smtClean="0"/>
              <a:t>目录，建议新建</a:t>
            </a:r>
            <a:r>
              <a:rPr lang="en-US" altLang="zh-CN" dirty="0" err="1" smtClean="0"/>
              <a:t>libs</a:t>
            </a:r>
            <a:r>
              <a:rPr lang="zh-CN" altLang="en-US" dirty="0" smtClean="0"/>
              <a:t>目录，将</a:t>
            </a:r>
            <a:r>
              <a:rPr lang="en-US" altLang="zh-CN" dirty="0" smtClean="0"/>
              <a:t>apk_upgrade.jar</a:t>
            </a:r>
            <a:r>
              <a:rPr lang="zh-CN" altLang="en-US" dirty="0" smtClean="0"/>
              <a:t>放在该目录下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：导入</a:t>
            </a:r>
            <a:r>
              <a:rPr lang="en-US" altLang="zh-CN" dirty="0" smtClean="0"/>
              <a:t>jar</a:t>
            </a:r>
            <a:r>
              <a:rPr lang="zh-CN" altLang="en-US" dirty="0" smtClean="0"/>
              <a:t>包，如下图所示</a:t>
            </a:r>
            <a:endParaRPr lang="en-US" altLang="zh-CN" dirty="0" smtClean="0"/>
          </a:p>
          <a:p>
            <a:r>
              <a:rPr lang="zh-CN" altLang="en-US" dirty="0" smtClean="0"/>
              <a:t>右击工程：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00" y="3071816"/>
            <a:ext cx="5000625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6"/>
          <p:cNvSpPr>
            <a:spLocks noChangeArrowheads="1"/>
          </p:cNvSpPr>
          <p:nvPr/>
        </p:nvSpPr>
        <p:spPr bwMode="gray">
          <a:xfrm>
            <a:off x="428596" y="357172"/>
            <a:ext cx="4214842" cy="576064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CBFEAE"/>
              </a:gs>
              <a:gs pos="100000">
                <a:srgbClr val="FCFFFA"/>
              </a:gs>
            </a:gsLst>
            <a:lin ang="0" scaled="1"/>
          </a:gradFill>
          <a:ln w="38100" algn="ctr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sz="28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1. 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Android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工程导入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jar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包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Rectangle 6"/>
          <p:cNvSpPr txBox="1">
            <a:spLocks noChangeArrowheads="1"/>
          </p:cNvSpPr>
          <p:nvPr/>
        </p:nvSpPr>
        <p:spPr bwMode="white">
          <a:xfrm>
            <a:off x="785786" y="1142990"/>
            <a:ext cx="7489825" cy="3857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742950" lvl="1" indent="-285750">
              <a:spcBef>
                <a:spcPct val="20000"/>
              </a:spcBef>
            </a:pP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Gulim" pitchFamily="34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28662" y="1214428"/>
            <a:ext cx="807249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：</a:t>
            </a:r>
            <a:r>
              <a:rPr lang="en-US" altLang="zh-CN" dirty="0" smtClean="0"/>
              <a:t>Libraries -&gt; Add JARS -&gt; </a:t>
            </a:r>
            <a:r>
              <a:rPr lang="zh-CN" altLang="en-US" dirty="0" smtClean="0"/>
              <a:t>在前面新增的</a:t>
            </a:r>
            <a:r>
              <a:rPr lang="en-US" altLang="zh-CN" dirty="0" err="1" smtClean="0"/>
              <a:t>libs</a:t>
            </a:r>
            <a:r>
              <a:rPr lang="zh-CN" altLang="en-US" dirty="0" smtClean="0"/>
              <a:t>文件夹目录下选择</a:t>
            </a:r>
            <a:r>
              <a:rPr lang="en-US" altLang="zh-CN" dirty="0" smtClean="0"/>
              <a:t>apk_upgrade.jar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0100" y="1638300"/>
            <a:ext cx="5876925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6"/>
          <p:cNvSpPr>
            <a:spLocks noChangeArrowheads="1"/>
          </p:cNvSpPr>
          <p:nvPr/>
        </p:nvSpPr>
        <p:spPr bwMode="gray">
          <a:xfrm>
            <a:off x="428596" y="357172"/>
            <a:ext cx="4214842" cy="576064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CBFEAE"/>
              </a:gs>
              <a:gs pos="100000">
                <a:srgbClr val="FCFFFA"/>
              </a:gs>
            </a:gsLst>
            <a:lin ang="0" scaled="1"/>
          </a:gradFill>
          <a:ln w="38100" algn="ctr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sz="28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1. 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Android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工程导入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jar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包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Rectangle 6"/>
          <p:cNvSpPr txBox="1">
            <a:spLocks noChangeArrowheads="1"/>
          </p:cNvSpPr>
          <p:nvPr/>
        </p:nvSpPr>
        <p:spPr bwMode="white">
          <a:xfrm>
            <a:off x="785786" y="1142990"/>
            <a:ext cx="7489825" cy="3857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742950" lvl="1" indent="-285750">
              <a:spcBef>
                <a:spcPct val="20000"/>
              </a:spcBef>
            </a:pP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Gulim" pitchFamily="34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28662" y="1214428"/>
            <a:ext cx="807249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：在</a:t>
            </a:r>
            <a:r>
              <a:rPr lang="en-US" altLang="zh-CN" dirty="0" smtClean="0"/>
              <a:t>Order and Export</a:t>
            </a:r>
            <a:r>
              <a:rPr lang="zh-CN" altLang="en-US" dirty="0" smtClean="0"/>
              <a:t>选项卡下选中刚新增的</a:t>
            </a:r>
            <a:r>
              <a:rPr lang="en-US" altLang="zh-CN" dirty="0" smtClean="0"/>
              <a:t>jar</a:t>
            </a:r>
            <a:r>
              <a:rPr lang="zh-CN" altLang="en-US" dirty="0" smtClean="0"/>
              <a:t>包</a:t>
            </a:r>
            <a:r>
              <a:rPr lang="en-US" altLang="zh-CN" dirty="0" smtClean="0"/>
              <a:t>(</a:t>
            </a:r>
            <a:r>
              <a:rPr lang="zh-CN" altLang="en-US" dirty="0" smtClean="0"/>
              <a:t>如果运行出现</a:t>
            </a:r>
            <a:r>
              <a:rPr lang="en-US" altLang="zh-CN" dirty="0" err="1" smtClean="0"/>
              <a:t>java.lang.NoClassDefFoundError</a:t>
            </a:r>
            <a:r>
              <a:rPr lang="en-US" altLang="zh-CN" dirty="0" smtClean="0"/>
              <a:t>: </a:t>
            </a:r>
            <a:r>
              <a:rPr lang="en-US" altLang="zh-CN" dirty="0" err="1" smtClean="0"/>
              <a:t>com.common.upgrade.core.UpgradeManager</a:t>
            </a:r>
            <a:r>
              <a:rPr lang="zh-CN" altLang="en-US" dirty="0" smtClean="0"/>
              <a:t>错误，将工程</a:t>
            </a:r>
            <a:r>
              <a:rPr lang="en-US" altLang="zh-CN" dirty="0" smtClean="0"/>
              <a:t>clean</a:t>
            </a:r>
            <a:r>
              <a:rPr lang="zh-CN" altLang="en-US" dirty="0" smtClean="0"/>
              <a:t>一下再运行</a:t>
            </a:r>
            <a:r>
              <a:rPr lang="en-US" altLang="zh-CN" dirty="0" smtClean="0"/>
              <a:t>)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0100" y="2428874"/>
            <a:ext cx="3609975" cy="215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 txBox="1">
            <a:spLocks noChangeArrowheads="1"/>
          </p:cNvSpPr>
          <p:nvPr/>
        </p:nvSpPr>
        <p:spPr bwMode="white">
          <a:xfrm>
            <a:off x="785786" y="3370678"/>
            <a:ext cx="7489825" cy="155852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只请求是否有更新，不会做具体的更新操作，则调用</a:t>
            </a:r>
            <a:r>
              <a:rPr lang="en-US" altLang="zh-CN" dirty="0" err="1" smtClean="0"/>
              <a:t>upgradeMangeer</a:t>
            </a:r>
            <a:r>
              <a:rPr lang="en-US" altLang="zh-CN" dirty="0" smtClean="0"/>
              <a:t> .</a:t>
            </a:r>
            <a:r>
              <a:rPr lang="en-US" altLang="zh-CN" dirty="0" err="1" smtClean="0"/>
              <a:t>askForNewVersionFlag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CheckNewVersionListener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checkversionListener</a:t>
            </a:r>
            <a:r>
              <a:rPr lang="en-US" altLang="zh-CN" dirty="0" smtClean="0"/>
              <a:t>)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如果客户端不提供服务器请求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url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jar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包默认提供的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url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，则调用</a:t>
            </a:r>
            <a:r>
              <a:rPr lang="en-US" altLang="zh-CN" dirty="0" err="1" smtClean="0"/>
              <a:t>upgradeMangeer</a:t>
            </a:r>
            <a:r>
              <a:rPr lang="en-US" altLang="zh-CN" dirty="0" smtClean="0"/>
              <a:t> .</a:t>
            </a:r>
            <a:r>
              <a:rPr lang="en-US" altLang="zh-CN" dirty="0" err="1" smtClean="0"/>
              <a:t>askForNewVersion</a:t>
            </a:r>
            <a:r>
              <a:rPr lang="en-US" altLang="zh-CN" dirty="0" smtClean="0"/>
              <a:t>()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如果客户端提供服务器请求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url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，则调用</a:t>
            </a:r>
            <a:r>
              <a:rPr lang="en-US" altLang="zh-CN" dirty="0" err="1" smtClean="0"/>
              <a:t>upgradeMangeer</a:t>
            </a:r>
            <a:r>
              <a:rPr lang="en-US" altLang="zh-CN" dirty="0" smtClean="0"/>
              <a:t> .</a:t>
            </a:r>
            <a:r>
              <a:rPr lang="en-US" altLang="zh-CN" dirty="0" err="1" smtClean="0"/>
              <a:t>askForNewVersion</a:t>
            </a:r>
            <a:r>
              <a:rPr lang="en-US" altLang="zh-CN" dirty="0" smtClean="0"/>
              <a:t>(String  </a:t>
            </a:r>
            <a:r>
              <a:rPr lang="en-US" altLang="zh-CN" dirty="0" err="1" smtClean="0"/>
              <a:t>url</a:t>
            </a:r>
            <a:r>
              <a:rPr lang="en-US" altLang="zh-CN" dirty="0" smtClean="0"/>
              <a:t>)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spcBef>
                <a:spcPct val="20000"/>
              </a:spcBef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endParaRPr lang="en-US" altLang="ko-KR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gray">
          <a:xfrm>
            <a:off x="428596" y="357172"/>
            <a:ext cx="3500462" cy="576064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CBFEAE"/>
              </a:gs>
              <a:gs pos="100000">
                <a:srgbClr val="FCFFFA"/>
              </a:gs>
            </a:gsLst>
            <a:lin ang="0" scaled="1"/>
          </a:gradFill>
          <a:ln w="38100" algn="ctr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sz="28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如何在代码中调用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圆角矩形 9"/>
          <p:cNvSpPr/>
          <p:nvPr/>
        </p:nvSpPr>
        <p:spPr bwMode="gray">
          <a:xfrm>
            <a:off x="785786" y="3013488"/>
            <a:ext cx="7572428" cy="357190"/>
          </a:xfrm>
          <a:prstGeom prst="roundRect">
            <a:avLst/>
          </a:prstGeom>
          <a:solidFill>
            <a:srgbClr val="CCEBC1"/>
          </a:solidFill>
          <a:ln w="38100">
            <a:noFill/>
            <a:round/>
            <a:headEnd/>
            <a:tailEnd/>
          </a:ln>
          <a:effectLst/>
        </p:spPr>
        <p:txBody>
          <a:bodyPr wrap="none" rtlCol="0" anchor="ctr"/>
          <a:lstStyle/>
          <a:p>
            <a:pPr marL="457200" indent="-457200"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请求是否有更新信息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该接口可以在主线程中调用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)</a:t>
            </a:r>
            <a:endParaRPr lang="en-US" altLang="ko-KR" sz="2000" dirty="0" smtClean="0">
              <a:ea typeface="Gulim" pitchFamily="34" charset="-127"/>
            </a:endParaRPr>
          </a:p>
        </p:txBody>
      </p:sp>
      <p:sp>
        <p:nvSpPr>
          <p:cNvPr id="11" name="圆角矩形 10"/>
          <p:cNvSpPr/>
          <p:nvPr/>
        </p:nvSpPr>
        <p:spPr bwMode="gray">
          <a:xfrm>
            <a:off x="785786" y="1203598"/>
            <a:ext cx="7572428" cy="357190"/>
          </a:xfrm>
          <a:prstGeom prst="roundRect">
            <a:avLst/>
          </a:prstGeom>
          <a:solidFill>
            <a:srgbClr val="CCEBC1"/>
          </a:solidFill>
          <a:ln w="38100">
            <a:noFill/>
            <a:round/>
            <a:headEnd/>
            <a:tailEnd/>
          </a:ln>
          <a:effectLst/>
        </p:spPr>
        <p:txBody>
          <a:bodyPr wrap="none" rtlCol="0" anchor="ctr"/>
          <a:lstStyle/>
          <a:p>
            <a:pPr marL="457200" indent="-457200"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实例化  </a:t>
            </a:r>
            <a:r>
              <a:rPr lang="en-US" altLang="zh-CN" sz="2000" dirty="0" err="1" smtClean="0"/>
              <a:t>UpgradeManager</a:t>
            </a:r>
            <a:r>
              <a:rPr lang="zh-CN" altLang="en-US" sz="2000" dirty="0" smtClean="0"/>
              <a:t>，提供参数如下：</a:t>
            </a:r>
            <a:endParaRPr lang="en-US" altLang="ko-KR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Rectangle 6"/>
          <p:cNvSpPr txBox="1">
            <a:spLocks noChangeArrowheads="1"/>
          </p:cNvSpPr>
          <p:nvPr/>
        </p:nvSpPr>
        <p:spPr bwMode="white">
          <a:xfrm>
            <a:off x="785786" y="1560788"/>
            <a:ext cx="7489825" cy="1368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Context: android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上下文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appKey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该应用在服务器注册申请的应用唯一标识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key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appName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应用名称（</a:t>
            </a:r>
            <a:r>
              <a:rPr lang="en-US" altLang="zh-CN" dirty="0" err="1" smtClean="0"/>
              <a:t>mContext.getResources</a:t>
            </a:r>
            <a:r>
              <a:rPr lang="en-US" altLang="zh-CN" dirty="0" smtClean="0"/>
              <a:t>().</a:t>
            </a:r>
            <a:r>
              <a:rPr lang="en-US" altLang="zh-CN" dirty="0" err="1" smtClean="0"/>
              <a:t>getString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R.string.app_name</a:t>
            </a:r>
            <a:r>
              <a:rPr lang="en-US" altLang="zh-CN" u="sng" dirty="0" smtClean="0"/>
              <a:t>)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endParaRPr lang="en-US" altLang="ko-KR" dirty="0" smtClean="0">
              <a:latin typeface="微软雅黑" pitchFamily="34" charset="-122"/>
              <a:ea typeface="微软雅黑" pitchFamily="34" charset="-122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Gulim" pitchFamily="34" charset="-127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 txBox="1">
            <a:spLocks noChangeArrowheads="1"/>
          </p:cNvSpPr>
          <p:nvPr/>
        </p:nvSpPr>
        <p:spPr bwMode="white">
          <a:xfrm>
            <a:off x="785786" y="3370678"/>
            <a:ext cx="7489825" cy="15585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742950" lvl="1" indent="-285750">
              <a:spcBef>
                <a:spcPct val="20000"/>
              </a:spcBef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endParaRPr lang="en-US" altLang="ko-KR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gray">
          <a:xfrm>
            <a:off x="428596" y="357172"/>
            <a:ext cx="3500462" cy="576064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CBFEAE"/>
              </a:gs>
              <a:gs pos="100000">
                <a:srgbClr val="FCFFFA"/>
              </a:gs>
            </a:gsLst>
            <a:lin ang="0" scaled="1"/>
          </a:gradFill>
          <a:ln w="38100" algn="ctr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sz="28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如何在代码中调用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圆角矩形 10"/>
          <p:cNvSpPr/>
          <p:nvPr/>
        </p:nvSpPr>
        <p:spPr bwMode="gray">
          <a:xfrm>
            <a:off x="785786" y="1203598"/>
            <a:ext cx="7572428" cy="357190"/>
          </a:xfrm>
          <a:prstGeom prst="roundRect">
            <a:avLst/>
          </a:prstGeom>
          <a:solidFill>
            <a:srgbClr val="CCEBC1"/>
          </a:solidFill>
          <a:ln w="38100">
            <a:noFill/>
            <a:round/>
            <a:headEnd/>
            <a:tailEnd/>
          </a:ln>
          <a:effectLst/>
        </p:spPr>
        <p:txBody>
          <a:bodyPr wrap="none" rtlCol="0" anchor="ctr"/>
          <a:lstStyle/>
          <a:p>
            <a:pPr marL="457200" indent="-457200"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实例化</a:t>
            </a:r>
            <a:endParaRPr lang="en-US" altLang="ko-KR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85786" y="1714495"/>
            <a:ext cx="75724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final </a:t>
            </a:r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UpgradeManager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upgradeMangeer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= </a:t>
            </a:r>
          </a:p>
          <a:p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UpgradeManager.</a:t>
            </a:r>
            <a:r>
              <a:rPr lang="en-US" altLang="zh-CN" i="1" dirty="0" err="1" smtClean="0">
                <a:latin typeface="Courier New" pitchFamily="49" charset="0"/>
                <a:cs typeface="Courier New" pitchFamily="49" charset="0"/>
              </a:rPr>
              <a:t>newInstance</a:t>
            </a:r>
            <a:r>
              <a:rPr lang="en-US" altLang="zh-CN" i="1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en-US" altLang="zh-CN" i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i="1" dirty="0" err="1" smtClean="0">
                <a:latin typeface="Courier New" pitchFamily="49" charset="0"/>
                <a:cs typeface="Courier New" pitchFamily="49" charset="0"/>
              </a:rPr>
              <a:t>mContext</a:t>
            </a:r>
            <a:r>
              <a:rPr lang="en-US" altLang="zh-CN" i="1" dirty="0" smtClean="0">
                <a:latin typeface="Courier New" pitchFamily="49" charset="0"/>
                <a:cs typeface="Courier New" pitchFamily="49" charset="0"/>
              </a:rPr>
              <a:t>, </a:t>
            </a:r>
          </a:p>
          <a:p>
            <a:r>
              <a:rPr lang="en-US" altLang="zh-CN" i="1" dirty="0" smtClean="0">
                <a:latin typeface="Courier New" pitchFamily="49" charset="0"/>
                <a:cs typeface="Courier New" pitchFamily="49" charset="0"/>
              </a:rPr>
              <a:t>	"</a:t>
            </a:r>
            <a:r>
              <a:rPr lang="en-US" altLang="zh-CN" i="1" dirty="0" err="1" smtClean="0">
                <a:latin typeface="Courier New" pitchFamily="49" charset="0"/>
                <a:cs typeface="Courier New" pitchFamily="49" charset="0"/>
              </a:rPr>
              <a:t>key_your_application</a:t>
            </a:r>
            <a:r>
              <a:rPr lang="en-US" altLang="zh-CN" i="1" dirty="0" smtClean="0">
                <a:latin typeface="Courier New" pitchFamily="49" charset="0"/>
                <a:cs typeface="Courier New" pitchFamily="49" charset="0"/>
              </a:rPr>
              <a:t>",           		</a:t>
            </a:r>
            <a:r>
              <a:rPr lang="en-US" altLang="zh-CN" i="1" dirty="0" err="1" smtClean="0">
                <a:latin typeface="Courier New" pitchFamily="49" charset="0"/>
                <a:cs typeface="Courier New" pitchFamily="49" charset="0"/>
              </a:rPr>
              <a:t>mContext.getResources</a:t>
            </a:r>
            <a:r>
              <a:rPr lang="en-US" altLang="zh-CN" i="1" dirty="0" smtClean="0">
                <a:latin typeface="Courier New" pitchFamily="49" charset="0"/>
                <a:cs typeface="Courier New" pitchFamily="49" charset="0"/>
              </a:rPr>
              <a:t>().</a:t>
            </a:r>
            <a:r>
              <a:rPr lang="en-US" altLang="zh-CN" i="1" dirty="0" err="1" smtClean="0">
                <a:latin typeface="Courier New" pitchFamily="49" charset="0"/>
                <a:cs typeface="Courier New" pitchFamily="49" charset="0"/>
              </a:rPr>
              <a:t>getString</a:t>
            </a:r>
            <a:r>
              <a:rPr lang="en-US" altLang="zh-CN" i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i="1" dirty="0" err="1" smtClean="0">
                <a:latin typeface="Courier New" pitchFamily="49" charset="0"/>
                <a:cs typeface="Courier New" pitchFamily="49" charset="0"/>
              </a:rPr>
              <a:t>R.string.app_name</a:t>
            </a:r>
            <a:r>
              <a:rPr lang="en-US" altLang="zh-CN" i="1" dirty="0" smtClean="0">
                <a:latin typeface="Courier New" pitchFamily="49" charset="0"/>
                <a:cs typeface="Courier New" pitchFamily="49" charset="0"/>
              </a:rPr>
              <a:t>));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 txBox="1">
            <a:spLocks noChangeArrowheads="1"/>
          </p:cNvSpPr>
          <p:nvPr/>
        </p:nvSpPr>
        <p:spPr bwMode="white">
          <a:xfrm>
            <a:off x="785786" y="3370678"/>
            <a:ext cx="7489825" cy="15585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742950" lvl="1" indent="-285750">
              <a:spcBef>
                <a:spcPct val="20000"/>
              </a:spcBef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endParaRPr lang="en-US" altLang="ko-KR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gray">
          <a:xfrm>
            <a:off x="428596" y="357172"/>
            <a:ext cx="3500462" cy="576064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CBFEAE"/>
              </a:gs>
              <a:gs pos="100000">
                <a:srgbClr val="FCFFFA"/>
              </a:gs>
            </a:gsLst>
            <a:lin ang="0" scaled="1"/>
          </a:gradFill>
          <a:ln w="38100" algn="ctr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sz="28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如何在代码中调用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圆角矩形 10"/>
          <p:cNvSpPr/>
          <p:nvPr/>
        </p:nvSpPr>
        <p:spPr bwMode="gray">
          <a:xfrm>
            <a:off x="785786" y="1203598"/>
            <a:ext cx="7572428" cy="357190"/>
          </a:xfrm>
          <a:prstGeom prst="roundRect">
            <a:avLst/>
          </a:prstGeom>
          <a:solidFill>
            <a:srgbClr val="CCEBC1"/>
          </a:solidFill>
          <a:ln w="38100">
            <a:noFill/>
            <a:round/>
            <a:headEnd/>
            <a:tailEnd/>
          </a:ln>
          <a:effectLst/>
        </p:spPr>
        <p:txBody>
          <a:bodyPr wrap="none" rtlCol="0" anchor="ctr"/>
          <a:lstStyle/>
          <a:p>
            <a:pPr marL="457200" indent="-45720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CN" sz="1400" b="1" u="sng" dirty="0" err="1" smtClean="0">
                <a:latin typeface="Courier New" pitchFamily="49" charset="0"/>
                <a:cs typeface="Courier New" pitchFamily="49" charset="0"/>
              </a:rPr>
              <a:t>askForNewVersionFlag</a:t>
            </a:r>
            <a:r>
              <a:rPr lang="en-US" altLang="zh-CN" sz="1400" b="1" u="sng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1400" b="1" u="sng" dirty="0" err="1" smtClean="0">
                <a:latin typeface="Courier New" pitchFamily="49" charset="0"/>
                <a:cs typeface="Courier New" pitchFamily="49" charset="0"/>
              </a:rPr>
              <a:t>CheckNewVersionListener</a:t>
            </a:r>
            <a:r>
              <a:rPr lang="en-US" altLang="zh-CN" sz="1400" b="1" u="sng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400" b="1" u="sng" dirty="0" err="1" smtClean="0">
                <a:latin typeface="Courier New" pitchFamily="49" charset="0"/>
                <a:cs typeface="Courier New" pitchFamily="49" charset="0"/>
              </a:rPr>
              <a:t>checkversionListener</a:t>
            </a:r>
            <a:r>
              <a:rPr lang="en-US" altLang="zh-CN" sz="1400" b="1" u="sng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altLang="ko-KR" sz="1400" b="1" dirty="0" smtClean="0">
              <a:latin typeface="Courier New" pitchFamily="49" charset="0"/>
              <a:ea typeface="微软雅黑" pitchFamily="34" charset="-122"/>
              <a:cs typeface="Courier New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71472" y="1785932"/>
            <a:ext cx="757242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 smtClean="0"/>
              <a:t>upgradeMangeer.askForNewVersionFlag</a:t>
            </a:r>
            <a:r>
              <a:rPr lang="en-US" altLang="zh-CN" dirty="0" smtClean="0"/>
              <a:t>(</a:t>
            </a:r>
            <a:r>
              <a:rPr lang="en-US" altLang="zh-CN" b="1" dirty="0" smtClean="0"/>
              <a:t>new </a:t>
            </a:r>
            <a:r>
              <a:rPr lang="en-US" altLang="zh-CN" b="1" dirty="0" err="1" smtClean="0"/>
              <a:t>CheckNewVersionListener</a:t>
            </a:r>
            <a:r>
              <a:rPr lang="en-US" altLang="zh-CN" b="1" dirty="0" smtClean="0"/>
              <a:t>() {</a:t>
            </a:r>
          </a:p>
          <a:p>
            <a:endParaRPr lang="zh-CN" altLang="en-US" dirty="0" smtClean="0"/>
          </a:p>
          <a:p>
            <a:r>
              <a:rPr lang="en-US" altLang="zh-CN" dirty="0" smtClean="0"/>
              <a:t>	@Override</a:t>
            </a:r>
          </a:p>
          <a:p>
            <a:r>
              <a:rPr lang="en-US" altLang="zh-CN" b="1" dirty="0" smtClean="0"/>
              <a:t>	public void </a:t>
            </a:r>
            <a:r>
              <a:rPr lang="en-US" altLang="zh-CN" b="1" dirty="0" err="1" smtClean="0"/>
              <a:t>checkNewVersion</a:t>
            </a:r>
            <a:r>
              <a:rPr lang="en-US" altLang="zh-CN" b="1" dirty="0" smtClean="0"/>
              <a:t>(</a:t>
            </a:r>
            <a:r>
              <a:rPr lang="en-US" altLang="zh-CN" b="1" dirty="0" err="1" smtClean="0"/>
              <a:t>boolean</a:t>
            </a:r>
            <a:r>
              <a:rPr lang="en-US" altLang="zh-CN" b="1" dirty="0" smtClean="0"/>
              <a:t> result) {</a:t>
            </a:r>
          </a:p>
          <a:p>
            <a:r>
              <a:rPr lang="en-US" altLang="zh-CN" b="1" dirty="0" smtClean="0"/>
              <a:t>		if(result)</a:t>
            </a:r>
          </a:p>
          <a:p>
            <a:r>
              <a:rPr lang="en-US" altLang="zh-CN" dirty="0" smtClean="0"/>
              <a:t>		{</a:t>
            </a:r>
          </a:p>
          <a:p>
            <a:r>
              <a:rPr lang="en-US" altLang="zh-CN" dirty="0" smtClean="0"/>
              <a:t>			</a:t>
            </a:r>
            <a:r>
              <a:rPr lang="en-US" altLang="zh-CN" dirty="0" err="1" smtClean="0"/>
              <a:t>Log.i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TAG,”you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hava</a:t>
            </a:r>
            <a:r>
              <a:rPr lang="en-US" altLang="zh-CN" dirty="0" smtClean="0"/>
              <a:t> new version”);</a:t>
            </a:r>
          </a:p>
          <a:p>
            <a:r>
              <a:rPr lang="en-US" altLang="zh-CN" dirty="0" smtClean="0"/>
              <a:t>		}</a:t>
            </a:r>
          </a:p>
          <a:p>
            <a:r>
              <a:rPr lang="en-US" altLang="zh-CN" dirty="0" smtClean="0"/>
              <a:t>	}</a:t>
            </a:r>
          </a:p>
          <a:p>
            <a:r>
              <a:rPr lang="en-US" altLang="zh-CN" dirty="0" smtClean="0"/>
              <a:t>});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 txBox="1">
            <a:spLocks noChangeArrowheads="1"/>
          </p:cNvSpPr>
          <p:nvPr/>
        </p:nvSpPr>
        <p:spPr bwMode="white">
          <a:xfrm>
            <a:off x="785786" y="3370678"/>
            <a:ext cx="7489825" cy="15585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742950" lvl="1" indent="-285750">
              <a:spcBef>
                <a:spcPct val="20000"/>
              </a:spcBef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endParaRPr lang="en-US" altLang="ko-KR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gray">
          <a:xfrm>
            <a:off x="428596" y="357172"/>
            <a:ext cx="3500462" cy="576064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CBFEAE"/>
              </a:gs>
              <a:gs pos="100000">
                <a:srgbClr val="FCFFFA"/>
              </a:gs>
            </a:gsLst>
            <a:lin ang="0" scaled="1"/>
          </a:gradFill>
          <a:ln w="38100" algn="ctr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sz="28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如何在代码中调用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圆角矩形 10"/>
          <p:cNvSpPr/>
          <p:nvPr/>
        </p:nvSpPr>
        <p:spPr bwMode="gray">
          <a:xfrm>
            <a:off x="785786" y="1203598"/>
            <a:ext cx="7572428" cy="357190"/>
          </a:xfrm>
          <a:prstGeom prst="roundRect">
            <a:avLst/>
          </a:prstGeom>
          <a:solidFill>
            <a:srgbClr val="CCEBC1"/>
          </a:solidFill>
          <a:ln w="38100">
            <a:noFill/>
            <a:round/>
            <a:headEnd/>
            <a:tailEnd/>
          </a:ln>
          <a:effectLst/>
        </p:spPr>
        <p:txBody>
          <a:bodyPr wrap="none" rtlCol="0" anchor="ctr"/>
          <a:lstStyle/>
          <a:p>
            <a:pPr marL="457200" indent="-45720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CN" sz="1400" b="1" dirty="0" err="1" smtClean="0">
                <a:latin typeface="Courier New" pitchFamily="49" charset="0"/>
                <a:cs typeface="Courier New" pitchFamily="49" charset="0"/>
              </a:rPr>
              <a:t>askForNewVersion</a:t>
            </a:r>
            <a:r>
              <a:rPr lang="en-US" altLang="zh-CN" sz="1400" b="1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altLang="ko-KR" sz="1400" b="1" dirty="0" smtClean="0">
              <a:latin typeface="Courier New" pitchFamily="49" charset="0"/>
              <a:ea typeface="微软雅黑" pitchFamily="34" charset="-122"/>
              <a:cs typeface="Courier New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71472" y="1785932"/>
            <a:ext cx="75724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 smtClean="0"/>
              <a:t>upgradeMangeer.askForNewVersion</a:t>
            </a:r>
            <a:r>
              <a:rPr lang="en-US" altLang="zh-CN" dirty="0" smtClean="0"/>
              <a:t>();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gradFill rotWithShape="1">
          <a:gsLst>
            <a:gs pos="0">
              <a:srgbClr val="6A8131"/>
            </a:gs>
            <a:gs pos="50000">
              <a:srgbClr val="9CB86E"/>
            </a:gs>
            <a:gs pos="100000">
              <a:srgbClr val="156B13"/>
            </a:gs>
          </a:gsLst>
          <a:lin ang="2700000" scaled="0"/>
        </a:gradFill>
        <a:ln w="38100">
          <a:solidFill>
            <a:schemeClr val="bg2"/>
          </a:solidFill>
          <a:round/>
          <a:headEnd/>
          <a:tailEnd/>
        </a:ln>
        <a:effectLst/>
      </a:spPr>
      <a:bodyPr wrap="none" anchor="ctr"/>
      <a:lstStyle>
        <a:defPPr marL="457200" indent="-457200">
          <a:spcBef>
            <a:spcPct val="20000"/>
          </a:spcBef>
          <a:buFont typeface="Arial" pitchFamily="34" charset="0"/>
          <a:buChar char="•"/>
          <a:defRPr sz="2000" dirty="0" smtClean="0">
            <a:latin typeface="微软雅黑" pitchFamily="34" charset="-122"/>
            <a:ea typeface="微软雅黑" pitchFamily="34" charset="-122"/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1870</TotalTime>
  <Words>437</Words>
  <Application>Microsoft Office PowerPoint</Application>
  <PresentationFormat>全屏显示(16:9)</PresentationFormat>
  <Paragraphs>88</Paragraphs>
  <Slides>12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kishi</dc:creator>
  <cp:lastModifiedBy>jianwen.zhu</cp:lastModifiedBy>
  <cp:revision>517</cp:revision>
  <dcterms:modified xsi:type="dcterms:W3CDTF">2015-01-21T07:26:53Z</dcterms:modified>
</cp:coreProperties>
</file>