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y="5143500" cx="9144000"/>
  <p:notesSz cx="6858000" cy="9144000"/>
  <p:embeddedFontLst>
    <p:embeddedFont>
      <p:font typeface="Roboto Slab"/>
      <p:regular r:id="rId42"/>
      <p:bold r:id="rId43"/>
    </p:embeddedFont>
    <p:embeddedFont>
      <p:font typeface="Source Sans Pr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640492-5BF1-446C-8B6F-4A52DAD0C3AD}">
  <a:tblStyle styleId="{49640492-5BF1-446C-8B6F-4A52DAD0C3A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font" Target="fonts/RobotoSlab-regular.fntdata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font" Target="fonts/SourceSansPro-regular.fntdata"/><Relationship Id="rId21" Type="http://schemas.openxmlformats.org/officeDocument/2006/relationships/slide" Target="slides/slide14.xml"/><Relationship Id="rId43" Type="http://schemas.openxmlformats.org/officeDocument/2006/relationships/font" Target="fonts/RobotoSlab-bold.fntdata"/><Relationship Id="rId24" Type="http://schemas.openxmlformats.org/officeDocument/2006/relationships/slide" Target="slides/slide17.xml"/><Relationship Id="rId46" Type="http://schemas.openxmlformats.org/officeDocument/2006/relationships/font" Target="fonts/SourceSansPro-italic.fntdata"/><Relationship Id="rId23" Type="http://schemas.openxmlformats.org/officeDocument/2006/relationships/slide" Target="slides/slide16.xml"/><Relationship Id="rId45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SourceSansPro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53cfd7bad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53cfd7bad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624bcdf0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624bcdf0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571099471_2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571099471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624bcdf0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624bcdf0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使用套件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避免被block的方式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6874c506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6874c506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使用套件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避免被block的方式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571099471_2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571099471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624bcdf0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624bcdf0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571099471_2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571099471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571099471_2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571099471_2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571099471_2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571099471_2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571099471_2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571099471_2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624bcdf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624bcdf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6874c5060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6874c5060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571099471_2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571099471_2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6874c5060_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06874c5060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571099471_2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571099471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6874c5060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06874c5060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0624bcdf0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0624bcdf0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sum of self-train word2vec vector has better performance in SVM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 we will use this combination as our prediction model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571099471_2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571099471_2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6874c506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6874c50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get </a:t>
            </a:r>
            <a:r>
              <a:rPr b="1" lang="zh-TW"/>
              <a:t>label 6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mean interval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0685c47005_3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10685c47005_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0685c47005_3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g10685c47005_3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6a7b8cb72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06a7b8cb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624bcdf0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624bcdf0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57109947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05710994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57109947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57109947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0685c47005_3_2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10685c47005_3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0685c47005_3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g10685c47005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624bcdf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624bcdf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6874c506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6874c506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6874c5060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6874c5060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Calibri"/>
              <a:buChar char="◎"/>
            </a:pPr>
            <a:r>
              <a:rPr lang="zh-TW" sz="1800">
                <a:solidFill>
                  <a:srgbClr val="26323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XProduct Quality: Many products sold on Craigslist are second-handed, so their quality are not as stable as new ones. Customers would spend more time comparing several similar products.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6874c5060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6874c5060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6874c5060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6874c5060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6a7b8cb7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06a7b8cb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800"/>
              <a:buNone/>
              <a:defRPr b="1" sz="5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76" name="Google Shape;76;p14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104" name="Google Shape;104;p18"/>
          <p:cNvGrpSpPr/>
          <p:nvPr/>
        </p:nvGrpSpPr>
        <p:grpSpPr>
          <a:xfrm>
            <a:off x="3839646" y="782919"/>
            <a:ext cx="1464573" cy="842707"/>
            <a:chOff x="3593400" y="1729675"/>
            <a:chExt cx="1957200" cy="1123610"/>
          </a:xfrm>
        </p:grpSpPr>
        <p:sp>
          <p:nvSpPr>
            <p:cNvPr id="105" name="Google Shape;105;p18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zh-TW" sz="6000" u="none" cap="none" strike="noStrik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60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8" name="Google Shape;108;p18"/>
          <p:cNvCxnSpPr>
            <a:endCxn id="106" idx="1"/>
          </p:cNvCxnSpPr>
          <p:nvPr/>
        </p:nvCxnSpPr>
        <p:spPr>
          <a:xfrm>
            <a:off x="3750511" y="390298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18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18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" name="Google Shape;29;p3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9" name="Google Shape;39;p6"/>
          <p:cNvGrpSpPr/>
          <p:nvPr/>
        </p:nvGrpSpPr>
        <p:grpSpPr>
          <a:xfrm>
            <a:off x="3839646" y="782919"/>
            <a:ext cx="1464573" cy="842707"/>
            <a:chOff x="3593400" y="1729675"/>
            <a:chExt cx="1957200" cy="1123610"/>
          </a:xfrm>
        </p:grpSpPr>
        <p:sp>
          <p:nvSpPr>
            <p:cNvPr id="40" name="Google Shape;40;p6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zh-TW" sz="6000" u="none" cap="none" strike="noStrik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60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Google Shape;43;p6"/>
          <p:cNvCxnSpPr>
            <a:endCxn id="41" idx="1"/>
          </p:cNvCxnSpPr>
          <p:nvPr/>
        </p:nvCxnSpPr>
        <p:spPr>
          <a:xfrm>
            <a:off x="3750511" y="390298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6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6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Relationship Id="rId5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767025" y="1778550"/>
            <a:ext cx="8057400" cy="15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/>
              <a:t>Cellphone Pricing Prediction</a:t>
            </a:r>
            <a:endParaRPr sz="4400"/>
          </a:p>
        </p:txBody>
      </p:sp>
      <p:sp>
        <p:nvSpPr>
          <p:cNvPr id="136" name="Google Shape;136;p24"/>
          <p:cNvSpPr txBox="1"/>
          <p:nvPr>
            <p:ph type="ctrTitle"/>
          </p:nvPr>
        </p:nvSpPr>
        <p:spPr>
          <a:xfrm>
            <a:off x="3081600" y="1778550"/>
            <a:ext cx="29808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500"/>
              <a:t>Client - </a:t>
            </a:r>
            <a:r>
              <a:rPr lang="zh-TW" sz="2500"/>
              <a:t>Craigslist</a:t>
            </a:r>
            <a:endParaRPr sz="2500"/>
          </a:p>
        </p:txBody>
      </p:sp>
      <p:sp>
        <p:nvSpPr>
          <p:cNvPr id="137" name="Google Shape;137;p24"/>
          <p:cNvSpPr txBox="1"/>
          <p:nvPr>
            <p:ph type="ctrTitle"/>
          </p:nvPr>
        </p:nvSpPr>
        <p:spPr>
          <a:xfrm>
            <a:off x="2376900" y="3587875"/>
            <a:ext cx="43902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</a:rPr>
              <a:t>Team Unstructured</a:t>
            </a:r>
            <a:endParaRPr sz="4800"/>
          </a:p>
        </p:txBody>
      </p:sp>
      <p:grpSp>
        <p:nvGrpSpPr>
          <p:cNvPr id="138" name="Google Shape;138;p24"/>
          <p:cNvGrpSpPr/>
          <p:nvPr/>
        </p:nvGrpSpPr>
        <p:grpSpPr>
          <a:xfrm>
            <a:off x="765425" y="4138375"/>
            <a:ext cx="7613150" cy="400200"/>
            <a:chOff x="708625" y="3097875"/>
            <a:chExt cx="7613150" cy="400200"/>
          </a:xfrm>
        </p:grpSpPr>
        <p:sp>
          <p:nvSpPr>
            <p:cNvPr id="139" name="Google Shape;139;p24"/>
            <p:cNvSpPr txBox="1"/>
            <p:nvPr/>
          </p:nvSpPr>
          <p:spPr>
            <a:xfrm>
              <a:off x="2365613" y="3097875"/>
              <a:ext cx="170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Ting-Yun Cheng </a:t>
              </a:r>
              <a:endParaRPr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40" name="Google Shape;140;p24"/>
            <p:cNvSpPr txBox="1"/>
            <p:nvPr/>
          </p:nvSpPr>
          <p:spPr>
            <a:xfrm>
              <a:off x="708625" y="3097875"/>
              <a:ext cx="1524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Cheng-Yu Chen</a:t>
              </a:r>
              <a:endParaRPr/>
            </a:p>
          </p:txBody>
        </p:sp>
        <p:sp>
          <p:nvSpPr>
            <p:cNvPr id="141" name="Google Shape;141;p24"/>
            <p:cNvSpPr txBox="1"/>
            <p:nvPr/>
          </p:nvSpPr>
          <p:spPr>
            <a:xfrm>
              <a:off x="6797475" y="3097875"/>
              <a:ext cx="1524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  <a:highlight>
                    <a:schemeClr val="lt1"/>
                  </a:highlight>
                  <a:latin typeface="Roboto Slab"/>
                  <a:ea typeface="Roboto Slab"/>
                  <a:cs typeface="Roboto Slab"/>
                  <a:sym typeface="Roboto Slab"/>
                </a:rPr>
                <a:t>Yi- Chen Chiou</a:t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142" name="Google Shape;142;p24"/>
            <p:cNvSpPr txBox="1"/>
            <p:nvPr/>
          </p:nvSpPr>
          <p:spPr>
            <a:xfrm>
              <a:off x="5498688" y="3097875"/>
              <a:ext cx="1166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Pin-Jui Lin</a:t>
              </a:r>
              <a:endParaRPr/>
            </a:p>
          </p:txBody>
        </p:sp>
        <p:sp>
          <p:nvSpPr>
            <p:cNvPr id="143" name="Google Shape;143;p24"/>
            <p:cNvSpPr txBox="1"/>
            <p:nvPr/>
          </p:nvSpPr>
          <p:spPr>
            <a:xfrm>
              <a:off x="4199900" y="3097875"/>
              <a:ext cx="1166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Yu-Lin Tai</a:t>
              </a:r>
              <a:endParaRPr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144" name="Google Shape;144;p24"/>
          <p:cNvSpPr txBox="1"/>
          <p:nvPr/>
        </p:nvSpPr>
        <p:spPr>
          <a:xfrm>
            <a:off x="3721200" y="4538575"/>
            <a:ext cx="17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December 07 2021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800"/>
              <a:t>Data Analysis- </a:t>
            </a:r>
            <a:r>
              <a:rPr lang="zh-TW"/>
              <a:t>P</a:t>
            </a:r>
            <a:r>
              <a:rPr lang="zh-TW" sz="2800"/>
              <a:t>rocess </a:t>
            </a:r>
            <a:r>
              <a:rPr lang="zh-TW"/>
              <a:t>O</a:t>
            </a:r>
            <a:r>
              <a:rPr lang="zh-TW" sz="2800"/>
              <a:t>verview</a:t>
            </a:r>
            <a:endParaRPr/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00" y="908500"/>
            <a:ext cx="7528901" cy="42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800"/>
              <a:t>Data Analysis-</a:t>
            </a:r>
            <a:r>
              <a:rPr lang="zh-TW"/>
              <a:t>Data Collection</a:t>
            </a:r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00" y="908500"/>
            <a:ext cx="7528901" cy="42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/>
          <p:nvPr/>
        </p:nvSpPr>
        <p:spPr>
          <a:xfrm>
            <a:off x="580400" y="1418900"/>
            <a:ext cx="2139900" cy="1572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800"/>
              <a:t>Data Analysis-</a:t>
            </a:r>
            <a:r>
              <a:rPr lang="zh-TW"/>
              <a:t>D</a:t>
            </a:r>
            <a:r>
              <a:rPr lang="zh-TW" sz="2800"/>
              <a:t>ata </a:t>
            </a:r>
            <a:r>
              <a:rPr lang="zh-TW"/>
              <a:t>Collection</a:t>
            </a:r>
            <a:endParaRPr/>
          </a:p>
        </p:txBody>
      </p:sp>
      <p:pic>
        <p:nvPicPr>
          <p:cNvPr id="238" name="Google Shape;238;p35"/>
          <p:cNvPicPr preferRelativeResize="0"/>
          <p:nvPr/>
        </p:nvPicPr>
        <p:blipFill rotWithShape="1">
          <a:blip r:embed="rId3">
            <a:alphaModFix/>
          </a:blip>
          <a:srcRect b="0" l="24202" r="0" t="10144"/>
          <a:stretch/>
        </p:blipFill>
        <p:spPr>
          <a:xfrm>
            <a:off x="922225" y="1211175"/>
            <a:ext cx="5257151" cy="376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5"/>
          <p:cNvSpPr/>
          <p:nvPr/>
        </p:nvSpPr>
        <p:spPr>
          <a:xfrm>
            <a:off x="965475" y="1211175"/>
            <a:ext cx="1743300" cy="230400"/>
          </a:xfrm>
          <a:prstGeom prst="rect">
            <a:avLst/>
          </a:prstGeom>
          <a:noFill/>
          <a:ln cap="flat" cmpd="sng" w="19050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5"/>
          <p:cNvSpPr txBox="1"/>
          <p:nvPr/>
        </p:nvSpPr>
        <p:spPr>
          <a:xfrm>
            <a:off x="7031025" y="845375"/>
            <a:ext cx="5187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Title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1" name="Google Shape;241;p35"/>
          <p:cNvSpPr/>
          <p:nvPr/>
        </p:nvSpPr>
        <p:spPr>
          <a:xfrm>
            <a:off x="4330750" y="3012125"/>
            <a:ext cx="1743300" cy="965400"/>
          </a:xfrm>
          <a:prstGeom prst="rect">
            <a:avLst/>
          </a:prstGeom>
          <a:noFill/>
          <a:ln cap="flat" cmpd="sng" w="19050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5"/>
          <p:cNvSpPr txBox="1"/>
          <p:nvPr/>
        </p:nvSpPr>
        <p:spPr>
          <a:xfrm>
            <a:off x="7031025" y="3313250"/>
            <a:ext cx="9426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Attributes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2708775" y="1211175"/>
            <a:ext cx="302700" cy="230400"/>
          </a:xfrm>
          <a:prstGeom prst="rect">
            <a:avLst/>
          </a:prstGeom>
          <a:noFill/>
          <a:ln cap="flat" cmpd="sng" w="19050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5"/>
          <p:cNvSpPr txBox="1"/>
          <p:nvPr/>
        </p:nvSpPr>
        <p:spPr>
          <a:xfrm>
            <a:off x="7031025" y="1441575"/>
            <a:ext cx="6339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Price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7031050" y="4062350"/>
            <a:ext cx="11526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Description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" name="Google Shape;246;p35"/>
          <p:cNvSpPr/>
          <p:nvPr/>
        </p:nvSpPr>
        <p:spPr>
          <a:xfrm>
            <a:off x="994425" y="4147250"/>
            <a:ext cx="3731400" cy="230400"/>
          </a:xfrm>
          <a:prstGeom prst="rect">
            <a:avLst/>
          </a:prstGeom>
          <a:noFill/>
          <a:ln cap="flat" cmpd="sng" w="19050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35"/>
          <p:cNvCxnSpPr>
            <a:stCxn id="239" idx="0"/>
          </p:cNvCxnSpPr>
          <p:nvPr/>
        </p:nvCxnSpPr>
        <p:spPr>
          <a:xfrm flipH="1" rot="10800000">
            <a:off x="1837125" y="1023975"/>
            <a:ext cx="237600" cy="1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5"/>
          <p:cNvCxnSpPr/>
          <p:nvPr/>
        </p:nvCxnSpPr>
        <p:spPr>
          <a:xfrm>
            <a:off x="2060450" y="1023875"/>
            <a:ext cx="51003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5"/>
          <p:cNvCxnSpPr>
            <a:stCxn id="243" idx="3"/>
          </p:cNvCxnSpPr>
          <p:nvPr/>
        </p:nvCxnSpPr>
        <p:spPr>
          <a:xfrm>
            <a:off x="3011475" y="1326375"/>
            <a:ext cx="35874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5"/>
          <p:cNvCxnSpPr/>
          <p:nvPr/>
        </p:nvCxnSpPr>
        <p:spPr>
          <a:xfrm>
            <a:off x="6598875" y="1340775"/>
            <a:ext cx="432300" cy="2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5"/>
          <p:cNvCxnSpPr>
            <a:stCxn id="241" idx="3"/>
            <a:endCxn id="242" idx="1"/>
          </p:cNvCxnSpPr>
          <p:nvPr/>
        </p:nvCxnSpPr>
        <p:spPr>
          <a:xfrm>
            <a:off x="6074050" y="3494825"/>
            <a:ext cx="9570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35"/>
          <p:cNvCxnSpPr>
            <a:stCxn id="246" idx="3"/>
            <a:endCxn id="245" idx="1"/>
          </p:cNvCxnSpPr>
          <p:nvPr/>
        </p:nvCxnSpPr>
        <p:spPr>
          <a:xfrm>
            <a:off x="4725825" y="4262450"/>
            <a:ext cx="230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35"/>
          <p:cNvSpPr/>
          <p:nvPr/>
        </p:nvSpPr>
        <p:spPr>
          <a:xfrm>
            <a:off x="994425" y="4688650"/>
            <a:ext cx="734700" cy="187200"/>
          </a:xfrm>
          <a:prstGeom prst="rect">
            <a:avLst/>
          </a:prstGeom>
          <a:noFill/>
          <a:ln cap="flat" cmpd="sng" w="19050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5"/>
          <p:cNvSpPr txBox="1"/>
          <p:nvPr/>
        </p:nvSpPr>
        <p:spPr>
          <a:xfrm>
            <a:off x="7448800" y="4603750"/>
            <a:ext cx="7347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Post ID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55" name="Google Shape;255;p35"/>
          <p:cNvCxnSpPr>
            <a:stCxn id="253" idx="3"/>
            <a:endCxn id="254" idx="1"/>
          </p:cNvCxnSpPr>
          <p:nvPr/>
        </p:nvCxnSpPr>
        <p:spPr>
          <a:xfrm>
            <a:off x="1729125" y="4782250"/>
            <a:ext cx="57198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800"/>
              <a:t>Data Analysis-</a:t>
            </a:r>
            <a:r>
              <a:rPr lang="zh-TW"/>
              <a:t>D</a:t>
            </a:r>
            <a:r>
              <a:rPr lang="zh-TW" sz="2800"/>
              <a:t>ata </a:t>
            </a:r>
            <a:r>
              <a:rPr lang="zh-TW"/>
              <a:t>C</a:t>
            </a:r>
            <a:r>
              <a:rPr lang="zh-TW" sz="2800"/>
              <a:t>ollection</a:t>
            </a:r>
            <a:endParaRPr/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4640088" y="3111300"/>
            <a:ext cx="34932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/>
              <a:t>add a list of user agents </a:t>
            </a:r>
            <a:endParaRPr/>
          </a:p>
        </p:txBody>
      </p:sp>
      <p:pic>
        <p:nvPicPr>
          <p:cNvPr id="262" name="Google Shape;2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975" y="1770128"/>
            <a:ext cx="536461" cy="602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6"/>
          <p:cNvPicPr preferRelativeResize="0"/>
          <p:nvPr/>
        </p:nvPicPr>
        <p:blipFill rotWithShape="1">
          <a:blip r:embed="rId4">
            <a:alphaModFix/>
          </a:blip>
          <a:srcRect b="-5367" l="-7296" r="0" t="-7156"/>
          <a:stretch/>
        </p:blipFill>
        <p:spPr>
          <a:xfrm>
            <a:off x="3803822" y="1438975"/>
            <a:ext cx="585678" cy="68992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4704000" y="1859100"/>
            <a:ext cx="3365400" cy="5136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100">
                <a:latin typeface="Courier New"/>
                <a:ea typeface="Courier New"/>
                <a:cs typeface="Courier New"/>
                <a:sym typeface="Courier New"/>
              </a:rPr>
              <a:t>time.sleep(20,25)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p36"/>
          <p:cNvSpPr txBox="1"/>
          <p:nvPr>
            <p:ph idx="1" type="body"/>
          </p:nvPr>
        </p:nvSpPr>
        <p:spPr>
          <a:xfrm>
            <a:off x="4640100" y="3679775"/>
            <a:ext cx="4379100" cy="11766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Mozilla/5.0 (X11; CrOS x86_64 8172.45.0) AppleWebKit/537.36 (KHTML, like Gecko) Chrome/51.0.2704.64 Safari/537.36</a:t>
            </a:r>
            <a:endParaRPr sz="2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4640100" y="1226688"/>
            <a:ext cx="32499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/>
              <a:t>increase sleeping time</a:t>
            </a:r>
            <a:endParaRPr/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0963" y="3679775"/>
            <a:ext cx="832825" cy="83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950" y="1625470"/>
            <a:ext cx="3116174" cy="2054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800"/>
              <a:t>Data Analysis-</a:t>
            </a:r>
            <a:r>
              <a:rPr lang="zh-TW"/>
              <a:t>Data Preprocessing</a:t>
            </a:r>
            <a:endParaRPr/>
          </a:p>
        </p:txBody>
      </p:sp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00" y="908500"/>
            <a:ext cx="7528901" cy="42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7"/>
          <p:cNvSpPr/>
          <p:nvPr/>
        </p:nvSpPr>
        <p:spPr>
          <a:xfrm>
            <a:off x="2604275" y="1393125"/>
            <a:ext cx="2745900" cy="1598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800"/>
              <a:t>Data Analysis-</a:t>
            </a:r>
            <a:r>
              <a:rPr lang="zh-TW"/>
              <a:t>D</a:t>
            </a:r>
            <a:r>
              <a:rPr lang="zh-TW" sz="2800"/>
              <a:t>ata</a:t>
            </a:r>
            <a:r>
              <a:rPr lang="zh-TW" sz="2800"/>
              <a:t> </a:t>
            </a:r>
            <a:r>
              <a:rPr lang="zh-TW"/>
              <a:t>P</a:t>
            </a:r>
            <a:r>
              <a:rPr lang="zh-TW" sz="2800"/>
              <a:t>reprocessing</a:t>
            </a:r>
            <a:endParaRPr/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22" y="1234400"/>
            <a:ext cx="4238624" cy="31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 txBox="1"/>
          <p:nvPr>
            <p:ph idx="1" type="body"/>
          </p:nvPr>
        </p:nvSpPr>
        <p:spPr>
          <a:xfrm>
            <a:off x="8614800" y="3651250"/>
            <a:ext cx="7611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/>
              <a:t>…</a:t>
            </a:r>
            <a:endParaRPr/>
          </a:p>
        </p:txBody>
      </p:sp>
      <p:pic>
        <p:nvPicPr>
          <p:cNvPr id="283" name="Google Shape;283;p38"/>
          <p:cNvPicPr preferRelativeResize="0"/>
          <p:nvPr/>
        </p:nvPicPr>
        <p:blipFill rotWithShape="1">
          <a:blip r:embed="rId4">
            <a:alphaModFix/>
          </a:blip>
          <a:srcRect b="0" l="0" r="35683" t="0"/>
          <a:stretch/>
        </p:blipFill>
        <p:spPr>
          <a:xfrm>
            <a:off x="4388450" y="3010600"/>
            <a:ext cx="4733050" cy="8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 txBox="1"/>
          <p:nvPr>
            <p:ph idx="1" type="body"/>
          </p:nvPr>
        </p:nvSpPr>
        <p:spPr>
          <a:xfrm>
            <a:off x="6654475" y="3790300"/>
            <a:ext cx="7611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/>
              <a:t>.</a:t>
            </a:r>
            <a:endParaRPr/>
          </a:p>
        </p:txBody>
      </p:sp>
      <p:sp>
        <p:nvSpPr>
          <p:cNvPr id="285" name="Google Shape;285;p38"/>
          <p:cNvSpPr txBox="1"/>
          <p:nvPr>
            <p:ph idx="1" type="body"/>
          </p:nvPr>
        </p:nvSpPr>
        <p:spPr>
          <a:xfrm>
            <a:off x="6654475" y="3942700"/>
            <a:ext cx="7611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/>
              <a:t>.</a:t>
            </a:r>
            <a:endParaRPr/>
          </a:p>
        </p:txBody>
      </p:sp>
      <p:sp>
        <p:nvSpPr>
          <p:cNvPr id="286" name="Google Shape;286;p38"/>
          <p:cNvSpPr txBox="1"/>
          <p:nvPr>
            <p:ph idx="1" type="body"/>
          </p:nvPr>
        </p:nvSpPr>
        <p:spPr>
          <a:xfrm>
            <a:off x="6654475" y="3637900"/>
            <a:ext cx="7611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/>
              <a:t>.</a:t>
            </a:r>
            <a:endParaRPr/>
          </a:p>
        </p:txBody>
      </p:sp>
      <p:pic>
        <p:nvPicPr>
          <p:cNvPr id="287" name="Google Shape;28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8450" y="1779602"/>
            <a:ext cx="4733051" cy="92857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8"/>
          <p:cNvSpPr txBox="1"/>
          <p:nvPr>
            <p:ph idx="1" type="body"/>
          </p:nvPr>
        </p:nvSpPr>
        <p:spPr>
          <a:xfrm>
            <a:off x="8515175" y="2477538"/>
            <a:ext cx="7611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/>
              <a:t>…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800"/>
              <a:t>Data Analysis-</a:t>
            </a:r>
            <a:r>
              <a:rPr lang="zh-TW"/>
              <a:t>Text Representations</a:t>
            </a:r>
            <a:endParaRPr/>
          </a:p>
        </p:txBody>
      </p:sp>
      <p:pic>
        <p:nvPicPr>
          <p:cNvPr id="294" name="Google Shape;2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00" y="908500"/>
            <a:ext cx="7528901" cy="42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9"/>
          <p:cNvSpPr/>
          <p:nvPr/>
        </p:nvSpPr>
        <p:spPr>
          <a:xfrm>
            <a:off x="4267200" y="851700"/>
            <a:ext cx="3081000" cy="2655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800"/>
              <a:t>Data Analysis-</a:t>
            </a:r>
            <a:r>
              <a:rPr lang="zh-TW"/>
              <a:t>Text</a:t>
            </a:r>
            <a:r>
              <a:rPr lang="zh-TW" sz="2800"/>
              <a:t> </a:t>
            </a:r>
            <a:r>
              <a:rPr lang="zh-TW"/>
              <a:t>Representations</a:t>
            </a:r>
            <a:endParaRPr/>
          </a:p>
        </p:txBody>
      </p:sp>
      <p:pic>
        <p:nvPicPr>
          <p:cNvPr id="301" name="Google Shape;30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575" y="1161075"/>
            <a:ext cx="4076475" cy="35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0"/>
          <p:cNvSpPr txBox="1"/>
          <p:nvPr>
            <p:ph idx="1" type="body"/>
          </p:nvPr>
        </p:nvSpPr>
        <p:spPr>
          <a:xfrm>
            <a:off x="5246425" y="1335618"/>
            <a:ext cx="241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zh-TW" sz="2200"/>
              <a:t>TFIDF</a:t>
            </a:r>
            <a:endParaRPr sz="2200"/>
          </a:p>
        </p:txBody>
      </p:sp>
      <p:sp>
        <p:nvSpPr>
          <p:cNvPr id="303" name="Google Shape;303;p40"/>
          <p:cNvSpPr txBox="1"/>
          <p:nvPr/>
        </p:nvSpPr>
        <p:spPr>
          <a:xfrm>
            <a:off x="5246425" y="1010725"/>
            <a:ext cx="42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b="1" sz="2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4" name="Google Shape;304;p40"/>
          <p:cNvSpPr txBox="1"/>
          <p:nvPr>
            <p:ph idx="1" type="body"/>
          </p:nvPr>
        </p:nvSpPr>
        <p:spPr>
          <a:xfrm>
            <a:off x="5246425" y="2997975"/>
            <a:ext cx="32748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300"/>
              <a:t>Use TFIDF as weight to do weight average on Craigslists data selftrained Word2Vec vector</a:t>
            </a:r>
            <a:endParaRPr sz="1300"/>
          </a:p>
        </p:txBody>
      </p:sp>
      <p:sp>
        <p:nvSpPr>
          <p:cNvPr id="305" name="Google Shape;305;p40"/>
          <p:cNvSpPr txBox="1"/>
          <p:nvPr/>
        </p:nvSpPr>
        <p:spPr>
          <a:xfrm>
            <a:off x="5246425" y="1939125"/>
            <a:ext cx="42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b="1" sz="2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" name="Google Shape;306;p40"/>
          <p:cNvSpPr txBox="1"/>
          <p:nvPr>
            <p:ph idx="1" type="body"/>
          </p:nvPr>
        </p:nvSpPr>
        <p:spPr>
          <a:xfrm>
            <a:off x="5246425" y="3824775"/>
            <a:ext cx="3741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zh-TW" sz="2200"/>
              <a:t>Selftrained Word2Vec Sum</a:t>
            </a:r>
            <a:endParaRPr b="1"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300"/>
              <a:t>Add selftrained Word2Vec vector up in a post</a:t>
            </a:r>
            <a:endParaRPr sz="1300"/>
          </a:p>
        </p:txBody>
      </p:sp>
      <p:sp>
        <p:nvSpPr>
          <p:cNvPr id="307" name="Google Shape;307;p40"/>
          <p:cNvSpPr txBox="1"/>
          <p:nvPr/>
        </p:nvSpPr>
        <p:spPr>
          <a:xfrm>
            <a:off x="5246425" y="3499875"/>
            <a:ext cx="42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b="1" sz="2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5214775" y="2278050"/>
            <a:ext cx="374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zh-TW" sz="2200"/>
              <a:t>Selftrained Word2Vec Weight Avg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800"/>
              <a:t>Data Analysis-</a:t>
            </a:r>
            <a:r>
              <a:rPr lang="zh-TW"/>
              <a:t>Text</a:t>
            </a:r>
            <a:r>
              <a:rPr lang="zh-TW" sz="2800"/>
              <a:t> </a:t>
            </a:r>
            <a:r>
              <a:rPr lang="zh-TW"/>
              <a:t>Representations</a:t>
            </a:r>
            <a:endParaRPr/>
          </a:p>
        </p:txBody>
      </p:sp>
      <p:pic>
        <p:nvPicPr>
          <p:cNvPr id="314" name="Google Shape;31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575" y="1161075"/>
            <a:ext cx="4076475" cy="35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1"/>
          <p:cNvSpPr txBox="1"/>
          <p:nvPr>
            <p:ph idx="1" type="body"/>
          </p:nvPr>
        </p:nvSpPr>
        <p:spPr>
          <a:xfrm>
            <a:off x="5168225" y="1335625"/>
            <a:ext cx="344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2200"/>
              <a:t>Pretrained Google News Word2Vec Weight Avg</a:t>
            </a:r>
            <a:endParaRPr b="1"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300"/>
              <a:t>Use TFIDF as weight to do weight average on pretrained Word2Vec vector in a post</a:t>
            </a:r>
            <a:endParaRPr sz="1300"/>
          </a:p>
        </p:txBody>
      </p:sp>
      <p:sp>
        <p:nvSpPr>
          <p:cNvPr id="316" name="Google Shape;316;p41"/>
          <p:cNvSpPr txBox="1"/>
          <p:nvPr/>
        </p:nvSpPr>
        <p:spPr>
          <a:xfrm>
            <a:off x="5168225" y="1010725"/>
            <a:ext cx="42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b="1" sz="2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7" name="Google Shape;317;p41"/>
          <p:cNvSpPr txBox="1"/>
          <p:nvPr>
            <p:ph idx="1" type="body"/>
          </p:nvPr>
        </p:nvSpPr>
        <p:spPr>
          <a:xfrm>
            <a:off x="5168225" y="3607575"/>
            <a:ext cx="37098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300"/>
              <a:t>Add pretrained Word2Vec vector up in a post</a:t>
            </a:r>
            <a:endParaRPr sz="1300"/>
          </a:p>
        </p:txBody>
      </p:sp>
      <p:sp>
        <p:nvSpPr>
          <p:cNvPr id="318" name="Google Shape;318;p41"/>
          <p:cNvSpPr txBox="1"/>
          <p:nvPr/>
        </p:nvSpPr>
        <p:spPr>
          <a:xfrm>
            <a:off x="5168225" y="2624925"/>
            <a:ext cx="42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b="1" sz="2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5168225" y="4205775"/>
            <a:ext cx="3741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zh-TW" sz="2200"/>
              <a:t>LSTM</a:t>
            </a:r>
            <a:endParaRPr b="1"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300"/>
              <a:t>LSTM including embedding layer</a:t>
            </a:r>
            <a:endParaRPr sz="500"/>
          </a:p>
        </p:txBody>
      </p:sp>
      <p:sp>
        <p:nvSpPr>
          <p:cNvPr id="320" name="Google Shape;320;p41"/>
          <p:cNvSpPr txBox="1"/>
          <p:nvPr/>
        </p:nvSpPr>
        <p:spPr>
          <a:xfrm>
            <a:off x="5168225" y="3880875"/>
            <a:ext cx="42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endParaRPr b="1" sz="2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1" name="Google Shape;321;p41"/>
          <p:cNvSpPr txBox="1"/>
          <p:nvPr>
            <p:ph idx="1" type="body"/>
          </p:nvPr>
        </p:nvSpPr>
        <p:spPr>
          <a:xfrm>
            <a:off x="5136575" y="2963850"/>
            <a:ext cx="406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zh-TW" sz="2200"/>
              <a:t>Pretrained Google News Word2Vec Sum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800"/>
              <a:t>Data Analysis-</a:t>
            </a:r>
            <a:r>
              <a:rPr lang="zh-TW"/>
              <a:t>Text Labeling</a:t>
            </a:r>
            <a:endParaRPr/>
          </a:p>
        </p:txBody>
      </p:sp>
      <p:pic>
        <p:nvPicPr>
          <p:cNvPr id="327" name="Google Shape;3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00" y="908500"/>
            <a:ext cx="7528901" cy="42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2"/>
          <p:cNvSpPr/>
          <p:nvPr/>
        </p:nvSpPr>
        <p:spPr>
          <a:xfrm>
            <a:off x="6329775" y="387625"/>
            <a:ext cx="1882200" cy="4408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Agenda</a:t>
            </a:r>
            <a:endParaRPr/>
          </a:p>
        </p:txBody>
      </p:sp>
      <p:sp>
        <p:nvSpPr>
          <p:cNvPr id="150" name="Google Shape;150;p25"/>
          <p:cNvSpPr txBox="1"/>
          <p:nvPr>
            <p:ph idx="4294967295" type="ctrTitle"/>
          </p:nvPr>
        </p:nvSpPr>
        <p:spPr>
          <a:xfrm>
            <a:off x="2429975" y="1347150"/>
            <a:ext cx="1894800" cy="7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Business Problem</a:t>
            </a:r>
            <a:endParaRPr b="1" sz="2400"/>
          </a:p>
        </p:txBody>
      </p:sp>
      <p:sp>
        <p:nvSpPr>
          <p:cNvPr id="151" name="Google Shape;151;p25"/>
          <p:cNvSpPr txBox="1"/>
          <p:nvPr>
            <p:ph idx="4294967295" type="ctrTitle"/>
          </p:nvPr>
        </p:nvSpPr>
        <p:spPr>
          <a:xfrm>
            <a:off x="2429925" y="3486700"/>
            <a:ext cx="2327100" cy="7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Business Analysis</a:t>
            </a:r>
            <a:endParaRPr b="1" sz="2400"/>
          </a:p>
        </p:txBody>
      </p:sp>
      <p:sp>
        <p:nvSpPr>
          <p:cNvPr id="152" name="Google Shape;152;p25"/>
          <p:cNvSpPr txBox="1"/>
          <p:nvPr>
            <p:ph idx="4294967295" type="ctrTitle"/>
          </p:nvPr>
        </p:nvSpPr>
        <p:spPr>
          <a:xfrm>
            <a:off x="6041125" y="1235700"/>
            <a:ext cx="3378300" cy="18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Data</a:t>
            </a:r>
            <a:r>
              <a:rPr b="1" lang="zh-TW" sz="2400">
                <a:solidFill>
                  <a:schemeClr val="dk1"/>
                </a:solidFill>
              </a:rPr>
              <a:t> Analysis</a:t>
            </a:r>
            <a:endParaRPr b="1" sz="24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TW">
                <a:solidFill>
                  <a:schemeClr val="dk1"/>
                </a:solidFill>
              </a:rPr>
              <a:t>Process Overview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TW">
                <a:solidFill>
                  <a:schemeClr val="dk1"/>
                </a:solidFill>
              </a:rPr>
              <a:t>Data Collection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TW">
                <a:solidFill>
                  <a:schemeClr val="dk1"/>
                </a:solidFill>
              </a:rPr>
              <a:t>Data Preprocessing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TW">
                <a:solidFill>
                  <a:schemeClr val="dk1"/>
                </a:solidFill>
              </a:rPr>
              <a:t>Validation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p25"/>
          <p:cNvSpPr txBox="1"/>
          <p:nvPr>
            <p:ph idx="4294967295" type="ctrTitle"/>
          </p:nvPr>
        </p:nvSpPr>
        <p:spPr>
          <a:xfrm>
            <a:off x="6041250" y="3486700"/>
            <a:ext cx="2327100" cy="7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Conclusion Remarks</a:t>
            </a:r>
            <a:endParaRPr b="1" sz="2400"/>
          </a:p>
        </p:txBody>
      </p:sp>
      <p:cxnSp>
        <p:nvCxnSpPr>
          <p:cNvPr id="154" name="Google Shape;154;p25"/>
          <p:cNvCxnSpPr>
            <a:stCxn id="155" idx="6"/>
            <a:endCxn id="150" idx="1"/>
          </p:cNvCxnSpPr>
          <p:nvPr/>
        </p:nvCxnSpPr>
        <p:spPr>
          <a:xfrm>
            <a:off x="2049875" y="1741650"/>
            <a:ext cx="38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6" name="Google Shape;156;p25"/>
          <p:cNvCxnSpPr>
            <a:stCxn id="157" idx="6"/>
            <a:endCxn id="151" idx="1"/>
          </p:cNvCxnSpPr>
          <p:nvPr/>
        </p:nvCxnSpPr>
        <p:spPr>
          <a:xfrm>
            <a:off x="2049825" y="3881200"/>
            <a:ext cx="38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8" name="Google Shape;158;p25"/>
          <p:cNvCxnSpPr>
            <a:stCxn id="159" idx="6"/>
          </p:cNvCxnSpPr>
          <p:nvPr/>
        </p:nvCxnSpPr>
        <p:spPr>
          <a:xfrm flipH="1" rot="10800000">
            <a:off x="5597859" y="1735050"/>
            <a:ext cx="400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0" name="Google Shape;160;p25"/>
          <p:cNvCxnSpPr>
            <a:stCxn id="161" idx="6"/>
            <a:endCxn id="153" idx="1"/>
          </p:cNvCxnSpPr>
          <p:nvPr/>
        </p:nvCxnSpPr>
        <p:spPr>
          <a:xfrm>
            <a:off x="5597850" y="3881200"/>
            <a:ext cx="44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62" name="Google Shape;162;p25"/>
          <p:cNvGrpSpPr/>
          <p:nvPr/>
        </p:nvGrpSpPr>
        <p:grpSpPr>
          <a:xfrm>
            <a:off x="990825" y="1247850"/>
            <a:ext cx="1059000" cy="981000"/>
            <a:chOff x="990825" y="1247850"/>
            <a:chExt cx="1059000" cy="981000"/>
          </a:xfrm>
        </p:grpSpPr>
        <p:sp>
          <p:nvSpPr>
            <p:cNvPr id="163" name="Google Shape;163;p25"/>
            <p:cNvSpPr/>
            <p:nvPr/>
          </p:nvSpPr>
          <p:spPr>
            <a:xfrm rot="5400000">
              <a:off x="1029825" y="1208850"/>
              <a:ext cx="981000" cy="1059000"/>
            </a:xfrm>
            <a:prstGeom prst="arc">
              <a:avLst>
                <a:gd fmla="val 10998849" name="adj1"/>
                <a:gd fmla="val 454750" name="adj2"/>
              </a:avLst>
            </a:prstGeom>
            <a:noFill/>
            <a:ln cap="flat" cmpd="sng" w="3810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 txBox="1"/>
            <p:nvPr/>
          </p:nvSpPr>
          <p:spPr>
            <a:xfrm>
              <a:off x="1171275" y="1384350"/>
              <a:ext cx="674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3400">
                  <a:latin typeface="Roboto Slab"/>
                  <a:ea typeface="Roboto Slab"/>
                  <a:cs typeface="Roboto Slab"/>
                  <a:sym typeface="Roboto Slab"/>
                </a:rPr>
                <a:t>01</a:t>
              </a:r>
              <a:endParaRPr b="1" sz="3400"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165" name="Google Shape;165;p25"/>
          <p:cNvGrpSpPr/>
          <p:nvPr/>
        </p:nvGrpSpPr>
        <p:grpSpPr>
          <a:xfrm>
            <a:off x="4526850" y="1247850"/>
            <a:ext cx="1059000" cy="981000"/>
            <a:chOff x="990825" y="1247850"/>
            <a:chExt cx="1059000" cy="981000"/>
          </a:xfrm>
        </p:grpSpPr>
        <p:sp>
          <p:nvSpPr>
            <p:cNvPr id="166" name="Google Shape;166;p25"/>
            <p:cNvSpPr/>
            <p:nvPr/>
          </p:nvSpPr>
          <p:spPr>
            <a:xfrm rot="5400000">
              <a:off x="1029825" y="1208850"/>
              <a:ext cx="981000" cy="1059000"/>
            </a:xfrm>
            <a:prstGeom prst="arc">
              <a:avLst>
                <a:gd fmla="val 10998849" name="adj1"/>
                <a:gd fmla="val 454750" name="adj2"/>
              </a:avLst>
            </a:prstGeom>
            <a:noFill/>
            <a:ln cap="flat" cmpd="sng" w="3810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5"/>
            <p:cNvSpPr txBox="1"/>
            <p:nvPr/>
          </p:nvSpPr>
          <p:spPr>
            <a:xfrm>
              <a:off x="1171275" y="1384350"/>
              <a:ext cx="674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3400">
                  <a:latin typeface="Roboto Slab"/>
                  <a:ea typeface="Roboto Slab"/>
                  <a:cs typeface="Roboto Slab"/>
                  <a:sym typeface="Roboto Slab"/>
                </a:rPr>
                <a:t>03</a:t>
              </a:r>
              <a:endParaRPr b="1" sz="3400"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168" name="Google Shape;168;p25"/>
          <p:cNvGrpSpPr/>
          <p:nvPr/>
        </p:nvGrpSpPr>
        <p:grpSpPr>
          <a:xfrm>
            <a:off x="990825" y="3390700"/>
            <a:ext cx="1059000" cy="981000"/>
            <a:chOff x="990825" y="1247850"/>
            <a:chExt cx="1059000" cy="981000"/>
          </a:xfrm>
        </p:grpSpPr>
        <p:sp>
          <p:nvSpPr>
            <p:cNvPr id="169" name="Google Shape;169;p25"/>
            <p:cNvSpPr/>
            <p:nvPr/>
          </p:nvSpPr>
          <p:spPr>
            <a:xfrm rot="5400000">
              <a:off x="1029825" y="1208850"/>
              <a:ext cx="981000" cy="1059000"/>
            </a:xfrm>
            <a:prstGeom prst="arc">
              <a:avLst>
                <a:gd fmla="val 10998849" name="adj1"/>
                <a:gd fmla="val 454750" name="adj2"/>
              </a:avLst>
            </a:prstGeom>
            <a:noFill/>
            <a:ln cap="flat" cmpd="sng" w="3810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5"/>
            <p:cNvSpPr txBox="1"/>
            <p:nvPr/>
          </p:nvSpPr>
          <p:spPr>
            <a:xfrm>
              <a:off x="1171275" y="1384350"/>
              <a:ext cx="674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3400">
                  <a:latin typeface="Roboto Slab"/>
                  <a:ea typeface="Roboto Slab"/>
                  <a:cs typeface="Roboto Slab"/>
                  <a:sym typeface="Roboto Slab"/>
                </a:rPr>
                <a:t>02</a:t>
              </a:r>
              <a:endParaRPr b="1" sz="3400"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171" name="Google Shape;171;p25"/>
          <p:cNvGrpSpPr/>
          <p:nvPr/>
        </p:nvGrpSpPr>
        <p:grpSpPr>
          <a:xfrm>
            <a:off x="4526850" y="3390700"/>
            <a:ext cx="1059000" cy="981000"/>
            <a:chOff x="990825" y="1247850"/>
            <a:chExt cx="1059000" cy="981000"/>
          </a:xfrm>
        </p:grpSpPr>
        <p:sp>
          <p:nvSpPr>
            <p:cNvPr id="172" name="Google Shape;172;p25"/>
            <p:cNvSpPr/>
            <p:nvPr/>
          </p:nvSpPr>
          <p:spPr>
            <a:xfrm rot="5400000">
              <a:off x="1029825" y="1208850"/>
              <a:ext cx="981000" cy="1059000"/>
            </a:xfrm>
            <a:prstGeom prst="arc">
              <a:avLst>
                <a:gd fmla="val 10998849" name="adj1"/>
                <a:gd fmla="val 454750" name="adj2"/>
              </a:avLst>
            </a:prstGeom>
            <a:noFill/>
            <a:ln cap="flat" cmpd="sng" w="3810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5"/>
            <p:cNvSpPr txBox="1"/>
            <p:nvPr/>
          </p:nvSpPr>
          <p:spPr>
            <a:xfrm>
              <a:off x="1171275" y="1384350"/>
              <a:ext cx="674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3400">
                  <a:latin typeface="Roboto Slab"/>
                  <a:ea typeface="Roboto Slab"/>
                  <a:cs typeface="Roboto Slab"/>
                  <a:sym typeface="Roboto Slab"/>
                </a:rPr>
                <a:t>04</a:t>
              </a:r>
              <a:endParaRPr b="1" sz="3400"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800"/>
              <a:t>Data Analysis-</a:t>
            </a:r>
            <a:r>
              <a:rPr lang="zh-TW"/>
              <a:t>Text</a:t>
            </a:r>
            <a:r>
              <a:rPr lang="zh-TW" sz="2800"/>
              <a:t> </a:t>
            </a:r>
            <a:r>
              <a:rPr lang="zh-TW"/>
              <a:t>Labeling</a:t>
            </a:r>
            <a:endParaRPr/>
          </a:p>
        </p:txBody>
      </p:sp>
      <p:pic>
        <p:nvPicPr>
          <p:cNvPr id="334" name="Google Shape;3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975" y="934525"/>
            <a:ext cx="1869217" cy="413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3"/>
          <p:cNvSpPr txBox="1"/>
          <p:nvPr>
            <p:ph idx="1" type="body"/>
          </p:nvPr>
        </p:nvSpPr>
        <p:spPr>
          <a:xfrm>
            <a:off x="4030500" y="1226700"/>
            <a:ext cx="33582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/>
              <a:t>Price (target variable) is labled in </a:t>
            </a:r>
            <a:r>
              <a:rPr lang="zh-TW"/>
              <a:t>intervals: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/>
              <a:t>0-50-&gt;”0”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/>
              <a:t>51-100-&gt;”1”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/>
              <a:t>101-150-&gt;”2”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/>
              <a:t>…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800"/>
              <a:t>Data Analysis-</a:t>
            </a:r>
            <a:r>
              <a:rPr lang="zh-TW"/>
              <a:t>Cross Validation</a:t>
            </a:r>
            <a:endParaRPr/>
          </a:p>
        </p:txBody>
      </p:sp>
      <p:pic>
        <p:nvPicPr>
          <p:cNvPr id="341" name="Google Shape;34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00" y="908500"/>
            <a:ext cx="7528901" cy="42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4"/>
          <p:cNvSpPr/>
          <p:nvPr/>
        </p:nvSpPr>
        <p:spPr>
          <a:xfrm>
            <a:off x="4572000" y="3674800"/>
            <a:ext cx="2221800" cy="112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800"/>
              <a:t>Data Analysis-</a:t>
            </a:r>
            <a:r>
              <a:rPr lang="zh-TW"/>
              <a:t>Cross Validation</a:t>
            </a:r>
            <a:endParaRPr/>
          </a:p>
        </p:txBody>
      </p:sp>
      <p:pic>
        <p:nvPicPr>
          <p:cNvPr id="348" name="Google Shape;3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170" y="1606250"/>
            <a:ext cx="4364229" cy="26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5"/>
          <p:cNvSpPr txBox="1"/>
          <p:nvPr>
            <p:ph idx="1" type="body"/>
          </p:nvPr>
        </p:nvSpPr>
        <p:spPr>
          <a:xfrm>
            <a:off x="5918050" y="1606238"/>
            <a:ext cx="2419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zh-TW"/>
              <a:t>Random Split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 sz="1200"/>
              <a:t>We use train_test_split() function to random split our training and testing data to 90% and 10%</a:t>
            </a:r>
            <a:endParaRPr sz="1200"/>
          </a:p>
        </p:txBody>
      </p:sp>
      <p:sp>
        <p:nvSpPr>
          <p:cNvPr id="350" name="Google Shape;350;p45"/>
          <p:cNvSpPr txBox="1"/>
          <p:nvPr>
            <p:ph idx="4294967295" type="body"/>
          </p:nvPr>
        </p:nvSpPr>
        <p:spPr>
          <a:xfrm>
            <a:off x="5918039" y="3294125"/>
            <a:ext cx="2419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zh-TW" sz="2400"/>
              <a:t>Down Sampling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 sz="1200"/>
              <a:t>To avoid highly right skewed problem in our label</a:t>
            </a:r>
            <a:endParaRPr sz="1200"/>
          </a:p>
        </p:txBody>
      </p:sp>
      <p:grpSp>
        <p:nvGrpSpPr>
          <p:cNvPr id="351" name="Google Shape;351;p45"/>
          <p:cNvGrpSpPr/>
          <p:nvPr/>
        </p:nvGrpSpPr>
        <p:grpSpPr>
          <a:xfrm>
            <a:off x="5999498" y="1411177"/>
            <a:ext cx="251128" cy="244895"/>
            <a:chOff x="616425" y="2329600"/>
            <a:chExt cx="361700" cy="388475"/>
          </a:xfrm>
        </p:grpSpPr>
        <p:sp>
          <p:nvSpPr>
            <p:cNvPr id="352" name="Google Shape;352;p45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5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5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5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5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5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5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5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" name="Google Shape;360;p45"/>
          <p:cNvGrpSpPr/>
          <p:nvPr/>
        </p:nvGrpSpPr>
        <p:grpSpPr>
          <a:xfrm>
            <a:off x="5999489" y="3116452"/>
            <a:ext cx="295188" cy="280802"/>
            <a:chOff x="3292425" y="3664250"/>
            <a:chExt cx="397025" cy="391525"/>
          </a:xfrm>
        </p:grpSpPr>
        <p:sp>
          <p:nvSpPr>
            <p:cNvPr id="361" name="Google Shape;361;p45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5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5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800"/>
              <a:t>Data Analysis-</a:t>
            </a:r>
            <a:r>
              <a:rPr lang="zh-TW"/>
              <a:t>Classification Model</a:t>
            </a:r>
            <a:endParaRPr/>
          </a:p>
        </p:txBody>
      </p:sp>
      <p:pic>
        <p:nvPicPr>
          <p:cNvPr id="369" name="Google Shape;3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00" y="908500"/>
            <a:ext cx="7528901" cy="42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6"/>
          <p:cNvSpPr/>
          <p:nvPr/>
        </p:nvSpPr>
        <p:spPr>
          <a:xfrm>
            <a:off x="2200075" y="3262275"/>
            <a:ext cx="2518200" cy="188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800"/>
              <a:t>Data Analysis-</a:t>
            </a:r>
            <a:r>
              <a:rPr lang="zh-TW"/>
              <a:t>Classification Model</a:t>
            </a:r>
            <a:endParaRPr/>
          </a:p>
        </p:txBody>
      </p:sp>
      <p:pic>
        <p:nvPicPr>
          <p:cNvPr id="376" name="Google Shape;37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711850"/>
            <a:ext cx="5411249" cy="2528099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7"/>
          <p:cNvSpPr txBox="1"/>
          <p:nvPr>
            <p:ph idx="1" type="body"/>
          </p:nvPr>
        </p:nvSpPr>
        <p:spPr>
          <a:xfrm>
            <a:off x="6196350" y="1828800"/>
            <a:ext cx="2419800" cy="12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zh-TW" sz="2100"/>
              <a:t>6 </a:t>
            </a:r>
            <a:r>
              <a:rPr b="1" lang="zh-TW" sz="2100"/>
              <a:t>Models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 sz="1200"/>
              <a:t>Logistic Regression, SVM, Decision Tree, Random Forest, Neural Network, LSTM.</a:t>
            </a:r>
            <a:endParaRPr sz="1200"/>
          </a:p>
        </p:txBody>
      </p:sp>
      <p:grpSp>
        <p:nvGrpSpPr>
          <p:cNvPr id="378" name="Google Shape;378;p47"/>
          <p:cNvGrpSpPr/>
          <p:nvPr/>
        </p:nvGrpSpPr>
        <p:grpSpPr>
          <a:xfrm>
            <a:off x="6326910" y="1566345"/>
            <a:ext cx="273607" cy="288016"/>
            <a:chOff x="5972700" y="2330200"/>
            <a:chExt cx="411625" cy="387275"/>
          </a:xfrm>
        </p:grpSpPr>
        <p:sp>
          <p:nvSpPr>
            <p:cNvPr id="379" name="Google Shape;379;p47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7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800"/>
              <a:t>Data Analysis-</a:t>
            </a:r>
            <a:r>
              <a:rPr lang="zh-TW"/>
              <a:t>V</a:t>
            </a:r>
            <a:r>
              <a:rPr lang="zh-TW" sz="2800"/>
              <a:t>alidation</a:t>
            </a:r>
            <a:endParaRPr/>
          </a:p>
        </p:txBody>
      </p:sp>
      <p:graphicFrame>
        <p:nvGraphicFramePr>
          <p:cNvPr id="386" name="Google Shape;386;p48"/>
          <p:cNvGraphicFramePr/>
          <p:nvPr/>
        </p:nvGraphicFramePr>
        <p:xfrm>
          <a:off x="911638" y="149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{49640492-5BF1-446C-8B6F-4A52DAD0C3AD}</a:tableStyleId>
              </a:tblPr>
              <a:tblGrid>
                <a:gridCol w="814325"/>
                <a:gridCol w="1526025"/>
                <a:gridCol w="830950"/>
                <a:gridCol w="1068725"/>
                <a:gridCol w="1068725"/>
                <a:gridCol w="1068725"/>
                <a:gridCol w="1068725"/>
              </a:tblGrid>
              <a:tr h="477375"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Logistic Regression</a:t>
                      </a:r>
                      <a:endParaRPr sz="1000" u="none" cap="none" strike="noStrike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Decision Tree</a:t>
                      </a:r>
                      <a:endParaRPr sz="1000" u="none" cap="none" strike="noStrike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Random Forest</a:t>
                      </a:r>
                      <a:endParaRPr sz="1000" u="none" cap="none" strike="noStrike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SVM</a:t>
                      </a:r>
                      <a:endParaRPr sz="1000" u="none" cap="none" strike="noStrike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Neural Network</a:t>
                      </a:r>
                      <a:endParaRPr sz="1000" u="none" cap="none" strike="noStrike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60225">
                <a:tc row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w/ num</a:t>
                      </a:r>
                      <a:endParaRPr sz="1000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TFIDF</a:t>
                      </a:r>
                      <a:endParaRPr sz="1000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37.62%</a:t>
                      </a:r>
                      <a:endParaRPr sz="10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37.62%</a:t>
                      </a:r>
                      <a:endParaRPr sz="10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20.79%</a:t>
                      </a:r>
                      <a:endParaRPr sz="1000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44.55%</a:t>
                      </a:r>
                      <a:endParaRPr sz="10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14.85%</a:t>
                      </a:r>
                      <a:endParaRPr sz="1000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75725">
                <a:tc vMerge="1"/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</a:t>
                      </a: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eighted Avg</a:t>
                      </a:r>
                      <a:endParaRPr sz="1000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43.56%</a:t>
                      </a:r>
                      <a:endParaRPr sz="10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36.63%</a:t>
                      </a:r>
                      <a:endParaRPr sz="10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26.73%</a:t>
                      </a:r>
                      <a:endParaRPr sz="1000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43.56%</a:t>
                      </a:r>
                      <a:endParaRPr sz="10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35.64%</a:t>
                      </a:r>
                      <a:endParaRPr sz="10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60225">
                <a:tc vMerge="1"/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sum</a:t>
                      </a:r>
                      <a:endParaRPr sz="1000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42.57%</a:t>
                      </a:r>
                      <a:endParaRPr sz="10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37.62%</a:t>
                      </a:r>
                      <a:endParaRPr sz="10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27.72%</a:t>
                      </a:r>
                      <a:endParaRPr sz="1000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47.52%</a:t>
                      </a:r>
                      <a:endParaRPr sz="10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14.85%</a:t>
                      </a:r>
                      <a:endParaRPr sz="1000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60225">
                <a:tc vMerge="1"/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pretrained_sum</a:t>
                      </a:r>
                      <a:endParaRPr sz="1000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38.61%</a:t>
                      </a:r>
                      <a:endParaRPr sz="10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33.66%</a:t>
                      </a:r>
                      <a:endParaRPr sz="10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30.69%</a:t>
                      </a:r>
                      <a:endParaRPr sz="10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31.68%</a:t>
                      </a:r>
                      <a:endParaRPr sz="10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14.85%</a:t>
                      </a:r>
                      <a:endParaRPr sz="1000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13875">
                <a:tc vMerge="1"/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pretrained_weighted_avg</a:t>
                      </a:r>
                      <a:endParaRPr sz="1000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33.66%</a:t>
                      </a:r>
                      <a:endParaRPr sz="10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33.66%</a:t>
                      </a:r>
                      <a:endParaRPr sz="10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20.79%</a:t>
                      </a:r>
                      <a:endParaRPr sz="1000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38.61%</a:t>
                      </a:r>
                      <a:endParaRPr sz="10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14.85%</a:t>
                      </a:r>
                      <a:endParaRPr sz="1000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60225">
                <a:tc row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only alpha</a:t>
                      </a:r>
                      <a:endParaRPr sz="1000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TFIDF</a:t>
                      </a:r>
                      <a:endParaRPr sz="1000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35.64%</a:t>
                      </a:r>
                      <a:endParaRPr sz="10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35.64%</a:t>
                      </a:r>
                      <a:endParaRPr sz="10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25.74%</a:t>
                      </a:r>
                      <a:endParaRPr sz="1000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43.56%</a:t>
                      </a:r>
                      <a:endParaRPr sz="10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32.67%</a:t>
                      </a:r>
                      <a:endParaRPr sz="10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75725">
                <a:tc vMerge="1"/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</a:t>
                      </a: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eighted Avg</a:t>
                      </a:r>
                      <a:endParaRPr sz="1000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36.63%</a:t>
                      </a:r>
                      <a:endParaRPr sz="10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32.67%</a:t>
                      </a:r>
                      <a:endParaRPr sz="10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25.74%</a:t>
                      </a:r>
                      <a:endParaRPr sz="1000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36.63%</a:t>
                      </a:r>
                      <a:endParaRPr sz="10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25.74%</a:t>
                      </a:r>
                      <a:endParaRPr sz="1000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5725">
                <a:tc vMerge="1"/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sum</a:t>
                      </a:r>
                      <a:endParaRPr sz="1000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36.63%</a:t>
                      </a:r>
                      <a:endParaRPr sz="10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34.65%</a:t>
                      </a:r>
                      <a:endParaRPr sz="10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26.73%</a:t>
                      </a:r>
                      <a:endParaRPr sz="1000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29.70%</a:t>
                      </a:r>
                      <a:endParaRPr sz="1000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21.78%</a:t>
                      </a:r>
                      <a:endParaRPr sz="1000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5725">
                <a:tc vMerge="1"/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pretrained_sum</a:t>
                      </a:r>
                      <a:endParaRPr sz="1000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36.63%</a:t>
                      </a:r>
                      <a:endParaRPr sz="10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30.69%</a:t>
                      </a:r>
                      <a:endParaRPr sz="10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28.71%</a:t>
                      </a:r>
                      <a:endParaRPr sz="1000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39.60%</a:t>
                      </a:r>
                      <a:endParaRPr sz="10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26.73%</a:t>
                      </a:r>
                      <a:endParaRPr sz="1000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13875">
                <a:tc vMerge="1"/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</a:t>
                      </a: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retrained_Weighted Avg</a:t>
                      </a:r>
                      <a:endParaRPr sz="1000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34.65%</a:t>
                      </a:r>
                      <a:endParaRPr sz="10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31.68%</a:t>
                      </a:r>
                      <a:endParaRPr sz="10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26.73%</a:t>
                      </a:r>
                      <a:endParaRPr sz="1000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36.63%</a:t>
                      </a:r>
                      <a:endParaRPr sz="10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80808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14.85%</a:t>
                      </a:r>
                      <a:endParaRPr sz="1000">
                        <a:solidFill>
                          <a:srgbClr val="80808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87" name="Google Shape;387;p48"/>
          <p:cNvSpPr txBox="1"/>
          <p:nvPr/>
        </p:nvSpPr>
        <p:spPr>
          <a:xfrm>
            <a:off x="889213" y="4810375"/>
            <a:ext cx="548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rgbClr val="808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“sum” represents that we sum up every vector va</a:t>
            </a:r>
            <a:r>
              <a:rPr lang="zh-TW" sz="800">
                <a:solidFill>
                  <a:srgbClr val="808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lue ( no other calculation)</a:t>
            </a:r>
            <a:endParaRPr sz="800">
              <a:solidFill>
                <a:srgbClr val="8080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8" name="Google Shape;388;p48"/>
          <p:cNvSpPr txBox="1"/>
          <p:nvPr/>
        </p:nvSpPr>
        <p:spPr>
          <a:xfrm>
            <a:off x="813013" y="952625"/>
            <a:ext cx="548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Comparison: Accuracy</a:t>
            </a:r>
            <a:endParaRPr sz="15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800">
                <a:solidFill>
                  <a:srgbClr val="808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Low </a:t>
            </a:r>
            <a:r>
              <a:rPr lang="zh-TW" sz="800">
                <a:solidFill>
                  <a:srgbClr val="808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r>
              <a:rPr b="1" lang="zh-TW" sz="800">
                <a:solidFill>
                  <a:srgbClr val="808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zh-TW" sz="8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</a:t>
            </a:r>
            <a:endParaRPr b="1" sz="80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89" name="Google Shape;38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000" y="1491425"/>
            <a:ext cx="2968400" cy="32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9125" y="1491425"/>
            <a:ext cx="1068725" cy="32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400" y="2775250"/>
            <a:ext cx="1068725" cy="197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8"/>
          <p:cNvSpPr/>
          <p:nvPr/>
        </p:nvSpPr>
        <p:spPr>
          <a:xfrm>
            <a:off x="876875" y="2465800"/>
            <a:ext cx="6484200" cy="307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 Demo</a:t>
            </a:r>
            <a:endParaRPr/>
          </a:p>
        </p:txBody>
      </p:sp>
      <p:pic>
        <p:nvPicPr>
          <p:cNvPr id="398" name="Google Shape;398;p49"/>
          <p:cNvPicPr preferRelativeResize="0"/>
          <p:nvPr/>
        </p:nvPicPr>
        <p:blipFill rotWithShape="1">
          <a:blip r:embed="rId3">
            <a:alphaModFix/>
          </a:blip>
          <a:srcRect b="0" l="0" r="20823" t="0"/>
          <a:stretch/>
        </p:blipFill>
        <p:spPr>
          <a:xfrm>
            <a:off x="848900" y="1010725"/>
            <a:ext cx="5503238" cy="3894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9" name="Google Shape;399;p49"/>
          <p:cNvSpPr/>
          <p:nvPr/>
        </p:nvSpPr>
        <p:spPr>
          <a:xfrm rot="10800000">
            <a:off x="3762450" y="1725250"/>
            <a:ext cx="1092900" cy="792900"/>
          </a:xfrm>
          <a:prstGeom prst="wedgeRoundRectCallout">
            <a:avLst>
              <a:gd fmla="val 23196" name="adj1"/>
              <a:gd fmla="val 66777" name="adj2"/>
              <a:gd fmla="val 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9"/>
          <p:cNvSpPr txBox="1"/>
          <p:nvPr/>
        </p:nvSpPr>
        <p:spPr>
          <a:xfrm>
            <a:off x="3762450" y="1725250"/>
            <a:ext cx="136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Source Sans Pro"/>
                <a:ea typeface="Source Sans Pro"/>
                <a:cs typeface="Source Sans Pro"/>
                <a:sym typeface="Source Sans Pro"/>
              </a:rPr>
              <a:t>Suggested Price: $300-$350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01" name="Google Shape;40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00">
            <a:off x="3806787" y="1234112"/>
            <a:ext cx="453326" cy="45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 Demo</a:t>
            </a:r>
            <a:endParaRPr/>
          </a:p>
        </p:txBody>
      </p:sp>
      <p:pic>
        <p:nvPicPr>
          <p:cNvPr id="407" name="Google Shape;4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21" y="962928"/>
            <a:ext cx="5482495" cy="368882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8" name="Google Shape;408;p50"/>
          <p:cNvSpPr/>
          <p:nvPr/>
        </p:nvSpPr>
        <p:spPr>
          <a:xfrm>
            <a:off x="1022968" y="953695"/>
            <a:ext cx="1767900" cy="202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0"/>
          <p:cNvSpPr/>
          <p:nvPr/>
        </p:nvSpPr>
        <p:spPr>
          <a:xfrm>
            <a:off x="1022968" y="4182214"/>
            <a:ext cx="5039700" cy="469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0"/>
          <p:cNvSpPr/>
          <p:nvPr/>
        </p:nvSpPr>
        <p:spPr>
          <a:xfrm>
            <a:off x="4574120" y="2872664"/>
            <a:ext cx="1152600" cy="713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Google Shape;411;p50"/>
          <p:cNvGrpSpPr/>
          <p:nvPr/>
        </p:nvGrpSpPr>
        <p:grpSpPr>
          <a:xfrm>
            <a:off x="6397225" y="784975"/>
            <a:ext cx="2057400" cy="1343905"/>
            <a:chOff x="6397225" y="784975"/>
            <a:chExt cx="2057400" cy="1343905"/>
          </a:xfrm>
        </p:grpSpPr>
        <p:pic>
          <p:nvPicPr>
            <p:cNvPr id="412" name="Google Shape;412;p50"/>
            <p:cNvPicPr preferRelativeResize="0"/>
            <p:nvPr/>
          </p:nvPicPr>
          <p:blipFill rotWithShape="1">
            <a:blip r:embed="rId4">
              <a:alphaModFix/>
            </a:blip>
            <a:srcRect b="0" l="0" r="24681" t="0"/>
            <a:stretch/>
          </p:blipFill>
          <p:spPr>
            <a:xfrm>
              <a:off x="6472723" y="1233870"/>
              <a:ext cx="1981902" cy="895011"/>
            </a:xfrm>
            <a:prstGeom prst="rect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413" name="Google Shape;413;p50"/>
            <p:cNvSpPr txBox="1"/>
            <p:nvPr/>
          </p:nvSpPr>
          <p:spPr>
            <a:xfrm>
              <a:off x="6397225" y="784975"/>
              <a:ext cx="1682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lang="zh-TW" sz="1800">
                  <a:latin typeface="Source Sans Pro"/>
                  <a:ea typeface="Source Sans Pro"/>
                  <a:cs typeface="Source Sans Pro"/>
                  <a:sym typeface="Source Sans Pro"/>
                </a:rPr>
                <a:t>Model Result</a:t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14" name="Google Shape;414;p50"/>
          <p:cNvSpPr/>
          <p:nvPr/>
        </p:nvSpPr>
        <p:spPr>
          <a:xfrm>
            <a:off x="7171099" y="1658690"/>
            <a:ext cx="443700" cy="431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5" name="Google Shape;415;p50"/>
          <p:cNvCxnSpPr/>
          <p:nvPr/>
        </p:nvCxnSpPr>
        <p:spPr>
          <a:xfrm>
            <a:off x="7388154" y="2124012"/>
            <a:ext cx="9600" cy="5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16" name="Google Shape;416;p50"/>
          <p:cNvSpPr txBox="1"/>
          <p:nvPr/>
        </p:nvSpPr>
        <p:spPr>
          <a:xfrm>
            <a:off x="6472725" y="2688550"/>
            <a:ext cx="1981800" cy="73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800">
                <a:latin typeface="Source Sans Pro"/>
                <a:ea typeface="Source Sans Pro"/>
                <a:cs typeface="Source Sans Pro"/>
                <a:sym typeface="Source Sans Pro"/>
              </a:rPr>
              <a:t>Label 6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300">
                <a:latin typeface="Source Sans Pro"/>
                <a:ea typeface="Source Sans Pro"/>
                <a:cs typeface="Source Sans Pro"/>
                <a:sym typeface="Source Sans Pro"/>
              </a:rPr>
              <a:t>Price intervel: $300-$350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17" name="Google Shape;417;p50"/>
          <p:cNvCxnSpPr/>
          <p:nvPr/>
        </p:nvCxnSpPr>
        <p:spPr>
          <a:xfrm>
            <a:off x="7388154" y="3417363"/>
            <a:ext cx="9600" cy="5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18" name="Google Shape;418;p50"/>
          <p:cNvSpPr txBox="1"/>
          <p:nvPr/>
        </p:nvSpPr>
        <p:spPr>
          <a:xfrm>
            <a:off x="6472725" y="3977045"/>
            <a:ext cx="1981800" cy="73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800">
                <a:latin typeface="Source Sans Pro"/>
                <a:ea typeface="Source Sans Pro"/>
                <a:cs typeface="Source Sans Pro"/>
                <a:sym typeface="Source Sans Pro"/>
              </a:rPr>
              <a:t>Initial Post ($400) OverPriced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1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zh-TW" sz="6000">
                <a:solidFill>
                  <a:schemeClr val="accent4"/>
                </a:solidFill>
              </a:rPr>
              <a:t>4.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zh-TW">
                <a:solidFill>
                  <a:schemeClr val="accent2"/>
                </a:solidFill>
              </a:rPr>
              <a:t>Conclusion Remarks</a:t>
            </a:r>
            <a:endParaRPr/>
          </a:p>
        </p:txBody>
      </p:sp>
      <p:sp>
        <p:nvSpPr>
          <p:cNvPr id="424" name="Google Shape;424;p51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2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2"/>
          <p:cNvSpPr txBox="1"/>
          <p:nvPr>
            <p:ph idx="4294967295" type="ctrTitle"/>
          </p:nvPr>
        </p:nvSpPr>
        <p:spPr>
          <a:xfrm>
            <a:off x="2078825" y="794925"/>
            <a:ext cx="3234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zh-TW" sz="3400">
                <a:solidFill>
                  <a:schemeClr val="accent2"/>
                </a:solidFill>
              </a:rPr>
              <a:t>Further Improvements</a:t>
            </a:r>
            <a:endParaRPr b="1" i="0" sz="2800" u="none" cap="none" strike="noStrik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31" name="Google Shape;431;p52"/>
          <p:cNvSpPr txBox="1"/>
          <p:nvPr>
            <p:ph idx="4294967295" type="subTitle"/>
          </p:nvPr>
        </p:nvSpPr>
        <p:spPr>
          <a:xfrm>
            <a:off x="1447900" y="2128875"/>
            <a:ext cx="5357400" cy="15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AutoNum type="arabicPeriod"/>
            </a:pPr>
            <a:r>
              <a:rPr lang="zh-TW"/>
              <a:t>Work more on p</a:t>
            </a:r>
            <a:r>
              <a:rPr lang="zh-TW"/>
              <a:t>reprocessing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zh-TW"/>
              <a:t>Model Tuning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zh-TW"/>
              <a:t>More data collected</a:t>
            </a:r>
            <a:endParaRPr/>
          </a:p>
        </p:txBody>
      </p:sp>
      <p:cxnSp>
        <p:nvCxnSpPr>
          <p:cNvPr id="432" name="Google Shape;432;p52"/>
          <p:cNvCxnSpPr/>
          <p:nvPr/>
        </p:nvCxnSpPr>
        <p:spPr>
          <a:xfrm flipH="1" rot="10800000">
            <a:off x="6805299" y="540952"/>
            <a:ext cx="143700" cy="377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3" name="Google Shape;433;p52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4" name="Google Shape;434;p52"/>
          <p:cNvCxnSpPr>
            <a:endCxn id="429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5" name="Google Shape;435;p52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6" name="Google Shape;436;p52"/>
          <p:cNvGrpSpPr/>
          <p:nvPr/>
        </p:nvGrpSpPr>
        <p:grpSpPr>
          <a:xfrm>
            <a:off x="6224314" y="1351742"/>
            <a:ext cx="878284" cy="816182"/>
            <a:chOff x="5972700" y="2330200"/>
            <a:chExt cx="411625" cy="387275"/>
          </a:xfrm>
        </p:grpSpPr>
        <p:sp>
          <p:nvSpPr>
            <p:cNvPr id="437" name="Google Shape;437;p5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9" name="Google Shape;439;p5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zh-TW" sz="6000">
                <a:solidFill>
                  <a:schemeClr val="accent4"/>
                </a:solidFill>
              </a:rPr>
              <a:t>1</a:t>
            </a:r>
            <a:r>
              <a:rPr lang="zh-TW" sz="6000">
                <a:solidFill>
                  <a:schemeClr val="accent4"/>
                </a:solidFill>
              </a:rPr>
              <a:t>.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zh-TW">
                <a:solidFill>
                  <a:schemeClr val="accent2"/>
                </a:solidFill>
              </a:rPr>
              <a:t>Business Problem</a:t>
            </a:r>
            <a:endParaRPr/>
          </a:p>
        </p:txBody>
      </p:sp>
      <p:sp>
        <p:nvSpPr>
          <p:cNvPr id="179" name="Google Shape;179;p26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3"/>
          <p:cNvSpPr txBox="1"/>
          <p:nvPr>
            <p:ph type="title"/>
          </p:nvPr>
        </p:nvSpPr>
        <p:spPr>
          <a:xfrm>
            <a:off x="786150" y="6129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3400"/>
              <a:t>Findings</a:t>
            </a:r>
            <a:endParaRPr b="1" sz="3400"/>
          </a:p>
        </p:txBody>
      </p:sp>
      <p:sp>
        <p:nvSpPr>
          <p:cNvPr id="445" name="Google Shape;445;p53"/>
          <p:cNvSpPr txBox="1"/>
          <p:nvPr>
            <p:ph idx="4294967295" type="subTitle"/>
          </p:nvPr>
        </p:nvSpPr>
        <p:spPr>
          <a:xfrm>
            <a:off x="1427150" y="1404324"/>
            <a:ext cx="72216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zh-TW"/>
              <a:t>Cellphone model number highly relates to price (e.g iPhone 10, iPhone 6)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zh-TW"/>
              <a:t>Google news pre-trained words has low relationship to our data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4"/>
          <p:cNvSpPr txBox="1"/>
          <p:nvPr>
            <p:ph type="title"/>
          </p:nvPr>
        </p:nvSpPr>
        <p:spPr>
          <a:xfrm>
            <a:off x="786150" y="38637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3400"/>
              <a:t>Conclusion</a:t>
            </a:r>
            <a:endParaRPr b="1" sz="3400"/>
          </a:p>
        </p:txBody>
      </p:sp>
      <p:sp>
        <p:nvSpPr>
          <p:cNvPr id="451" name="Google Shape;451;p54"/>
          <p:cNvSpPr txBox="1"/>
          <p:nvPr>
            <p:ph idx="4294967295" type="subTitle"/>
          </p:nvPr>
        </p:nvSpPr>
        <p:spPr>
          <a:xfrm>
            <a:off x="582775" y="1270049"/>
            <a:ext cx="72216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zh-TW"/>
              <a:t>Accuracy is </a:t>
            </a:r>
            <a:r>
              <a:rPr b="1" lang="zh-TW" sz="3300"/>
              <a:t>3 times</a:t>
            </a:r>
            <a:r>
              <a:rPr lang="zh-TW"/>
              <a:t> higher compared to random selection.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b="1" lang="zh-TW" sz="3300"/>
              <a:t>Outperformed</a:t>
            </a:r>
            <a:r>
              <a:rPr lang="zh-TW"/>
              <a:t> TFIDF model.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5"/>
          <p:cNvSpPr txBox="1"/>
          <p:nvPr>
            <p:ph type="title"/>
          </p:nvPr>
        </p:nvSpPr>
        <p:spPr>
          <a:xfrm>
            <a:off x="786150" y="38637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3400"/>
              <a:t>Our Achivement</a:t>
            </a:r>
            <a:endParaRPr b="1" sz="3400"/>
          </a:p>
        </p:txBody>
      </p:sp>
      <p:sp>
        <p:nvSpPr>
          <p:cNvPr id="457" name="Google Shape;457;p55"/>
          <p:cNvSpPr txBox="1"/>
          <p:nvPr>
            <p:ph idx="4294967295" type="subTitle"/>
          </p:nvPr>
        </p:nvSpPr>
        <p:spPr>
          <a:xfrm>
            <a:off x="582775" y="1270049"/>
            <a:ext cx="72216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zh-TW"/>
              <a:t>Sellers would pay more attention on pricing and the description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zh-TW"/>
              <a:t>Customers could make price comparison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6"/>
          <p:cNvSpPr txBox="1"/>
          <p:nvPr>
            <p:ph idx="4294967295" type="ctrTitle"/>
          </p:nvPr>
        </p:nvSpPr>
        <p:spPr>
          <a:xfrm>
            <a:off x="685800" y="21167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zh-TW" sz="8000">
                <a:solidFill>
                  <a:schemeClr val="accent2"/>
                </a:solidFill>
              </a:rPr>
              <a:t>Thanks!</a:t>
            </a:r>
            <a:endParaRPr b="1" i="0" sz="8000" u="none" cap="none" strike="noStrike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63" name="Google Shape;463;p5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7"/>
          <p:cNvSpPr txBox="1"/>
          <p:nvPr>
            <p:ph idx="4294967295" type="ctrTitle"/>
          </p:nvPr>
        </p:nvSpPr>
        <p:spPr>
          <a:xfrm>
            <a:off x="685800" y="21167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zh-TW" sz="8000">
                <a:solidFill>
                  <a:schemeClr val="accent2"/>
                </a:solidFill>
              </a:rPr>
              <a:t>Q &amp; A</a:t>
            </a:r>
            <a:endParaRPr b="1" i="0" sz="8000" u="none" cap="none" strike="noStrike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Business Background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193250" y="1143100"/>
            <a:ext cx="53952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/>
              <a:t>Craigslist 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800"/>
              <a:t>A</a:t>
            </a:r>
            <a:r>
              <a:rPr lang="zh-TW" sz="1800"/>
              <a:t>n American </a:t>
            </a:r>
            <a:r>
              <a:rPr b="1" lang="zh-TW" sz="1800"/>
              <a:t>classified advertisements website</a:t>
            </a:r>
            <a:r>
              <a:rPr lang="zh-TW" sz="1800"/>
              <a:t> that allows users to hold conversations or sell their items. Craigslist provide many different sections that allow people to search for jobs, housing, and etc.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800"/>
              <a:t>People can sell or purchase items on Craigslist, and hiring managers can find candidates here.</a:t>
            </a:r>
            <a:endParaRPr sz="1800"/>
          </a:p>
        </p:txBody>
      </p:sp>
      <p:pic>
        <p:nvPicPr>
          <p:cNvPr id="186" name="Google Shape;186;p27"/>
          <p:cNvPicPr preferRelativeResize="0"/>
          <p:nvPr/>
        </p:nvPicPr>
        <p:blipFill rotWithShape="1">
          <a:blip r:embed="rId3">
            <a:alphaModFix/>
          </a:blip>
          <a:srcRect b="0" l="28310" r="0" t="0"/>
          <a:stretch/>
        </p:blipFill>
        <p:spPr>
          <a:xfrm>
            <a:off x="5588451" y="559775"/>
            <a:ext cx="3481425" cy="433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Business Problem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697225" y="1010725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Craigslist was the king of classifieds, but the shine is off its crown. </a:t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decline stems from several factors, such as increasing competition and the Covid-19 pandemic. However, the decline started serveral years ago.</a:t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 rotWithShape="1">
          <a:blip r:embed="rId3">
            <a:alphaModFix/>
          </a:blip>
          <a:srcRect b="25188" l="0" r="0" t="0"/>
          <a:stretch/>
        </p:blipFill>
        <p:spPr>
          <a:xfrm>
            <a:off x="240025" y="1970900"/>
            <a:ext cx="6756624" cy="317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8"/>
          <p:cNvCxnSpPr/>
          <p:nvPr/>
        </p:nvCxnSpPr>
        <p:spPr>
          <a:xfrm>
            <a:off x="4091400" y="1764600"/>
            <a:ext cx="4376700" cy="120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Business Problem (continued)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697225" y="1010725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External factors: 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Char char="◎"/>
            </a:pPr>
            <a:r>
              <a:rPr b="1" lang="zh-TW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Increasing Competitions</a:t>
            </a:r>
            <a:r>
              <a:rPr lang="zh-TW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more and more companies enter this field, such as Facebook and AirBnB.</a:t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◎"/>
            </a:pPr>
            <a:r>
              <a:rPr b="1" lang="zh-TW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Covid-19 Pandemic</a:t>
            </a:r>
            <a:r>
              <a:rPr lang="zh-TW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As the pandemic ravaged the world, people were locked at home and the golbal economy shrinked</a:t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Internal factors: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Char char="◎"/>
            </a:pPr>
            <a:r>
              <a:rPr b="1" lang="zh-TW" sz="19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Unfriendly User experience</a:t>
            </a:r>
            <a:r>
              <a:rPr b="1" lang="zh-TW" sz="18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zh-TW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As people can pose whatever they want, the contents are usually unstructured, making people spend more time finding the information or product they want.</a:t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Business Problem (continued)</a:t>
            </a:r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000" y="1010720"/>
            <a:ext cx="6472001" cy="382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800"/>
              <a:t>Problem Improvement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786150" y="1261700"/>
            <a:ext cx="59883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800"/>
              <a:t>An advanced</a:t>
            </a:r>
            <a:r>
              <a:rPr b="1" lang="zh-TW" sz="1800"/>
              <a:t> tool that can predict the price of a new product. </a:t>
            </a:r>
            <a:r>
              <a:rPr lang="zh-TW" sz="1800"/>
              <a:t>When customers are considering purchasing a product, a suggested price will be shown, which is </a:t>
            </a:r>
            <a:r>
              <a:rPr b="1" lang="zh-TW" sz="1800"/>
              <a:t>based the titles and descriptions of similar products</a:t>
            </a:r>
            <a:r>
              <a:rPr lang="zh-TW" sz="1800"/>
              <a:t>. Customers can use this price to improve their decision-making process.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800"/>
              <a:t>This feature will also make sellers more careful when writing the description of a product, refining user experience and increasing customer engagement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1946" y="1529625"/>
            <a:ext cx="2492050" cy="20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zh-TW" sz="6000">
                <a:solidFill>
                  <a:schemeClr val="accent4"/>
                </a:solidFill>
              </a:rPr>
              <a:t>3</a:t>
            </a:r>
            <a:r>
              <a:rPr lang="zh-TW" sz="6000">
                <a:solidFill>
                  <a:schemeClr val="accent4"/>
                </a:solidFill>
              </a:rPr>
              <a:t>.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zh-TW">
                <a:solidFill>
                  <a:schemeClr val="accent2"/>
                </a:solidFill>
              </a:rPr>
              <a:t>Data</a:t>
            </a:r>
            <a:r>
              <a:rPr lang="zh-TW">
                <a:solidFill>
                  <a:schemeClr val="accent2"/>
                </a:solidFill>
              </a:rPr>
              <a:t> Analysis</a:t>
            </a:r>
            <a:endParaRPr/>
          </a:p>
        </p:txBody>
      </p:sp>
      <p:sp>
        <p:nvSpPr>
          <p:cNvPr id="219" name="Google Shape;219;p32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