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5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63" r:id="rId2"/>
    <p:sldId id="264" r:id="rId3"/>
    <p:sldId id="265" r:id="rId4"/>
    <p:sldId id="272" r:id="rId5"/>
    <p:sldId id="266" r:id="rId6"/>
    <p:sldId id="267" r:id="rId7"/>
    <p:sldId id="269" r:id="rId8"/>
    <p:sldId id="268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70" r:id="rId19"/>
    <p:sldId id="28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BDD"/>
    <a:srgbClr val="00F9FF"/>
    <a:srgbClr val="C900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5" autoAdjust="0"/>
    <p:restoredTop sz="84115" autoAdjust="0"/>
  </p:normalViewPr>
  <p:slideViewPr>
    <p:cSldViewPr snapToGrid="0">
      <p:cViewPr varScale="1">
        <p:scale>
          <a:sx n="75" d="100"/>
          <a:sy n="75" d="100"/>
        </p:scale>
        <p:origin x="2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19:27:17.8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1,'37'7,"276"17,4-21,-302-2,-1 1,1 0,-1 1,0 0,15 6,23 6,70 2,-80-13,52 13,-62-12,0-1,0-1,0-2,39-3,-4 1,-50 1,-2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19:24:13.1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0,'1129'16'0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19:24:57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0,'1444'0'0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19:25:01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0,'1196'0'0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9T21:56:56.9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18,'99'1,"107"-2,-142-8,-39 5,28-1,170 5,-104 1,-101-1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9T21:56:58.4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11,'1108'0,"-1100"0,-1 0,1-1,0 0,12-4,-8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9T21:56:59.8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1,'706'0,"-691"0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9T21:57:02.3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0,'107'5,"119"20,-204-23,33 3,93-4,-67-3,462 2,-527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9T21:57:07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73,'338'0,"-322"-1,-1 0,-1-1,1-1,0-1,16-6,-9 4,-3 2,0 1,0 1,1 0,-1 2,28 2,1-1,-42 0,0-1,1 0,-1-1,1 1,-1-1,0-1,1 1,-1-1,0 0,7-4,-5 2,1 1,0 0,0 0,0 1,0 0,14-2,57 2,-53 2,708 2,-706-1,38 7,13 1,220-7,-153-4,-123 3,35 7,11 0,0-6,51 4,290 5,-280-12,1508 1,-1543 8,-19 0,-5-8,-40 0,1 1,40 6,410 69,-340-61,201-4,-308-12,-24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9T21:57:09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37,'422'0,"-402"-1,36-6,8-2,46 9,17-1,-69-7,-36 4,24-1,186 3,-122 3,-93-1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9T21:57:16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37,'22'-1,"38"-7,-35 4,28-1,-27 5,11-1,60-8,-47 4,0 1,74 5,-45 0,2675 0,-2712 1,83 16,-67-8,32 1,172 0,-200-12,252 2,-196 9,120 26,82 8,-145-43,-82-3,13 3,111-3,-197 0,0-2,37-10,-48 11,10-2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19:27:21.5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2,'107'-1,"117"2,-132 7,26 1,746-10,-844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9T21:57:17.9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1,'167'8,"-50"0,48 4,-110-6,-1-3,57-4,-33 0,432 1,-491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19:25:54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1,'470'0,"-369"8,0 1,170-10,-262 2,0 0,-1 0,1 1,-1 0,0 1,13 5,-8-3,24 6,23-3,0-2,104-3,-105-4,-43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19:25:57.3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18,'276'0,"-256"-1,38-7,-37 5,30-3,175 7,-206 0,37 7,-35-4,31 1,61 3,23 0,-99-8,-22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19:23:35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1,'-12'2,"12"-2,0 0,0 0,-1 0,1 0,0 0,0 1,0-1,0 0,0 0,0 0,-1 0,1 0,0 1,0-1,0 0,0 0,0 0,0 0,0 1,0-1,0 0,0 0,0 0,0 0,0 1,0-1,0 0,0 0,0 0,0 0,0 1,0-1,0 0,1 1,0 0,-1 0,1 0,0 0,0 0,0-1,0 1,0 0,0-1,0 1,0 0,0-1,0 1,0-1,2 1,26 7,1-1,-1-1,58 3,94-8,-102-2,554 1,-612-2,35-5,-33 3,26 0,9 4,-43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19:23:37.5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0,'59'3,"69"11,13 2,-9-14,-75-3,65 7,-16 3,123-7,-124-3,-91 0,1 0,19-5,17-2,-35 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19:23:39.4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1,'129'0,"305"11,-305 7,-75-9,107 4,-139-12,34 5,3 1,85-6,22 0,-92 12,-59-11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19:23:40.7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1,'0'0,"0"1,0-1,0 1,0-1,1 1,-1-1,0 1,1-1,-1 1,0-1,1 1,-1-1,0 0,1 1,-1-1,1 0,-1 1,1-1,-1 0,1 0,-1 1,1-1,-1 0,1 0,-1 0,1 0,0 1,19 2,-14-2,250 20,3-21,-102-1,284 1,-406 2,-21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19:23:46.1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0,'280'13,"76"-8,-210-6,100 1,-230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19:23:49.8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0,'925'0,"-885"2,72 13,11 2,162-15,-147-4,119 12,-155-5,-27-2,-14 4,-37-3,26 0,434-3,-234-2,2628 1,-2855-1,35-7,-34 5,25-2,3 5,-37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19:23:53.1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0 167,'1454'0,"-1421"-1,1-3,35-7,45-5,-54 13,356-12,-330 12,93-14,-118 10,64-10,-87 13,0 1,71 4,-37 0,615-1,-629-2,65-12,26-2,-50 15,28-1,-31-14,-68 10,0 2,37-3,354 8,-175 0,95-1,-321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0BDC-74CC-3843-B948-E55E3B91314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D0627-5016-7E41-9F58-A1766719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D0627-5016-7E41-9F58-A17667191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2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2964F-108F-2FE3-DA87-E95A01375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57D9E7-C775-57A5-377B-A52DFDDBB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9C822D-B347-2222-ACDC-930CB1E17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A6655-4C25-E02D-CE7C-EDCB5BBDA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DC60A-4536-FD03-CAEA-9B8AB065D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FB99D-8B17-E736-9E06-87066DDFAD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B42CA4-521A-AEF8-429D-62344A1EC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DC02F-2551-7EBB-C43C-52EACB7E8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5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38AEE-D445-5BF3-442E-95461AA3E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79AEE-FD9C-54B2-3990-5C42E6FFDF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A02A0D-EA5C-CBDD-A89B-CEFA2AE20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4FBEA-36CE-A9AF-D093-C157A38AC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16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37D16-77DF-7BB0-567A-E86FB30D5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AC9CA-F019-7CB4-CF88-687ABA52E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DE4B9-7EFB-A095-C03D-FB81976F7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61079-1657-07DD-FF60-370F29DF5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20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AB02A-84C0-BD66-18DA-06D5E8E3B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C8B6F5-CA6C-3260-27EA-2BDA976F41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A83B6F-D614-7D1E-BBD2-08B2B32E0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1D8B5-743B-D257-D586-2DF5D6842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FCE48-BC69-C06E-B972-4D06080F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D7D424-5EF8-E019-80A7-0B8584064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07188-9BE8-CAEA-5EA7-4AE9809BA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F1496-A4A8-24CA-EF95-A365E7DDD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7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1F92-9A47-8AD1-1B2C-7D62BDDDF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21D854-C458-5965-0D38-5E4B9E039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1E716-8459-43F0-E602-9F129F2A6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DB4F-D874-AF66-377D-8C61CE850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4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21F87-8F96-27DA-55CE-790669172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49744B-C1B0-3DFE-1A0A-DDFEF974F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7A1559-9237-4154-0E39-196E66947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F352C-F144-6306-F4F0-38B6FF438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21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7515C-35FF-6F61-0E37-3488CC503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C7D515-C290-5FE0-E67D-DF433B9F8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F0082-7BB1-BE34-8CFD-3B1F4E2FF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17EB3-2B12-92F0-56E2-2B17B0CD5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1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7EE35-25B5-D22A-C1BB-309E442F7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34011A-51A1-983F-9A8A-7C94C3D05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DFC8C-A9FD-C187-7ECA-636891C93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05B72-9E78-24A5-3955-ABC912033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Calibri (Body)"/>
              </a:rPr>
              <a:t>Treatment arms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 (Body)"/>
              </a:rPr>
              <a:t>Fee-for-Service</a:t>
            </a:r>
            <a:r>
              <a:rPr lang="en-US" dirty="0">
                <a:latin typeface="Calibri (Body)"/>
              </a:rPr>
              <a:t> (FFS): in-clinic individual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 (Body)"/>
              </a:rPr>
              <a:t>Patient centered medical home </a:t>
            </a:r>
            <a:r>
              <a:rPr lang="en-US" dirty="0">
                <a:latin typeface="Calibri (Body)"/>
              </a:rPr>
              <a:t>(PCMH): in-clinic group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 (Body)"/>
              </a:rPr>
              <a:t>Disease Management </a:t>
            </a:r>
            <a:r>
              <a:rPr lang="en-US" dirty="0">
                <a:latin typeface="Calibri (Body)"/>
              </a:rPr>
              <a:t>(DM): phone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2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35149-66E8-723C-BE01-F2292F6E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6F1A3F-189F-B0F7-5326-7DF9AEE48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BC6FF-33AE-292F-B71D-6E5C1555C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D574A-A161-2116-B47B-78F7F4946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D0627-5016-7E41-9F58-A17667191E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3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33ADE-43A3-F549-FA54-05D5E800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44E88-3F50-D6CC-2A35-DF61B9B6C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17B32D-DA93-CD4B-0F2E-497ACDCAD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F55F0-A991-278F-3E31-2B1692A2C6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8B5C6-33FF-9166-6D44-3565ECAEF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33689-22DB-96DC-7821-43B7BE4713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4FB9D-B957-5348-8C79-5083ADBE1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 (Body)"/>
              </a:rPr>
              <a:t>(Always, Usually, Sometimes, Rarely, Never)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1AC2-6AF9-0BD2-0F58-E935F4523F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2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BFB50-4F1C-8045-3B33-A4C77F60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ABAA76-5EC5-5943-8A50-4D58693BF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EF4B0-2808-61BC-C89E-F7585A064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3778D-76ED-B6CD-B5DA-9BDA9653A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7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B51D2-851A-912E-83F8-6AFF0BA64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7CE61D-1201-DB88-780E-24E18B1B21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E32588-4050-16D8-57F4-345E810D7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80CE9-D800-7DBB-7E68-A2E4C1575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63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ADA1C-1F49-DCD1-1B26-6EA64862E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C9CA02-44F9-F366-F7C4-D008D4255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A67119-A113-2699-5F94-927C19F13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7F41F-C046-A2BC-F47E-232AA6B61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4AE16-08A0-772F-456F-69E61979B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4F71D-34DD-AA20-4EF8-DED7AF72C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DFFB3-6CC4-EE9B-83EF-AA254DAEC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F5ECC-B827-7CB0-6BBC-22881F7B6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2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BE332-3866-3E8A-51A8-8C01EBB53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9E1DDD-4D1C-22E0-BED4-67C1D8471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0D0D4-0832-8463-4E4D-4BCFCD26A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AF363-42E1-85A2-4820-6CBE4604C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0E66-BFBC-54B3-F9FD-90A08F87C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78825-9B20-1C78-1A11-5E66C254F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1B99-B10A-98B7-8AA5-FA569CF8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88D0-1FBC-D833-1BDD-1A3D6EF9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DF0C-5059-1122-9015-91C80210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CBB2-E96D-E743-BE4D-620E9577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64F2-ABC9-C6D1-9C72-DFA415A2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595BF-1F5D-2198-30DB-77C880DFE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B9F5-6AFA-83BE-6A2B-327BB5F2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2075A-E3D5-BE65-D143-B8FA5F84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EE67-6F44-52AE-8466-0351745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CBB2-E96D-E743-BE4D-620E9577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9AB8B-B87E-255C-2347-E3AD92D8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B2DB4-B56F-265B-C289-58CD84D14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A91B8-0619-352C-7F04-D71379F7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1E2EC-08FB-33D3-A434-D2CC7908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0F58D-3154-FAB4-2646-189B149D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CBB2-E96D-E743-BE4D-620E9577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2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rgbClr val="003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tjernigan\Desktop\KUMC_ppt_template\murphy4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4"/>
          <a:stretch/>
        </p:blipFill>
        <p:spPr bwMode="auto">
          <a:xfrm>
            <a:off x="3103248" y="-2275"/>
            <a:ext cx="9088753" cy="68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7796" y="-2275"/>
            <a:ext cx="5001453" cy="6860276"/>
          </a:xfrm>
          <a:custGeom>
            <a:avLst/>
            <a:gdLst>
              <a:gd name="connsiteX0" fmla="*/ 0 w 3128749"/>
              <a:gd name="connsiteY0" fmla="*/ 0 h 6858000"/>
              <a:gd name="connsiteX1" fmla="*/ 3128749 w 3128749"/>
              <a:gd name="connsiteY1" fmla="*/ 0 h 6858000"/>
              <a:gd name="connsiteX2" fmla="*/ 3128749 w 3128749"/>
              <a:gd name="connsiteY2" fmla="*/ 6858000 h 6858000"/>
              <a:gd name="connsiteX3" fmla="*/ 0 w 3128749"/>
              <a:gd name="connsiteY3" fmla="*/ 6858000 h 6858000"/>
              <a:gd name="connsiteX4" fmla="*/ 0 w 3128749"/>
              <a:gd name="connsiteY4" fmla="*/ 0 h 6858000"/>
              <a:gd name="connsiteX0" fmla="*/ 0 w 4998492"/>
              <a:gd name="connsiteY0" fmla="*/ 0 h 6858000"/>
              <a:gd name="connsiteX1" fmla="*/ 4998492 w 4998492"/>
              <a:gd name="connsiteY1" fmla="*/ 0 h 6858000"/>
              <a:gd name="connsiteX2" fmla="*/ 3128749 w 4998492"/>
              <a:gd name="connsiteY2" fmla="*/ 6858000 h 6858000"/>
              <a:gd name="connsiteX3" fmla="*/ 0 w 4998492"/>
              <a:gd name="connsiteY3" fmla="*/ 6858000 h 6858000"/>
              <a:gd name="connsiteX4" fmla="*/ 0 w 49984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492" h="6858000">
                <a:moveTo>
                  <a:pt x="0" y="0"/>
                </a:moveTo>
                <a:lnTo>
                  <a:pt x="4998492" y="0"/>
                </a:lnTo>
                <a:lnTo>
                  <a:pt x="312874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F0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8382595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8554538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8726481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8898423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H="1">
            <a:off x="9070366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9242309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H="1">
            <a:off x="9414252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>
            <a:off x="9586194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H="1">
            <a:off x="9758137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H="1">
            <a:off x="9930080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10102023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0273966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10445908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10617851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10789794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H="1">
            <a:off x="10961737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11133679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H="1">
            <a:off x="11305622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 flipH="1">
            <a:off x="11477565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H="1">
            <a:off x="11649508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11821461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C:\Users\tjernigan\Desktop\KUMC_ppt_template\dk blue confetti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63"/>
          <a:stretch/>
        </p:blipFill>
        <p:spPr bwMode="auto">
          <a:xfrm>
            <a:off x="597056" y="1"/>
            <a:ext cx="1203638" cy="99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tjernigan\Desktop\KUMC_ppt_template\ku red confetti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03"/>
          <a:stretch/>
        </p:blipFill>
        <p:spPr bwMode="auto">
          <a:xfrm>
            <a:off x="8153936" y="5715001"/>
            <a:ext cx="1203638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S:\PMP\Printing\EPS Files\Med Center Logos NEW\KUMC Logos\KUMC\MedCntr_REV_UnitHorz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113" y="5917596"/>
            <a:ext cx="2132733" cy="58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899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0037" y="429904"/>
            <a:ext cx="10181218" cy="478435"/>
          </a:xfrm>
          <a:custGeom>
            <a:avLst/>
            <a:gdLst>
              <a:gd name="connsiteX0" fmla="*/ 0 w 7467600"/>
              <a:gd name="connsiteY0" fmla="*/ 0 h 685800"/>
              <a:gd name="connsiteX1" fmla="*/ 7467600 w 7467600"/>
              <a:gd name="connsiteY1" fmla="*/ 0 h 685800"/>
              <a:gd name="connsiteX2" fmla="*/ 7467600 w 7467600"/>
              <a:gd name="connsiteY2" fmla="*/ 685800 h 685800"/>
              <a:gd name="connsiteX3" fmla="*/ 0 w 7467600"/>
              <a:gd name="connsiteY3" fmla="*/ 685800 h 685800"/>
              <a:gd name="connsiteX4" fmla="*/ 0 w 7467600"/>
              <a:gd name="connsiteY4" fmla="*/ 0 h 685800"/>
              <a:gd name="connsiteX0" fmla="*/ 0 w 7647308"/>
              <a:gd name="connsiteY0" fmla="*/ 5286 h 691086"/>
              <a:gd name="connsiteX1" fmla="*/ 7647308 w 7647308"/>
              <a:gd name="connsiteY1" fmla="*/ 0 h 691086"/>
              <a:gd name="connsiteX2" fmla="*/ 7467600 w 7647308"/>
              <a:gd name="connsiteY2" fmla="*/ 691086 h 691086"/>
              <a:gd name="connsiteX3" fmla="*/ 0 w 7647308"/>
              <a:gd name="connsiteY3" fmla="*/ 691086 h 691086"/>
              <a:gd name="connsiteX4" fmla="*/ 0 w 7647308"/>
              <a:gd name="connsiteY4" fmla="*/ 5286 h 691086"/>
              <a:gd name="connsiteX0" fmla="*/ 0 w 7647308"/>
              <a:gd name="connsiteY0" fmla="*/ 5286 h 691086"/>
              <a:gd name="connsiteX1" fmla="*/ 7647308 w 7647308"/>
              <a:gd name="connsiteY1" fmla="*/ 0 h 691086"/>
              <a:gd name="connsiteX2" fmla="*/ 7467600 w 7647308"/>
              <a:gd name="connsiteY2" fmla="*/ 691086 h 691086"/>
              <a:gd name="connsiteX3" fmla="*/ 0 w 7647308"/>
              <a:gd name="connsiteY3" fmla="*/ 478435 h 691086"/>
              <a:gd name="connsiteX4" fmla="*/ 0 w 7647308"/>
              <a:gd name="connsiteY4" fmla="*/ 5286 h 691086"/>
              <a:gd name="connsiteX0" fmla="*/ 0 w 7647308"/>
              <a:gd name="connsiteY0" fmla="*/ 5286 h 478435"/>
              <a:gd name="connsiteX1" fmla="*/ 7647308 w 7647308"/>
              <a:gd name="connsiteY1" fmla="*/ 0 h 478435"/>
              <a:gd name="connsiteX2" fmla="*/ 7520763 w 7647308"/>
              <a:gd name="connsiteY2" fmla="*/ 467802 h 478435"/>
              <a:gd name="connsiteX3" fmla="*/ 0 w 7647308"/>
              <a:gd name="connsiteY3" fmla="*/ 478435 h 478435"/>
              <a:gd name="connsiteX4" fmla="*/ 0 w 7647308"/>
              <a:gd name="connsiteY4" fmla="*/ 5286 h 478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7308" h="478435">
                <a:moveTo>
                  <a:pt x="0" y="5286"/>
                </a:moveTo>
                <a:lnTo>
                  <a:pt x="7647308" y="0"/>
                </a:lnTo>
                <a:lnTo>
                  <a:pt x="7520763" y="467802"/>
                </a:lnTo>
                <a:lnTo>
                  <a:pt x="0" y="478435"/>
                </a:lnTo>
                <a:lnTo>
                  <a:pt x="0" y="5286"/>
                </a:lnTo>
                <a:close/>
              </a:path>
            </a:pathLst>
          </a:custGeom>
          <a:solidFill>
            <a:srgbClr val="1F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CF0A2C"/>
              </a:solidFill>
            </a:endParaRPr>
          </a:p>
        </p:txBody>
      </p:sp>
      <p:pic>
        <p:nvPicPr>
          <p:cNvPr id="10242" name="Picture 2" descr="C:\Users\tjernigan\Desktop\KUMC_ppt_template\ku red confett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2" y="5317"/>
            <a:ext cx="495300" cy="131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:\PMP\Printing\EPS Files\Med Center Logos NEW\KUMC Logos\KUMC\MedCntr_1C_UnitHorz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181" y="6125323"/>
            <a:ext cx="1563665" cy="42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 rot="900000" flipV="1">
            <a:off x="760610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900000" flipV="1">
            <a:off x="944306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900000" flipV="1">
            <a:off x="1128002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900000" flipV="1">
            <a:off x="1311698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900000" flipV="1">
            <a:off x="1495393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900000" flipV="1">
            <a:off x="1679089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900000" flipV="1">
            <a:off x="1862785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900000" flipV="1">
            <a:off x="2046481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900000" flipV="1">
            <a:off x="2230177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900000" flipV="1">
            <a:off x="2413873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900000" flipV="1">
            <a:off x="2597568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900000" flipV="1">
            <a:off x="2964960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900000" flipV="1">
            <a:off x="3332352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rot="900000" flipV="1">
            <a:off x="3883439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rot="900000" flipV="1">
            <a:off x="4067135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rot="900000" flipV="1">
            <a:off x="4250831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rot="900000" flipV="1">
            <a:off x="4434527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rot="900000" flipV="1">
            <a:off x="4618223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900000" flipV="1">
            <a:off x="4801918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900000" flipV="1">
            <a:off x="4985614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900000" flipV="1">
            <a:off x="5169310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rot="900000" flipV="1">
            <a:off x="5353006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rot="900000" flipV="1">
            <a:off x="5536702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 rot="900000" flipV="1">
            <a:off x="5720398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rot="900000" flipV="1">
            <a:off x="5904105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rot="900000" flipV="1">
            <a:off x="2781264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rot="900000" flipV="1">
            <a:off x="3148656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rot="900000" flipV="1">
            <a:off x="3516048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 rot="900000" flipV="1">
            <a:off x="3699743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9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FFCF-52EF-F34D-20FC-D54D5728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29AE-1AA6-48F0-B46C-B82A58130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8549-ADC8-E1EB-24C9-B76F10F3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35A7-8CD8-4C1F-3CF2-82537900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CEB0-EE53-6EC5-3CD5-0275DFF3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CBB2-E96D-E743-BE4D-620E9577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808A-97B7-26D1-13E1-EF881215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DAD9A-BF1C-D9E0-8C14-23C58979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434D-38B7-DE0A-6AE6-71ADDE81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AF648-081A-5BCE-D176-67485090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2E5A7-F463-513F-7762-183CAF4F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CBB2-E96D-E743-BE4D-620E9577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4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390E-56A2-39D4-91C0-5D6F8AF8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96C7-6364-D185-33ED-44DAFD27E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1B1D7-4E2D-0FF3-3658-5C7DD98C4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9980C-7EE5-2114-7F5D-263024B8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E93A1-618A-A795-3EBD-B3382F4F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F3EBC-9855-0202-3AF6-F8DA2BD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CBB2-E96D-E743-BE4D-620E9577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EFFD-B3A0-B330-6205-D27DCF0B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3168-74B9-5E3B-66A7-AF79ED59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A57E9-1F68-B0EB-9EE2-08C670C79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CE3B3-8088-08E8-4AF0-F5448C70F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56C1B-3BB7-BDAD-B727-5E3A9324F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BB466-C9F8-CC23-7C95-4D4B1AC4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95B71-C997-C9A8-8D8D-EB6443C9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62A34-6767-342C-AA75-B394D621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CBB2-E96D-E743-BE4D-620E9577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7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2BB8-423F-7D54-2545-01429AA4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2C4A3-1F21-FDA4-2949-267053C9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066B5-E950-D744-B55B-46879A93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D1C83-3762-7BD6-2140-6E5A582D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CBB2-E96D-E743-BE4D-620E9577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5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7AB36-BB57-84A8-8C1C-E3FCB11A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D541C-B6D9-55A2-CD1D-87526C4D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AD230-4493-D28F-FF30-A6D3B942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CBB2-E96D-E743-BE4D-620E9577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B4B2-62BE-C883-0E11-014CA942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44F1-DB5B-9FEA-4E22-054A010D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6677B-547C-B5C0-3F41-87343FEA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B5644-119B-5C5A-677B-ED4A31A1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97FE6-65D3-D113-113D-A8DCB153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CB674-2491-5AAD-4B3C-CDF3EE44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CBB2-E96D-E743-BE4D-620E9577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68E5-10A9-5D17-FBFF-C997DD43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6A1A3-CB61-DE88-E253-1DB1CFB03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20F26-5FC6-D096-87DB-A19E1B857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4FF1F-35DB-907C-0740-5A945CA0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AAB53-FECC-E4B0-C904-DCC699D1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E773D-C879-CB92-63DF-62487ADB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CBB2-E96D-E743-BE4D-620E9577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D71C1-C074-9CF0-E548-553475C8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7FEC-EFF3-6C1F-0685-C9652654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B4F1-33E1-FAFD-3209-DBB652523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9464C-A367-3E4F-8E19-882607E2E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74DA-F327-B0D4-ABB7-FBB56216F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BCBB2-E96D-E743-BE4D-620E9577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1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7.png"/><Relationship Id="rId18" Type="http://schemas.openxmlformats.org/officeDocument/2006/relationships/customXml" Target="../ink/ink10.xml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customXml" Target="../ink/ink7.xm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customXml" Target="../ink/ink6.xml"/><Relationship Id="rId19" Type="http://schemas.openxmlformats.org/officeDocument/2006/relationships/image" Target="../media/image30.png"/><Relationship Id="rId4" Type="http://schemas.openxmlformats.org/officeDocument/2006/relationships/customXml" Target="../ink/ink3.xml"/><Relationship Id="rId9" Type="http://schemas.openxmlformats.org/officeDocument/2006/relationships/image" Target="../media/image25.png"/><Relationship Id="rId1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2.xml"/><Relationship Id="rId5" Type="http://schemas.openxmlformats.org/officeDocument/2006/relationships/image" Target="../media/image32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41.png"/><Relationship Id="rId18" Type="http://schemas.openxmlformats.org/officeDocument/2006/relationships/customXml" Target="../ink/ink20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customXml" Target="../ink/ink17.xml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4.xm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customXml" Target="../ink/ink16.xml"/><Relationship Id="rId19" Type="http://schemas.openxmlformats.org/officeDocument/2006/relationships/image" Target="../media/image44.png"/><Relationship Id="rId4" Type="http://schemas.openxmlformats.org/officeDocument/2006/relationships/customXml" Target="../ink/ink13.xml"/><Relationship Id="rId9" Type="http://schemas.openxmlformats.org/officeDocument/2006/relationships/image" Target="../media/image39.png"/><Relationship Id="rId14" Type="http://schemas.openxmlformats.org/officeDocument/2006/relationships/customXml" Target="../ink/ink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2.xml"/><Relationship Id="rId5" Type="http://schemas.openxmlformats.org/officeDocument/2006/relationships/image" Target="../media/image390.png"/><Relationship Id="rId4" Type="http://schemas.openxmlformats.org/officeDocument/2006/relationships/customXml" Target="../ink/ink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8378" y="1696558"/>
            <a:ext cx="10215244" cy="193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sz="4800" dirty="0"/>
              <a:t>Predicting Quality of Life Improvement for Obesity Patients in Rural Kansas</a:t>
            </a:r>
            <a:endParaRPr lang="en-US" sz="4800" b="1" dirty="0">
              <a:solidFill>
                <a:srgbClr val="FFFFFF"/>
              </a:solidFill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8378" y="3961113"/>
            <a:ext cx="7639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 (Body)"/>
                <a:ea typeface="Gotham Medium" charset="0"/>
                <a:cs typeface="Gotham Medium" charset="0"/>
              </a:rPr>
              <a:t>Olivia Rippee</a:t>
            </a:r>
          </a:p>
          <a:p>
            <a:r>
              <a:rPr lang="en-US" sz="2400" dirty="0">
                <a:latin typeface="Calibri (Body)"/>
                <a:ea typeface="Gotham Medium" charset="0"/>
                <a:cs typeface="Gotham Medium" charset="0"/>
              </a:rPr>
              <a:t>Dr. Lexie Brown and Dr. Christie </a:t>
            </a:r>
            <a:r>
              <a:rPr lang="en-US" sz="2400" dirty="0" err="1">
                <a:latin typeface="Calibri (Body)"/>
                <a:ea typeface="Gotham Medium" charset="0"/>
                <a:cs typeface="Gotham Medium" charset="0"/>
              </a:rPr>
              <a:t>Befort</a:t>
            </a:r>
            <a:endParaRPr lang="en-US" sz="2400" dirty="0">
              <a:latin typeface="Calibri (Body)"/>
              <a:ea typeface="Gotham Medium" charset="0"/>
              <a:cs typeface="Gotham Medium" charset="0"/>
            </a:endParaRPr>
          </a:p>
          <a:p>
            <a:r>
              <a:rPr lang="en-US" sz="2400" dirty="0">
                <a:latin typeface="Calibri (Body)"/>
                <a:ea typeface="Gotham Medium" charset="0"/>
                <a:cs typeface="Gotham Medium" charset="0"/>
              </a:rPr>
              <a:t>BIOS 898: Collaborative Research Experience</a:t>
            </a:r>
          </a:p>
        </p:txBody>
      </p:sp>
    </p:spTree>
    <p:extLst>
      <p:ext uri="{BB962C8B-B14F-4D97-AF65-F5344CB8AC3E}">
        <p14:creationId xmlns:p14="http://schemas.microsoft.com/office/powerpoint/2010/main" val="9100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CCC0A-C929-F6C1-F063-0FA58BBAF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6025F-17C6-81BD-89D4-E4977DC25929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Univariate Linear Regression for</a:t>
            </a:r>
            <a:r>
              <a:rPr lang="el-GR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 Δ</a:t>
            </a:r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IWQOL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51073-9BC6-43D6-91C7-21F37AE0229A}"/>
              </a:ext>
            </a:extLst>
          </p:cNvPr>
          <p:cNvSpPr txBox="1"/>
          <p:nvPr/>
        </p:nvSpPr>
        <p:spPr>
          <a:xfrm>
            <a:off x="670970" y="1205849"/>
            <a:ext cx="9793829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Which factors are significantly associated with change in IWQOL total score after the intensive treatment period (6 months)?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Variables considered for full model if univariate p-value ≤ 0.1</a:t>
            </a:r>
            <a:endParaRPr lang="en-US" sz="2000" dirty="0">
              <a:latin typeface="Calibri (Body)"/>
            </a:endParaRPr>
          </a:p>
        </p:txBody>
      </p:sp>
      <p:pic>
        <p:nvPicPr>
          <p:cNvPr id="6" name="Picture 5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E2F7B9A0-33FE-8AF1-BB31-C560D672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04" y="2378793"/>
            <a:ext cx="3557716" cy="3372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4411D7-9992-0A4C-75A0-F602EFD7597B}"/>
                  </a:ext>
                </a:extLst>
              </p14:cNvPr>
              <p14:cNvContentPartPr/>
              <p14:nvPr/>
            </p14:nvContentPartPr>
            <p14:xfrm>
              <a:off x="6724021" y="3866680"/>
              <a:ext cx="470880" cy="18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4411D7-9992-0A4C-75A0-F602EFD759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0381" y="3759040"/>
                <a:ext cx="5785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EC2FDC-CF6D-24B7-E40C-149BD690F318}"/>
                  </a:ext>
                </a:extLst>
              </p14:cNvPr>
              <p14:cNvContentPartPr/>
              <p14:nvPr/>
            </p14:nvContentPartPr>
            <p14:xfrm>
              <a:off x="6753181" y="4117600"/>
              <a:ext cx="435600" cy="18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EC2FDC-CF6D-24B7-E40C-149BD690F3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9181" y="4009600"/>
                <a:ext cx="5432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6066790-B0FE-8619-5E0A-9D40450874BA}"/>
                  </a:ext>
                </a:extLst>
              </p14:cNvPr>
              <p14:cNvContentPartPr/>
              <p14:nvPr/>
            </p14:nvContentPartPr>
            <p14:xfrm>
              <a:off x="6729061" y="4906360"/>
              <a:ext cx="519840" cy="29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6066790-B0FE-8619-5E0A-9D40450874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75421" y="4798720"/>
                <a:ext cx="6274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DEA660-3D1F-F6A6-3CB3-4DBAEC959867}"/>
                  </a:ext>
                </a:extLst>
              </p14:cNvPr>
              <p14:cNvContentPartPr/>
              <p14:nvPr/>
            </p14:nvContentPartPr>
            <p14:xfrm>
              <a:off x="6758941" y="5396320"/>
              <a:ext cx="432000" cy="14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DEA660-3D1F-F6A6-3CB3-4DBAEC9598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05301" y="5288680"/>
                <a:ext cx="5396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31132B8-B6F2-3FBE-8AB2-EF858FFEC06F}"/>
                  </a:ext>
                </a:extLst>
              </p14:cNvPr>
              <p14:cNvContentPartPr/>
              <p14:nvPr/>
            </p14:nvContentPartPr>
            <p14:xfrm>
              <a:off x="4111501" y="4135600"/>
              <a:ext cx="376200" cy="6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31132B8-B6F2-3FBE-8AB2-EF858FFEC0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57861" y="4027600"/>
                <a:ext cx="4838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803CA69-2E99-5F62-B5F1-132EC7D9B3E8}"/>
                  </a:ext>
                </a:extLst>
              </p14:cNvPr>
              <p14:cNvContentPartPr/>
              <p14:nvPr/>
            </p14:nvContentPartPr>
            <p14:xfrm>
              <a:off x="4171261" y="4924360"/>
              <a:ext cx="2169360" cy="24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803CA69-2E99-5F62-B5F1-132EC7D9B3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7621" y="4816360"/>
                <a:ext cx="22770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39DFCFB-3D19-B2E1-9E66-86CCA820CA4B}"/>
                  </a:ext>
                </a:extLst>
              </p14:cNvPr>
              <p14:cNvContentPartPr/>
              <p14:nvPr/>
            </p14:nvContentPartPr>
            <p14:xfrm>
              <a:off x="4195381" y="5378320"/>
              <a:ext cx="1932840" cy="60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39DFCFB-3D19-B2E1-9E66-86CCA820CA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41381" y="5270320"/>
                <a:ext cx="20404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8E9748D-D586-8AFB-B12B-E1FE8AD4ABC2}"/>
                  </a:ext>
                </a:extLst>
              </p14:cNvPr>
              <p14:cNvContentPartPr/>
              <p14:nvPr/>
            </p14:nvContentPartPr>
            <p14:xfrm>
              <a:off x="4093501" y="3872440"/>
              <a:ext cx="407160" cy="6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8E9748D-D586-8AFB-B12B-E1FE8AD4AB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39501" y="3764440"/>
                <a:ext cx="514800" cy="222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3ED990-EDB2-A06B-6AFD-B5E119B78BC1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461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9B8DC-3B68-EBA5-F29B-FF73D5264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51BBD5-EBDE-0215-61C7-A19B03B47EB0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Multiple Linear Regression for </a:t>
            </a:r>
            <a:r>
              <a:rPr lang="el-GR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Δ</a:t>
            </a:r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IWQOL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AA769-9076-C5AE-006A-0BE0568F7A5A}"/>
              </a:ext>
            </a:extLst>
          </p:cNvPr>
          <p:cNvSpPr txBox="1"/>
          <p:nvPr/>
        </p:nvSpPr>
        <p:spPr>
          <a:xfrm>
            <a:off x="999947" y="4819618"/>
            <a:ext cx="497385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Only age was removed (p=0.174)</a:t>
            </a:r>
          </a:p>
        </p:txBody>
      </p:sp>
      <p:pic>
        <p:nvPicPr>
          <p:cNvPr id="6" name="Picture 5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BFD94DE4-07BD-A594-A480-85E0F164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44" y="1859280"/>
            <a:ext cx="9995712" cy="25707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3E2319-CB75-0D63-5C4E-FD7C3B15F54B}"/>
                  </a:ext>
                </a:extLst>
              </p14:cNvPr>
              <p14:cNvContentPartPr/>
              <p14:nvPr/>
            </p14:nvContentPartPr>
            <p14:xfrm>
              <a:off x="10243381" y="3167200"/>
              <a:ext cx="5205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3E2319-CB75-0D63-5C4E-FD7C3B15F5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9381" y="3059200"/>
                <a:ext cx="628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679586-9D23-1B35-6545-CF193722A97C}"/>
                  </a:ext>
                </a:extLst>
              </p14:cNvPr>
              <p14:cNvContentPartPr/>
              <p14:nvPr/>
            </p14:nvContentPartPr>
            <p14:xfrm>
              <a:off x="1356421" y="3155320"/>
              <a:ext cx="4309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679586-9D23-1B35-6545-CF193722A9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2421" y="3047320"/>
                <a:ext cx="5385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E513CB-AB17-0777-B143-8A1023477FEE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234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16F94-1CA7-BB4A-B921-A0FAEC483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007F9-8C79-A829-18BF-343F7B5ADC23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Multiple Linear Regression for </a:t>
            </a:r>
            <a:r>
              <a:rPr lang="el-GR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Δ</a:t>
            </a:r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IWQOL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652A2-8856-F4F4-9850-4842B9510284}"/>
              </a:ext>
            </a:extLst>
          </p:cNvPr>
          <p:cNvSpPr txBox="1"/>
          <p:nvPr/>
        </p:nvSpPr>
        <p:spPr>
          <a:xfrm>
            <a:off x="6744847" y="4822076"/>
            <a:ext cx="3907053" cy="50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Calibri (Body)"/>
              </a:rPr>
              <a:t>VIF &lt; 5  </a:t>
            </a:r>
            <a:r>
              <a:rPr lang="en-US" sz="2000" dirty="0">
                <a:latin typeface="Calibri (Body)"/>
                <a:sym typeface="Wingdings" panose="05000000000000000000" pitchFamily="2" charset="2"/>
              </a:rPr>
              <a:t>  no multicollinearity</a:t>
            </a:r>
            <a:r>
              <a:rPr lang="en-US" sz="2000" dirty="0">
                <a:latin typeface="Calibri (Body)"/>
              </a:rPr>
              <a:t> </a:t>
            </a:r>
          </a:p>
        </p:txBody>
      </p:sp>
      <p:pic>
        <p:nvPicPr>
          <p:cNvPr id="11" name="Picture 10" descr="A screenshot of a medical survey&#10;&#10;AI-generated content may be incorrect.">
            <a:extLst>
              <a:ext uri="{FF2B5EF4-FFF2-40B4-BE49-F238E27FC236}">
                <a16:creationId xmlns:a16="http://schemas.microsoft.com/office/drawing/2014/main" id="{D76FC8A8-8960-59B9-A1DA-AD2E3B84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826" y="4019746"/>
            <a:ext cx="5181021" cy="21100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91190E-38E4-3483-D53D-A80C06E14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3" y="1419683"/>
            <a:ext cx="9643413" cy="2099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A6142A-144D-BFF2-B80B-3303E4B62E5F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3479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FE323-3315-485C-3777-A279FAC02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6DD758-BCDA-5244-14E2-051AB5AD1C4E}"/>
              </a:ext>
            </a:extLst>
          </p:cNvPr>
          <p:cNvSpPr/>
          <p:nvPr/>
        </p:nvSpPr>
        <p:spPr>
          <a:xfrm>
            <a:off x="10134599" y="5958840"/>
            <a:ext cx="1900853" cy="83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DA5D2-CFAD-97C6-FD41-B67580508096}"/>
              </a:ext>
            </a:extLst>
          </p:cNvPr>
          <p:cNvSpPr/>
          <p:nvPr/>
        </p:nvSpPr>
        <p:spPr>
          <a:xfrm>
            <a:off x="350520" y="6454140"/>
            <a:ext cx="5806440" cy="403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52E84-EBCF-3DC0-C610-E64B10C6E9BE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Multiple Linear Regression for </a:t>
            </a:r>
            <a:r>
              <a:rPr lang="el-GR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Δ</a:t>
            </a:r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IWQOL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37025-D0EF-93BB-95F7-9AC54FCBC1DC}"/>
              </a:ext>
            </a:extLst>
          </p:cNvPr>
          <p:cNvSpPr txBox="1"/>
          <p:nvPr/>
        </p:nvSpPr>
        <p:spPr>
          <a:xfrm>
            <a:off x="670970" y="4074291"/>
            <a:ext cx="113261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</a:t>
            </a:r>
            <a:r>
              <a:rPr lang="el-GR" sz="2000" dirty="0"/>
              <a:t> Δ</a:t>
            </a:r>
            <a:r>
              <a:rPr lang="en-US" sz="2000" dirty="0"/>
              <a:t>IWQOL for males ~2.9 points lower than females (females ~2.9 points higher)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Females had a lower initial IWQOL; more room to improve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</a:t>
            </a:r>
            <a:r>
              <a:rPr lang="el-GR" sz="2000" dirty="0"/>
              <a:t>Δ</a:t>
            </a:r>
            <a:r>
              <a:rPr lang="en-US" sz="2000" dirty="0"/>
              <a:t>IWQOL for patients with a mental health disorder was ~2.4 points higher than patients without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Patients with mental health disorders had a lower baseline IWQOL; more room to improve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1% weight loss = </a:t>
            </a:r>
            <a:r>
              <a:rPr lang="el-GR" sz="2000" dirty="0"/>
              <a:t>Δ</a:t>
            </a:r>
            <a:r>
              <a:rPr lang="en-US" sz="2000" dirty="0"/>
              <a:t>IWQOL increased by ~0.8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 loss improves quality of life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F9879306-10D5-20CC-DB16-D1EE2377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40" y="1212831"/>
            <a:ext cx="7665720" cy="2632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5EDE2B-782A-1B27-6448-1504CE32BECE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7836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0807A-80C6-8DCB-4161-F0AB3D81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56217A-6627-310E-E2E2-EA14852C8DDA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Univariate Linear Regression for </a:t>
            </a:r>
            <a:r>
              <a:rPr lang="el-GR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Δ</a:t>
            </a:r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IWQOL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013CA4-710F-C220-EF26-E2ECEEC82DC5}"/>
              </a:ext>
            </a:extLst>
          </p:cNvPr>
          <p:cNvSpPr txBox="1"/>
          <p:nvPr/>
        </p:nvSpPr>
        <p:spPr>
          <a:xfrm>
            <a:off x="670970" y="1205849"/>
            <a:ext cx="9793829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Which factors are significantly associated with change in IWQOL total score at the end of the study (24 months)?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Variables considered for full model if univariate p-value ≤ 0.1</a:t>
            </a:r>
            <a:endParaRPr lang="en-US" sz="20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B4C52-8A62-3C28-98A6-975195DF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535" y="2374927"/>
            <a:ext cx="3725755" cy="33407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1EB57E-A75F-54F8-1B9A-4675E98374F6}"/>
                  </a:ext>
                </a:extLst>
              </p14:cNvPr>
              <p14:cNvContentPartPr/>
              <p14:nvPr/>
            </p14:nvContentPartPr>
            <p14:xfrm>
              <a:off x="4235160" y="3873160"/>
              <a:ext cx="290880" cy="7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1EB57E-A75F-54F8-1B9A-4675E98374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160" y="3765160"/>
                <a:ext cx="398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F573A0-1EEA-FA3C-50A5-F4386B15BAEF}"/>
                  </a:ext>
                </a:extLst>
              </p14:cNvPr>
              <p14:cNvContentPartPr/>
              <p14:nvPr/>
            </p14:nvContentPartPr>
            <p14:xfrm>
              <a:off x="6787920" y="3875680"/>
              <a:ext cx="421920" cy="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F573A0-1EEA-FA3C-50A5-F4386B15BA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920" y="3768040"/>
                <a:ext cx="5295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A3E87E-18EC-71D4-87AB-73428CC61AE1}"/>
                  </a:ext>
                </a:extLst>
              </p14:cNvPr>
              <p14:cNvContentPartPr/>
              <p14:nvPr/>
            </p14:nvContentPartPr>
            <p14:xfrm>
              <a:off x="4216440" y="4114720"/>
              <a:ext cx="2599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A3E87E-18EC-71D4-87AB-73428CC61A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2440" y="4007080"/>
                <a:ext cx="367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0A9C2C-DB81-142C-672B-D04D42E7A0A7}"/>
                  </a:ext>
                </a:extLst>
              </p14:cNvPr>
              <p14:cNvContentPartPr/>
              <p14:nvPr/>
            </p14:nvContentPartPr>
            <p14:xfrm>
              <a:off x="6781440" y="4127320"/>
              <a:ext cx="431640" cy="13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0A9C2C-DB81-142C-672B-D04D42E7A0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7800" y="4019320"/>
                <a:ext cx="5392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6B999EB-98A0-FAAF-A91B-352CFE08C13D}"/>
                  </a:ext>
                </a:extLst>
              </p14:cNvPr>
              <p14:cNvContentPartPr/>
              <p14:nvPr/>
            </p14:nvContentPartPr>
            <p14:xfrm>
              <a:off x="4190880" y="4907440"/>
              <a:ext cx="2232360" cy="65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6B999EB-98A0-FAAF-A91B-352CFE08C1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37240" y="4799800"/>
                <a:ext cx="23400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FFE875E-32A6-66ED-3562-439ADEBBE898}"/>
                  </a:ext>
                </a:extLst>
              </p14:cNvPr>
              <p14:cNvContentPartPr/>
              <p14:nvPr/>
            </p14:nvContentPartPr>
            <p14:xfrm>
              <a:off x="6800880" y="4933360"/>
              <a:ext cx="462600" cy="1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FFE875E-32A6-66ED-3562-439ADEBBE8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46880" y="4825360"/>
                <a:ext cx="5702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0AA60C-A72F-8FCF-0FAF-CF13D60ACE23}"/>
                  </a:ext>
                </a:extLst>
              </p14:cNvPr>
              <p14:cNvContentPartPr/>
              <p14:nvPr/>
            </p14:nvContentPartPr>
            <p14:xfrm>
              <a:off x="4177920" y="5415760"/>
              <a:ext cx="2060280" cy="52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0AA60C-A72F-8FCF-0FAF-CF13D60ACE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24280" y="5307760"/>
                <a:ext cx="21679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21317A-469A-8081-B3D9-76C0BDEC06B6}"/>
                  </a:ext>
                </a:extLst>
              </p14:cNvPr>
              <p14:cNvContentPartPr/>
              <p14:nvPr/>
            </p14:nvContentPartPr>
            <p14:xfrm>
              <a:off x="6807000" y="5422600"/>
              <a:ext cx="459720" cy="13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21317A-469A-8081-B3D9-76C0BDEC06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53000" y="5314960"/>
                <a:ext cx="567360" cy="229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A27F79-468F-4815-43AE-E67E4F9B813E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790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41C0B-4345-0B6D-0269-D31E55F85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D93016-01E9-C83B-C423-AF501FD0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47" y="2104543"/>
            <a:ext cx="10105843" cy="2467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677515-7D2E-4468-DA0A-044307B12162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Multiple Linear Regression for </a:t>
            </a:r>
            <a:r>
              <a:rPr lang="el-GR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Δ</a:t>
            </a:r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IWQOL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C738F-82F0-2F61-36B6-E865F9BB85A1}"/>
              </a:ext>
            </a:extLst>
          </p:cNvPr>
          <p:cNvSpPr txBox="1"/>
          <p:nvPr/>
        </p:nvSpPr>
        <p:spPr>
          <a:xfrm>
            <a:off x="999947" y="4834858"/>
            <a:ext cx="497385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Only age was removed (p=0.734)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4239B3-5124-0EC9-2D5B-EB705E8A39F6}"/>
                  </a:ext>
                </a:extLst>
              </p14:cNvPr>
              <p14:cNvContentPartPr/>
              <p14:nvPr/>
            </p14:nvContentPartPr>
            <p14:xfrm>
              <a:off x="10273261" y="3328480"/>
              <a:ext cx="513360" cy="2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4239B3-5124-0EC9-2D5B-EB705E8A39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19621" y="3220840"/>
                <a:ext cx="6210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16D31E-4400-9387-EAD0-67202086AEFB}"/>
                  </a:ext>
                </a:extLst>
              </p14:cNvPr>
              <p14:cNvContentPartPr/>
              <p14:nvPr/>
            </p14:nvContentPartPr>
            <p14:xfrm>
              <a:off x="1284781" y="3358360"/>
              <a:ext cx="399600" cy="1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16D31E-4400-9387-EAD0-67202086AE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1141" y="3250360"/>
                <a:ext cx="507240" cy="228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C1E44F2-B6A5-BFB1-CA5B-D596D993143B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2757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605BA-CD9F-4568-6829-0886A8809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D58F37-8F45-7BF0-9527-19158EDBC1AB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Multiple Linear Regression for </a:t>
            </a:r>
            <a:r>
              <a:rPr lang="el-GR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Δ</a:t>
            </a:r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IWQOL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8E445-096A-E680-768C-742A94C5DCB0}"/>
              </a:ext>
            </a:extLst>
          </p:cNvPr>
          <p:cNvSpPr txBox="1"/>
          <p:nvPr/>
        </p:nvSpPr>
        <p:spPr>
          <a:xfrm>
            <a:off x="6725934" y="4822076"/>
            <a:ext cx="3907053" cy="50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Calibri (Body)"/>
              </a:rPr>
              <a:t>VIF &lt; 5  </a:t>
            </a:r>
            <a:r>
              <a:rPr lang="en-US" sz="2000" dirty="0">
                <a:latin typeface="Calibri (Body)"/>
                <a:sym typeface="Wingdings" panose="05000000000000000000" pitchFamily="2" charset="2"/>
              </a:rPr>
              <a:t>  no multicollinearity</a:t>
            </a:r>
            <a:r>
              <a:rPr lang="en-US" sz="2000" dirty="0">
                <a:latin typeface="Calibri (Body)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E7C73-05C9-1539-927F-C885B796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13" y="3977441"/>
            <a:ext cx="5247378" cy="20869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A81DD1-D30D-B0C5-9BDC-2A3B28B6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565" y="1326776"/>
            <a:ext cx="9494869" cy="22427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C1876A-3C43-8166-7CE4-C5B7CCFF85F8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2344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82E45-893C-BF5A-60A1-2B2F1817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BDD314-5457-F9E8-79F7-39802D5BF716}"/>
              </a:ext>
            </a:extLst>
          </p:cNvPr>
          <p:cNvSpPr/>
          <p:nvPr/>
        </p:nvSpPr>
        <p:spPr>
          <a:xfrm>
            <a:off x="10134599" y="5958840"/>
            <a:ext cx="1900853" cy="83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CD82F4-5D42-393E-5C8E-6E9C34694234}"/>
              </a:ext>
            </a:extLst>
          </p:cNvPr>
          <p:cNvSpPr/>
          <p:nvPr/>
        </p:nvSpPr>
        <p:spPr>
          <a:xfrm>
            <a:off x="350520" y="6454140"/>
            <a:ext cx="5806440" cy="403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0EC15-A112-A93B-3E35-1F206312570C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Multiple Linear Regression for </a:t>
            </a:r>
            <a:r>
              <a:rPr lang="el-GR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Δ</a:t>
            </a:r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IWQOL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1BD31-433C-BB42-0DFC-1125F2A29864}"/>
              </a:ext>
            </a:extLst>
          </p:cNvPr>
          <p:cNvSpPr txBox="1"/>
          <p:nvPr/>
        </p:nvSpPr>
        <p:spPr>
          <a:xfrm>
            <a:off x="670970" y="4203990"/>
            <a:ext cx="11326178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Average</a:t>
            </a:r>
            <a:r>
              <a:rPr lang="el-GR" sz="2000" dirty="0"/>
              <a:t> Δ</a:t>
            </a:r>
            <a:r>
              <a:rPr lang="en-US" sz="2000" dirty="0"/>
              <a:t>IWQOL for males ~2.8 points lower than females (females ~2.8 points higher than males)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Average </a:t>
            </a:r>
            <a:r>
              <a:rPr lang="el-GR" sz="2000" dirty="0"/>
              <a:t>Δ</a:t>
            </a:r>
            <a:r>
              <a:rPr lang="en-US" sz="2000" dirty="0"/>
              <a:t>IWQOL for patients with a mental health disorder was ~2 points higher than patients without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1% weight loss = </a:t>
            </a:r>
            <a:r>
              <a:rPr lang="el-GR" sz="2000" dirty="0"/>
              <a:t>Δ</a:t>
            </a:r>
            <a:r>
              <a:rPr lang="en-US" sz="2000" dirty="0"/>
              <a:t>IWQOL increased by ~0.7 points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Weight loss improves quality of life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9F4A32-3350-5C72-C0AA-8537BFAA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701" y="1212832"/>
            <a:ext cx="7426597" cy="26322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9C7385-FB9B-EC54-56BB-5EA2BE49D562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64966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EC5F5-D9BD-FF23-48F9-855C246B0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874EF8-B6FE-99C8-9A4B-F0FF7CD6A494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81949-8BF5-69D5-C060-D248033A5395}"/>
              </a:ext>
            </a:extLst>
          </p:cNvPr>
          <p:cNvSpPr txBox="1"/>
          <p:nvPr/>
        </p:nvSpPr>
        <p:spPr>
          <a:xfrm>
            <a:off x="670970" y="1271486"/>
            <a:ext cx="11140030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Many social determinants of health and medical conditions are associated with QoL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Calibri (Body)"/>
              </a:rPr>
              <a:t>Key predictors of baseline IWQOL</a:t>
            </a:r>
            <a:endParaRPr lang="en-US" sz="2000" dirty="0">
              <a:latin typeface="Calibri (Body)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Sex, mental health disorder status, BMI, and rurality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Calibri (Body)"/>
              </a:rPr>
              <a:t>Key predictors of IWQOL improvement</a:t>
            </a:r>
            <a:endParaRPr lang="en-US" sz="2000" dirty="0">
              <a:latin typeface="Calibri (Body)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Sex, mental health disorder status, and % weight change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Better understand and predict how effective weight loss clinical trials will be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Women and patients with mental health disorders have more quality of life to 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9E389-75AB-BA97-ECDD-92F0D04490D1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82589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4ACA9BB-6500-215D-4383-B6F2562A0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3ECE58-393B-163F-E26B-F1778874100E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Future Directions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7F0BE-F520-E50F-D4D8-38FE4E589994}"/>
              </a:ext>
            </a:extLst>
          </p:cNvPr>
          <p:cNvSpPr txBox="1"/>
          <p:nvPr/>
        </p:nvSpPr>
        <p:spPr>
          <a:xfrm>
            <a:off x="670970" y="1373086"/>
            <a:ext cx="10421359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Best subsets confirmation in SAS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Determine whether baseline quality of life affects percent weight change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Logistic regression for 5% and 10% weight loss (clinical cutoff)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IWQOL subcategory analysis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Which area(s) improved over the course of the study?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99F94-C16F-1DDF-35AA-1159B0D50AEE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2169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150562-EA94-C7AF-EC1C-DBE2D93986DA}"/>
              </a:ext>
            </a:extLst>
          </p:cNvPr>
          <p:cNvSpPr/>
          <p:nvPr/>
        </p:nvSpPr>
        <p:spPr>
          <a:xfrm>
            <a:off x="10071100" y="6092885"/>
            <a:ext cx="1663700" cy="625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Study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EF16B-CF0A-5402-0A9E-E29D66C9D0FD}"/>
              </a:ext>
            </a:extLst>
          </p:cNvPr>
          <p:cNvSpPr txBox="1"/>
          <p:nvPr/>
        </p:nvSpPr>
        <p:spPr>
          <a:xfrm>
            <a:off x="670969" y="1369358"/>
            <a:ext cx="5015413" cy="452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Rural populations have higher prevalence of obesity, but poor access to weight loss programs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RE-POWER study: Cluster randomized clinical trial for rural obesity treatment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Study Phases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0-6 months treatment (regular meetings)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7-24 months follow-up (maintenance)</a:t>
            </a:r>
          </a:p>
        </p:txBody>
      </p:sp>
      <p:pic>
        <p:nvPicPr>
          <p:cNvPr id="5" name="Picture 4" descr="A close-up of a message&#10;&#10;AI-generated content may be incorrect.">
            <a:extLst>
              <a:ext uri="{FF2B5EF4-FFF2-40B4-BE49-F238E27FC236}">
                <a16:creationId xmlns:a16="http://schemas.microsoft.com/office/drawing/2014/main" id="{F5C61F18-8C87-6C2C-BF6E-3D5E42EB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096" y="5229489"/>
            <a:ext cx="4209399" cy="1171311"/>
          </a:xfrm>
          <a:prstGeom prst="rect">
            <a:avLst/>
          </a:prstGeom>
        </p:spPr>
      </p:pic>
      <p:pic>
        <p:nvPicPr>
          <p:cNvPr id="9" name="Picture 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0418B8B1-06A3-0E1A-743F-D9F599F88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096" y="3772927"/>
            <a:ext cx="3628144" cy="12177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7F511E-F907-63A9-8B8B-89B922CF9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2444" y="1534544"/>
            <a:ext cx="2259055" cy="16915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0C04581-A608-C736-8E27-C4D751D19A98}"/>
              </a:ext>
            </a:extLst>
          </p:cNvPr>
          <p:cNvGrpSpPr/>
          <p:nvPr/>
        </p:nvGrpSpPr>
        <p:grpSpPr>
          <a:xfrm>
            <a:off x="6483496" y="1135906"/>
            <a:ext cx="3072583" cy="2415886"/>
            <a:chOff x="6872941" y="1294148"/>
            <a:chExt cx="2816387" cy="2134178"/>
          </a:xfrm>
        </p:grpSpPr>
        <p:pic>
          <p:nvPicPr>
            <p:cNvPr id="16" name="Picture 15" descr="A map of the state of colorado&#10;&#10;AI-generated content may be incorrect.">
              <a:extLst>
                <a:ext uri="{FF2B5EF4-FFF2-40B4-BE49-F238E27FC236}">
                  <a16:creationId xmlns:a16="http://schemas.microsoft.com/office/drawing/2014/main" id="{16751667-CBBE-FA4D-72CB-95AEEE441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72941" y="1358609"/>
              <a:ext cx="2816387" cy="2069717"/>
            </a:xfrm>
            <a:prstGeom prst="rect">
              <a:avLst/>
            </a:prstGeom>
          </p:spPr>
        </p:pic>
        <p:pic>
          <p:nvPicPr>
            <p:cNvPr id="18" name="Picture 17" descr="A map of the state of colorado&#10;&#10;AI-generated content may be incorrect.">
              <a:extLst>
                <a:ext uri="{FF2B5EF4-FFF2-40B4-BE49-F238E27FC236}">
                  <a16:creationId xmlns:a16="http://schemas.microsoft.com/office/drawing/2014/main" id="{A18C96C3-3A15-1306-E5F5-3D0C3D2F8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72941" y="1294148"/>
              <a:ext cx="2816387" cy="192318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5FDEC4A-1EF5-C7EB-62B1-B4C9273F488D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517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47E2D-BAC3-F95E-72D1-6CF463438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2736E-4D1E-3F52-47AC-28A7E9972E76}"/>
              </a:ext>
            </a:extLst>
          </p:cNvPr>
          <p:cNvSpPr txBox="1"/>
          <p:nvPr/>
        </p:nvSpPr>
        <p:spPr>
          <a:xfrm>
            <a:off x="988378" y="2332097"/>
            <a:ext cx="10215244" cy="219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/>
              <a:t>Thank you!</a:t>
            </a:r>
          </a:p>
          <a:p>
            <a:pPr algn="ctr">
              <a:lnSpc>
                <a:spcPct val="150000"/>
              </a:lnSpc>
            </a:pPr>
            <a:r>
              <a:rPr lang="en-US" sz="4800" dirty="0"/>
              <a:t>Questions?</a:t>
            </a:r>
            <a:endParaRPr lang="en-US" sz="4800" b="1" dirty="0">
              <a:solidFill>
                <a:srgbClr val="FFFFFF"/>
              </a:solidFill>
              <a:latin typeface="Calibri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8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6EC53-16C6-4A07-4F27-37CA0E083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A5A4B0-8C63-4559-B3CF-D1F1E4A982FD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Project Goal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65440-99DE-E193-FA08-FFEBDAE1A37E}"/>
              </a:ext>
            </a:extLst>
          </p:cNvPr>
          <p:cNvSpPr txBox="1"/>
          <p:nvPr/>
        </p:nvSpPr>
        <p:spPr>
          <a:xfrm>
            <a:off x="670970" y="1205849"/>
            <a:ext cx="10732136" cy="465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Previous analyses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Which factors (including treatment group) causes the most weight loss?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Our research questions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What demographic and health factors (including weight loss) predict change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alibri (Body)"/>
              </a:rPr>
              <a:t>      in quality of life?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Calibri (Body)"/>
              </a:rPr>
              <a:t>Health</a:t>
            </a:r>
            <a:r>
              <a:rPr lang="en-US" sz="2400" dirty="0">
                <a:latin typeface="Calibri (Body)"/>
              </a:rPr>
              <a:t>: Percent weight loss, BMI, Mental health disorder(s), Comorbidities (2+)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Calibri (Body)"/>
              </a:rPr>
              <a:t>Demographic</a:t>
            </a:r>
            <a:r>
              <a:rPr lang="en-US" sz="2400" dirty="0">
                <a:latin typeface="Calibri (Body)"/>
              </a:rPr>
              <a:t>: Gender, Age, Rurality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46118-9C9C-AB09-5284-CAE28518CC77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550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6C46E-58AD-5DCA-7855-9AF8CDFD0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ED3AC8-A52B-631A-FD42-C9FB0A94AABD}"/>
              </a:ext>
            </a:extLst>
          </p:cNvPr>
          <p:cNvSpPr/>
          <p:nvPr/>
        </p:nvSpPr>
        <p:spPr>
          <a:xfrm>
            <a:off x="567765" y="6506429"/>
            <a:ext cx="5528235" cy="3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4C28B-9A57-D5BC-20E0-1B7C6811624F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(Body)"/>
              </a:rPr>
              <a:t>Impact of Weight on Quality of Life (IWQOL)</a:t>
            </a:r>
            <a:endParaRPr lang="en-US" sz="2400" dirty="0">
              <a:solidFill>
                <a:schemeClr val="bg1"/>
              </a:solidFill>
              <a:latin typeface="Calibri (Body)"/>
              <a:ea typeface="Gotham" charset="0"/>
              <a:cs typeface="Gotham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F3ACDA-0C97-1088-40C1-D91847917D1D}"/>
                  </a:ext>
                </a:extLst>
              </p:cNvPr>
              <p:cNvSpPr txBox="1"/>
              <p:nvPr/>
            </p:nvSpPr>
            <p:spPr>
              <a:xfrm>
                <a:off x="813602" y="1147182"/>
                <a:ext cx="10564795" cy="548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 (Body)"/>
                  </a:rPr>
                  <a:t>Survey of 31 questions on scale of 1-5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>
                    <a:latin typeface="Calibri (Body)"/>
                  </a:rPr>
                  <a:t>Subcategories</a:t>
                </a:r>
                <a:r>
                  <a:rPr lang="en-US" sz="2000" dirty="0">
                    <a:latin typeface="Calibri (Body)"/>
                  </a:rPr>
                  <a:t>: Physical function, Self-esteem, Sexual life, Public distress, Work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latin typeface="Calibri (Body)"/>
                </a:endParaRPr>
              </a:p>
              <a:p>
                <a:pPr lvl="1">
                  <a:lnSpc>
                    <a:spcPct val="150000"/>
                  </a:lnSpc>
                </a:pPr>
                <a:endParaRPr lang="en-US" sz="1600" dirty="0">
                  <a:latin typeface="Calibri (Body)"/>
                </a:endParaRPr>
              </a:p>
              <a:p>
                <a:pPr lvl="1">
                  <a:lnSpc>
                    <a:spcPct val="150000"/>
                  </a:lnSpc>
                </a:pPr>
                <a:endParaRPr lang="en-US" dirty="0">
                  <a:latin typeface="Calibri (Body)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 (Body)"/>
                  </a:rPr>
                  <a:t>Raw total scores scaled and summed, ranging from 0-100 (low QoL-high QoL)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𝑰𝑾𝑸𝑶𝑳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𝑀𝑎𝑥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𝑅𝑎𝑤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𝑅𝑎𝑛𝑔𝑒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× 100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𝐼𝑊𝑄𝑂𝐿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𝑠𝑢𝑏𝑐𝑎𝑡𝑒𝑔𝑜𝑟𝑦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(1, …, 5)</m:t>
                      </m:r>
                    </m:oMath>
                  </m:oMathPara>
                </a14:m>
                <a:endParaRPr lang="en-US" sz="1400" dirty="0">
                  <a:latin typeface="Calibri (Body)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 (Body)"/>
                  </a:rPr>
                  <a:t>Taken at 0 months, 6 months, and 24 months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 (Body)"/>
                  </a:rPr>
                  <a:t>Outcomes of interest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 (Body)"/>
                  </a:rPr>
                  <a:t>IWQOL total (0 months)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Calibri (Body)"/>
                  </a:rPr>
                  <a:t>Δ</a:t>
                </a:r>
                <a:r>
                  <a:rPr lang="en-US" dirty="0">
                    <a:latin typeface="Calibri (Body)"/>
                  </a:rPr>
                  <a:t>IWQOL from 0 to 6 months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Calibri (Body)"/>
                  </a:rPr>
                  <a:t>Δ</a:t>
                </a:r>
                <a:r>
                  <a:rPr lang="en-US" dirty="0">
                    <a:latin typeface="Calibri (Body)"/>
                  </a:rPr>
                  <a:t>IWQOL from 0 to 24 months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F3ACDA-0C97-1088-40C1-D9184791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1147182"/>
                <a:ext cx="10564795" cy="5484450"/>
              </a:xfrm>
              <a:prstGeom prst="rect">
                <a:avLst/>
              </a:prstGeom>
              <a:blipFill>
                <a:blip r:embed="rId3"/>
                <a:stretch>
                  <a:fillRect l="-519" b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4904412-A5DB-EF7A-D2CC-341B36233E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064"/>
          <a:stretch/>
        </p:blipFill>
        <p:spPr>
          <a:xfrm>
            <a:off x="1923621" y="2316463"/>
            <a:ext cx="7219576" cy="713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BEFB57-A171-83E7-A33E-8F6E3B72C91D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205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B9AE4-E950-BD26-2174-F4EF91E8C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ACA02-5AB9-CAAF-CA23-D510E7B46013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Modeling Strategy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4473B-D63A-99BA-3FF7-5F21B90FB96E}"/>
              </a:ext>
            </a:extLst>
          </p:cNvPr>
          <p:cNvSpPr txBox="1"/>
          <p:nvPr/>
        </p:nvSpPr>
        <p:spPr>
          <a:xfrm>
            <a:off x="670971" y="1205849"/>
            <a:ext cx="9178253" cy="485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Clinic stratification</a:t>
            </a:r>
          </a:p>
          <a:p>
            <a:pPr marL="800100" lvl="1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Randomization at clinic level, stratified by affiliation (varying clinic size)</a:t>
            </a: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Mixed modeling</a:t>
            </a:r>
          </a:p>
          <a:p>
            <a:pPr marL="800100" lvl="1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(Body)"/>
              </a:rPr>
              <a:t>Site</a:t>
            </a:r>
            <a:r>
              <a:rPr lang="en-US" sz="2000" dirty="0">
                <a:latin typeface="Calibri (Body)"/>
              </a:rPr>
              <a:t> = Random effect</a:t>
            </a:r>
            <a:endParaRPr lang="en-US" sz="2000" b="1" dirty="0">
              <a:latin typeface="Calibri (Body)"/>
            </a:endParaRPr>
          </a:p>
          <a:p>
            <a:pPr marL="800100" lvl="1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(Body)"/>
              </a:rPr>
              <a:t>Affiliation</a:t>
            </a:r>
            <a:r>
              <a:rPr lang="en-US" sz="2000" dirty="0">
                <a:latin typeface="Calibri (Body)"/>
              </a:rPr>
              <a:t> = Fixed effect</a:t>
            </a: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Cross-sectional, not longitudinal</a:t>
            </a: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Univariate and multiple linear regression using demographic and health predictors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5D519-4AFF-3274-809A-434353CF1DC8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078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A4C3F-DD57-1DAA-3524-20AAF5AAD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31AD9-8316-E48A-8CE6-6798C7A9E019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Univariate Linear Regression for IWQOL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93CD1-FE40-D6DB-36D9-43BA333B8F9B}"/>
              </a:ext>
            </a:extLst>
          </p:cNvPr>
          <p:cNvSpPr txBox="1"/>
          <p:nvPr/>
        </p:nvSpPr>
        <p:spPr>
          <a:xfrm>
            <a:off x="670970" y="1205847"/>
            <a:ext cx="9793829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Which baseline factors are significantly associated with IWQOL total score?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Variables considered for full model if univariate p-value ≤ 0.1</a:t>
            </a:r>
            <a:endParaRPr lang="en-US" sz="2000" dirty="0">
              <a:latin typeface="Calibri (Body)"/>
            </a:endParaRPr>
          </a:p>
        </p:txBody>
      </p:sp>
      <p:pic>
        <p:nvPicPr>
          <p:cNvPr id="5" name="Picture 4" descr="A table of data with numbers and letters&#10;&#10;AI-generated content may be incorrect.">
            <a:extLst>
              <a:ext uri="{FF2B5EF4-FFF2-40B4-BE49-F238E27FC236}">
                <a16:creationId xmlns:a16="http://schemas.microsoft.com/office/drawing/2014/main" id="{FD094046-7E4B-4D67-39B8-502A4592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365" y="2025445"/>
            <a:ext cx="3856663" cy="3250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AD277-A4D4-5489-D58E-93995EB4F3C4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1991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6DE52-2A9F-B7BD-79FA-A120ACF3C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56DBE1-99DB-6BDD-D151-1AC4D5F8ABBA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Multiple Linear Regression for IWQOL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046230-4FC7-A634-C3A7-C26FE7B52513}"/>
              </a:ext>
            </a:extLst>
          </p:cNvPr>
          <p:cNvSpPr txBox="1"/>
          <p:nvPr/>
        </p:nvSpPr>
        <p:spPr>
          <a:xfrm>
            <a:off x="817347" y="4933918"/>
            <a:ext cx="1055730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Variables were removed via manual backwards selection until all variables had p-value ≤ 0.05.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Age (p = 0.305), comorbidities (p = 0.090), affiliation (p = 0.118), treatment arm (p = 0.105)</a:t>
            </a:r>
          </a:p>
        </p:txBody>
      </p:sp>
      <p:pic>
        <p:nvPicPr>
          <p:cNvPr id="5" name="Picture 4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028F935B-1035-F3E2-25B1-7EB7B32B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50" y="1205849"/>
            <a:ext cx="9225700" cy="3703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64DD9C-64E7-2902-1F37-1A714396445F}"/>
                  </a:ext>
                </a:extLst>
              </p14:cNvPr>
              <p14:cNvContentPartPr/>
              <p14:nvPr/>
            </p14:nvContentPartPr>
            <p14:xfrm>
              <a:off x="9890941" y="3023560"/>
              <a:ext cx="495720" cy="4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64DD9C-64E7-2902-1F37-1A71439644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37301" y="2915920"/>
                <a:ext cx="6033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453D7-8428-B8DB-9B8C-5FEE600F154A}"/>
                  </a:ext>
                </a:extLst>
              </p14:cNvPr>
              <p14:cNvContentPartPr/>
              <p14:nvPr/>
            </p14:nvContentPartPr>
            <p14:xfrm>
              <a:off x="1661341" y="3017440"/>
              <a:ext cx="513000" cy="6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453D7-8428-B8DB-9B8C-5FEE600F15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7341" y="2909800"/>
                <a:ext cx="62064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5D69637-30A8-46D8-97B5-D9D61418CCED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4878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F5483-2054-7940-3859-A3ABE7682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E2648-2954-6B31-25E1-6A45F4206398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Multiple Linear Regression for IWQOL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78F0-21DE-15BB-7350-F8FD624C9263}"/>
              </a:ext>
            </a:extLst>
          </p:cNvPr>
          <p:cNvSpPr txBox="1"/>
          <p:nvPr/>
        </p:nvSpPr>
        <p:spPr>
          <a:xfrm>
            <a:off x="7355307" y="4423200"/>
            <a:ext cx="4089933" cy="96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GVIF for categorical with 3+ levels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(Body)"/>
              </a:rPr>
              <a:t>GVIF &lt; 5 </a:t>
            </a:r>
            <a:r>
              <a:rPr lang="en-US" sz="2000" dirty="0">
                <a:latin typeface="Calibri (Body)"/>
                <a:sym typeface="Wingdings" panose="05000000000000000000" pitchFamily="2" charset="2"/>
              </a:rPr>
              <a:t>  no multicollinearity</a:t>
            </a:r>
            <a:r>
              <a:rPr lang="en-US" sz="2000" dirty="0">
                <a:latin typeface="Calibri (Body)"/>
              </a:rPr>
              <a:t> </a:t>
            </a:r>
          </a:p>
        </p:txBody>
      </p:sp>
      <p:pic>
        <p:nvPicPr>
          <p:cNvPr id="5" name="Picture 4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E2BAEAD5-B810-21DC-3646-FAE6FA768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28" y="1285071"/>
            <a:ext cx="8902743" cy="2299458"/>
          </a:xfrm>
          <a:prstGeom prst="rect">
            <a:avLst/>
          </a:prstGeom>
        </p:spPr>
      </p:pic>
      <p:pic>
        <p:nvPicPr>
          <p:cNvPr id="9" name="Picture 8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B6EEB4B0-E1AD-C325-8B11-C39A4311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28" y="3844325"/>
            <a:ext cx="5357852" cy="22193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91F57C-E2C4-56A7-E16B-D54F8318CEDC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414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8AD67-1518-EFAE-27D4-5B08905AF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CFF63F-1F31-B361-48B7-C190744379BA}"/>
              </a:ext>
            </a:extLst>
          </p:cNvPr>
          <p:cNvSpPr txBox="1"/>
          <p:nvPr/>
        </p:nvSpPr>
        <p:spPr>
          <a:xfrm>
            <a:off x="670970" y="457200"/>
            <a:ext cx="931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 (Body)"/>
                <a:ea typeface="Gotham" charset="0"/>
                <a:cs typeface="Gotham" charset="0"/>
              </a:rPr>
              <a:t>Multiple Linear Regression for IWQOL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4351A-31D4-45B9-F4E3-A477B027ABD7}"/>
              </a:ext>
            </a:extLst>
          </p:cNvPr>
          <p:cNvSpPr txBox="1"/>
          <p:nvPr/>
        </p:nvSpPr>
        <p:spPr>
          <a:xfrm>
            <a:off x="670970" y="4223281"/>
            <a:ext cx="10841356" cy="2177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Average baseline IWQOL total score for males was ~7 points higher than for females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Patients in large rural areas had IWQOL score ~3 points higher than isolated rural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difference in IWQOL score between isolated rural and small rural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 a one-unit increase in BMI, baseline IWQOL score decreased by about 1.5 points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Average baseline IWQOL total score for patients a mental health disorder was ~9 points lower than for patients without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ED7E3-EA7E-8900-7483-596614C4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955" y="1049021"/>
            <a:ext cx="6676089" cy="29639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1B49B2-9DAE-AB67-FDEE-CD58600F6DFA}"/>
              </a:ext>
            </a:extLst>
          </p:cNvPr>
          <p:cNvSpPr txBox="1"/>
          <p:nvPr/>
        </p:nvSpPr>
        <p:spPr>
          <a:xfrm>
            <a:off x="11521030" y="139700"/>
            <a:ext cx="4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1265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9966</TotalTime>
  <Words>915</Words>
  <Application>Microsoft Office PowerPoint</Application>
  <PresentationFormat>Widescreen</PresentationFormat>
  <Paragraphs>163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Myers</dc:creator>
  <cp:lastModifiedBy>Olivia Rippee</cp:lastModifiedBy>
  <cp:revision>66</cp:revision>
  <dcterms:created xsi:type="dcterms:W3CDTF">2023-01-03T21:47:07Z</dcterms:created>
  <dcterms:modified xsi:type="dcterms:W3CDTF">2025-04-30T19:29:11Z</dcterms:modified>
</cp:coreProperties>
</file>