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bf8696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bf8696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bf8696f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6bf8696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bf8696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bf8696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f1d8f52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f1d8f52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bf8696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6bf8696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f163663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f163663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f163663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f163663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6bf8696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6bf8696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6bf8696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6bf8696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f1d8f52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f1d8f52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6bf8696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6bf8696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6bf8696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6bf8696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bf8696f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6bf8696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f1d8f52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1d8f52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ublic.tableau.com/app/profile/chibuzor.ejiaga/viz/FinalProject4_16859348269830/FinalProject4-RigState?publish=y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1250" y="1709025"/>
            <a:ext cx="394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Project 4: Using Machine Learning to Increase Oil Rig Productivity</a:t>
            </a:r>
            <a:endParaRPr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7750" y="3909400"/>
            <a:ext cx="331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/>
              <a:t>Olivia Bedford, Chibuzor Ejiaga, &amp; Juan Sierra</a:t>
            </a:r>
            <a:endParaRPr sz="208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503" y="-1062075"/>
            <a:ext cx="4795500" cy="63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Neural Network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63" y="1122175"/>
            <a:ext cx="8475074" cy="35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Keras Tuner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50" y="1077275"/>
            <a:ext cx="8452898" cy="36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Random Forest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188" y="959525"/>
            <a:ext cx="50336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050" y="1076275"/>
            <a:ext cx="5903949" cy="3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0" y="1524000"/>
            <a:ext cx="8520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# Define features set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 = df.copy()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X.drop</a:t>
            </a:r>
            <a:r>
              <a:rPr lang="en" sz="1000">
                <a:solidFill>
                  <a:srgbClr val="FF0000"/>
                </a:solidFill>
              </a:rPr>
              <a:t>("Rig Activity Code",</a:t>
            </a:r>
            <a:r>
              <a:rPr lang="en" sz="1000"/>
              <a:t> axis=1, inplace=True)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X.drop</a:t>
            </a:r>
            <a:r>
              <a:rPr lang="en" sz="1000">
                <a:solidFill>
                  <a:srgbClr val="FF0000"/>
                </a:solidFill>
              </a:rPr>
              <a:t>("Rig Activity SubCode"</a:t>
            </a:r>
            <a:r>
              <a:rPr lang="en" sz="1000"/>
              <a:t>, axis=1, inplace=True)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X.drop</a:t>
            </a:r>
            <a:r>
              <a:rPr lang="en" sz="1000">
                <a:solidFill>
                  <a:srgbClr val="FF0000"/>
                </a:solidFill>
              </a:rPr>
              <a:t>("Rig Activity Engine"</a:t>
            </a:r>
            <a:r>
              <a:rPr lang="en" sz="1000"/>
              <a:t>, axis=1, inplace=True)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X.drop</a:t>
            </a:r>
            <a:r>
              <a:rPr lang="en" sz="1000">
                <a:solidFill>
                  <a:srgbClr val="FF0000"/>
                </a:solidFill>
              </a:rPr>
              <a:t>("Bit Status",</a:t>
            </a:r>
            <a:r>
              <a:rPr lang="en" sz="1000"/>
              <a:t> axis=1, inplace=True)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X.drop</a:t>
            </a:r>
            <a:r>
              <a:rPr lang="en" sz="1000">
                <a:solidFill>
                  <a:srgbClr val="FF0000"/>
                </a:solidFill>
              </a:rPr>
              <a:t>("Date Time",</a:t>
            </a:r>
            <a:r>
              <a:rPr lang="en" sz="1000"/>
              <a:t> axis=1, inplace=True)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Visualizations: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Link: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Final Project 4 | Tableau Public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910600" y="392075"/>
            <a:ext cx="3322800" cy="12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13" y="1516900"/>
            <a:ext cx="5624581" cy="316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terms and methods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&amp; organization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visualizations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rig state in a given period of time?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percentage of time has been spent in the given time frame?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effective time spent drilling vs. other operations?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time is spent in rotating </a:t>
            </a:r>
            <a:r>
              <a:rPr lang="en"/>
              <a:t>drilling vs. slide drilling?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terms: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77975" y="1108150"/>
            <a:ext cx="72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29"/>
              <a:t>Rig state:</a:t>
            </a:r>
            <a:r>
              <a:rPr lang="en" sz="1729"/>
              <a:t> Generally understood as referring to what stage in the process of oil drilling a rig is engaged in during a given period of time. IADC provides a list of 34 possible rig states in order to standardize procedures.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29"/>
              <a:t>Slide drilling:</a:t>
            </a:r>
            <a:r>
              <a:rPr lang="en" sz="1729"/>
              <a:t> The drill is stationary except for a small rotary motor at the very end of the drill bit, used to bore down through the well.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29"/>
              <a:t>Rotary drilling:</a:t>
            </a:r>
            <a:r>
              <a:rPr lang="en" sz="1729"/>
              <a:t> The entire drill bit is rotating down through the earth at a steady RPM from a top-driven motor.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rig state classification?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20725" cy="3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114" y="97600"/>
            <a:ext cx="3189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Organization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6" y="1181225"/>
            <a:ext cx="8021400" cy="328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steps: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Eliminate columns with data irrelevant to the research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Eliminate null data points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Eliminate impossible negative values and spurious data points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Eliminate rig state codes which are not in line with IADC standard code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999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3238"/>
            <a:ext cx="8839201" cy="999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675" y="2003875"/>
            <a:ext cx="8650775" cy="10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675" y="2963100"/>
            <a:ext cx="8650775" cy="12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400" y="4099550"/>
            <a:ext cx="8462901" cy="10911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9200"/>
            <a:ext cx="8839199" cy="1072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64503"/>
            <a:ext cx="8839203" cy="1100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88151"/>
            <a:ext cx="8839201" cy="109655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21"/>
          <p:cNvSpPr txBox="1"/>
          <p:nvPr/>
        </p:nvSpPr>
        <p:spPr>
          <a:xfrm>
            <a:off x="391225" y="394200"/>
            <a:ext cx="638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 drive torque, block height, &amp; rig activity code: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