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68" r:id="rId6"/>
    <p:sldId id="266" r:id="rId7"/>
    <p:sldId id="267" r:id="rId8"/>
    <p:sldId id="262" r:id="rId9"/>
    <p:sldId id="257" r:id="rId10"/>
    <p:sldId id="258" r:id="rId11"/>
    <p:sldId id="259" r:id="rId12"/>
    <p:sldId id="260" r:id="rId13"/>
    <p:sldId id="261" r:id="rId14"/>
    <p:sldId id="263" r:id="rId15"/>
    <p:sldId id="265" r:id="rId16"/>
    <p:sldId id="264"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p:scale>
          <a:sx n="58" d="100"/>
          <a:sy n="58" d="100"/>
        </p:scale>
        <p:origin x="988" y="2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10/9/2024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this graphic, we see that casual members are consistently taking much longer trips (on average). This is a possible incentive point to approach in advertising.</a:t>
            </a: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3188817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171803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306151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repository, the data is divided by quarter, and includes the following categories: * Unique trip identifier* Bicycle type: Electric or Classic* Trip Starting Location: Includes name of the cross streets, latitude and longitude* Trip End Location: Includes name of cross streets, latitude, and longitude* The trip's date and when the trip began and ended* Member Classification: If the member is an annual subscriber, the data assigns "member". To the other classification, it is labeled "casual", and that represents consumers who have rented a bicycle for their one-time, daily, or monthly passes.</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3575524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the </a:t>
            </a:r>
            <a:r>
              <a:rPr lang="en-US" dirty="0">
                <a:effectLst/>
              </a:rPr>
              <a:t>423,120 riders in the first quarter of 2020…</a:t>
            </a:r>
          </a:p>
          <a:p>
            <a:r>
              <a:rPr lang="en-US" dirty="0">
                <a:effectLst/>
              </a:rPr>
              <a:t>Now, let’s look at how this looks on a typically weekly timeline.</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178445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Tuesday is the most popular day for riding, but since our focus is to target casual riders, if we focus just the casual data…</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4154924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Sunday exceeds the second most popular day by 50%. So we may focus our in-person marketing attempts on Sundays. But where?</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311835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stations have over 200 casual riders starting their rides at these stations on Sunday. And for ending stations…</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273704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stations have over 200 casual riders ending their rides at these stations on Sunday. </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281393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These are the same most popular stations as the starts! That lead me to consider how many of our data points were round-trips!</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61290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Round trips are much more common in a casual rider.</a:t>
            </a:r>
          </a:p>
          <a:p>
            <a:r>
              <a:rPr lang="en-US" dirty="0"/>
              <a:t>The other aspect to observe is the trip duration. How long are casual riders and annual members riding?</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3880992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ivvybikes.com/data-license-agreement"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341435" y="3657600"/>
            <a:ext cx="7291191" cy="3200400"/>
          </a:xfrm>
        </p:spPr>
        <p:txBody>
          <a:bodyPr anchor="ctr"/>
          <a:lstStyle/>
          <a:p>
            <a:r>
              <a:rPr lang="en-US" dirty="0" err="1"/>
              <a:t>Cyclistic</a:t>
            </a:r>
            <a:r>
              <a:rPr lang="en-US" dirty="0"/>
              <a:t> – 2020 Quarter 1</a:t>
            </a:r>
            <a:br>
              <a:rPr lang="en-US" dirty="0"/>
            </a:br>
            <a:r>
              <a:rPr lang="en-US" sz="1600" dirty="0"/>
              <a:t>by Olivia </a:t>
            </a:r>
            <a:r>
              <a:rPr lang="en-US" sz="1600" dirty="0" err="1"/>
              <a:t>brubaker</a:t>
            </a:r>
            <a:endParaRPr lang="en-US" sz="16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8DDD-C7B0-5B80-1DCB-E09497C82378}"/>
              </a:ext>
            </a:extLst>
          </p:cNvPr>
          <p:cNvSpPr>
            <a:spLocks noGrp="1"/>
          </p:cNvSpPr>
          <p:nvPr>
            <p:ph type="title"/>
          </p:nvPr>
        </p:nvSpPr>
        <p:spPr>
          <a:xfrm>
            <a:off x="775938" y="-411165"/>
            <a:ext cx="7252939" cy="1325563"/>
          </a:xfrm>
        </p:spPr>
        <p:txBody>
          <a:bodyPr>
            <a:normAutofit/>
          </a:bodyPr>
          <a:lstStyle/>
          <a:p>
            <a:r>
              <a:rPr lang="en-US" sz="3200" dirty="0"/>
              <a:t>Rides by Day – Casual/Sunday</a:t>
            </a:r>
          </a:p>
        </p:txBody>
      </p:sp>
      <p:sp>
        <p:nvSpPr>
          <p:cNvPr id="4" name="Slide Number Placeholder 3">
            <a:extLst>
              <a:ext uri="{FF2B5EF4-FFF2-40B4-BE49-F238E27FC236}">
                <a16:creationId xmlns:a16="http://schemas.microsoft.com/office/drawing/2014/main" id="{4726BA14-DF25-28B4-AD56-7D46D03913CB}"/>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7" name="Picture 6">
            <a:extLst>
              <a:ext uri="{FF2B5EF4-FFF2-40B4-BE49-F238E27FC236}">
                <a16:creationId xmlns:a16="http://schemas.microsoft.com/office/drawing/2014/main" id="{75BE53AE-4BBC-5A8B-8A15-1F0C72064CA8}"/>
              </a:ext>
            </a:extLst>
          </p:cNvPr>
          <p:cNvPicPr>
            <a:picLocks noChangeAspect="1"/>
          </p:cNvPicPr>
          <p:nvPr/>
        </p:nvPicPr>
        <p:blipFill>
          <a:blip r:embed="rId3"/>
          <a:stretch>
            <a:fillRect/>
          </a:stretch>
        </p:blipFill>
        <p:spPr>
          <a:xfrm>
            <a:off x="1515928" y="1463279"/>
            <a:ext cx="4041053" cy="4067726"/>
          </a:xfrm>
          <a:prstGeom prst="rect">
            <a:avLst/>
          </a:prstGeom>
        </p:spPr>
      </p:pic>
      <p:pic>
        <p:nvPicPr>
          <p:cNvPr id="9" name="Picture 8">
            <a:extLst>
              <a:ext uri="{FF2B5EF4-FFF2-40B4-BE49-F238E27FC236}">
                <a16:creationId xmlns:a16="http://schemas.microsoft.com/office/drawing/2014/main" id="{5508EBB8-75C7-B3BD-FB62-36E5C679A039}"/>
              </a:ext>
            </a:extLst>
          </p:cNvPr>
          <p:cNvPicPr>
            <a:picLocks noChangeAspect="1"/>
          </p:cNvPicPr>
          <p:nvPr/>
        </p:nvPicPr>
        <p:blipFill>
          <a:blip r:embed="rId4"/>
          <a:stretch>
            <a:fillRect/>
          </a:stretch>
        </p:blipFill>
        <p:spPr>
          <a:xfrm>
            <a:off x="6812271" y="1463279"/>
            <a:ext cx="3974423" cy="4168087"/>
          </a:xfrm>
          <a:prstGeom prst="rect">
            <a:avLst/>
          </a:prstGeom>
        </p:spPr>
      </p:pic>
    </p:spTree>
    <p:extLst>
      <p:ext uri="{BB962C8B-B14F-4D97-AF65-F5344CB8AC3E}">
        <p14:creationId xmlns:p14="http://schemas.microsoft.com/office/powerpoint/2010/main" val="2390022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25F8-8400-97E9-E5FD-200A82A40A17}"/>
              </a:ext>
            </a:extLst>
          </p:cNvPr>
          <p:cNvSpPr>
            <a:spLocks noGrp="1"/>
          </p:cNvSpPr>
          <p:nvPr>
            <p:ph type="title"/>
          </p:nvPr>
        </p:nvSpPr>
        <p:spPr>
          <a:xfrm>
            <a:off x="838200" y="353551"/>
            <a:ext cx="10515600" cy="594304"/>
          </a:xfrm>
        </p:spPr>
        <p:txBody>
          <a:bodyPr/>
          <a:lstStyle/>
          <a:p>
            <a:r>
              <a:rPr lang="en-US" dirty="0"/>
              <a:t>Round trips - Total</a:t>
            </a:r>
          </a:p>
        </p:txBody>
      </p:sp>
      <p:graphicFrame>
        <p:nvGraphicFramePr>
          <p:cNvPr id="6" name="Table Placeholder 5">
            <a:extLst>
              <a:ext uri="{FF2B5EF4-FFF2-40B4-BE49-F238E27FC236}">
                <a16:creationId xmlns:a16="http://schemas.microsoft.com/office/drawing/2014/main" id="{44A52EBD-DBE7-D449-1459-2C677F9424F1}"/>
              </a:ext>
            </a:extLst>
          </p:cNvPr>
          <p:cNvGraphicFramePr>
            <a:graphicFrameLocks noGrp="1"/>
          </p:cNvGraphicFramePr>
          <p:nvPr>
            <p:ph type="tbl" sz="quarter" idx="14"/>
            <p:extLst>
              <p:ext uri="{D42A27DB-BD31-4B8C-83A1-F6EECF244321}">
                <p14:modId xmlns:p14="http://schemas.microsoft.com/office/powerpoint/2010/main" val="1887938051"/>
              </p:ext>
            </p:extLst>
          </p:nvPr>
        </p:nvGraphicFramePr>
        <p:xfrm>
          <a:off x="838200" y="1052010"/>
          <a:ext cx="10515600" cy="762000"/>
        </p:xfrm>
        <a:graphic>
          <a:graphicData uri="http://schemas.openxmlformats.org/drawingml/2006/table">
            <a:tbl>
              <a:tblPr bandRow="1">
                <a:tableStyleId>{5C22544A-7EE6-4342-B048-85BDC9FD1C3A}</a:tableStyleId>
              </a:tblPr>
              <a:tblGrid>
                <a:gridCol w="5257800">
                  <a:extLst>
                    <a:ext uri="{9D8B030D-6E8A-4147-A177-3AD203B41FA5}">
                      <a16:colId xmlns:a16="http://schemas.microsoft.com/office/drawing/2014/main" val="2564978597"/>
                    </a:ext>
                  </a:extLst>
                </a:gridCol>
                <a:gridCol w="5257800">
                  <a:extLst>
                    <a:ext uri="{9D8B030D-6E8A-4147-A177-3AD203B41FA5}">
                      <a16:colId xmlns:a16="http://schemas.microsoft.com/office/drawing/2014/main" val="827000937"/>
                    </a:ext>
                  </a:extLst>
                </a:gridCol>
              </a:tblGrid>
              <a:tr h="370840">
                <a:tc>
                  <a:txBody>
                    <a:bodyPr/>
                    <a:lstStyle/>
                    <a:p>
                      <a:pPr algn="ctr"/>
                      <a:r>
                        <a:rPr lang="en-US" sz="4400" dirty="0"/>
                        <a:t>All Riders</a:t>
                      </a:r>
                    </a:p>
                  </a:txBody>
                  <a:tcPr/>
                </a:tc>
                <a:tc>
                  <a:txBody>
                    <a:bodyPr/>
                    <a:lstStyle/>
                    <a:p>
                      <a:pPr algn="ctr"/>
                      <a:r>
                        <a:rPr lang="en-US" sz="4400" dirty="0"/>
                        <a:t>3.9%</a:t>
                      </a:r>
                    </a:p>
                  </a:txBody>
                  <a:tcPr/>
                </a:tc>
                <a:extLst>
                  <a:ext uri="{0D108BD9-81ED-4DB2-BD59-A6C34878D82A}">
                    <a16:rowId xmlns:a16="http://schemas.microsoft.com/office/drawing/2014/main" val="2527160527"/>
                  </a:ext>
                </a:extLst>
              </a:tr>
            </a:tbl>
          </a:graphicData>
        </a:graphic>
      </p:graphicFrame>
      <p:sp>
        <p:nvSpPr>
          <p:cNvPr id="4" name="Slide Number Placeholder 3">
            <a:extLst>
              <a:ext uri="{FF2B5EF4-FFF2-40B4-BE49-F238E27FC236}">
                <a16:creationId xmlns:a16="http://schemas.microsoft.com/office/drawing/2014/main" id="{9819F9B5-EF87-6B8D-1911-1B5B872F61A4}"/>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7" name="Title 1">
            <a:extLst>
              <a:ext uri="{FF2B5EF4-FFF2-40B4-BE49-F238E27FC236}">
                <a16:creationId xmlns:a16="http://schemas.microsoft.com/office/drawing/2014/main" id="{7E4BDD75-0D10-720D-9423-975DC4B74387}"/>
              </a:ext>
            </a:extLst>
          </p:cNvPr>
          <p:cNvSpPr txBox="1">
            <a:spLocks/>
          </p:cNvSpPr>
          <p:nvPr/>
        </p:nvSpPr>
        <p:spPr>
          <a:xfrm>
            <a:off x="838200" y="2561752"/>
            <a:ext cx="10515600" cy="5943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Round trips – By Member Type</a:t>
            </a:r>
          </a:p>
        </p:txBody>
      </p:sp>
      <p:graphicFrame>
        <p:nvGraphicFramePr>
          <p:cNvPr id="9" name="Table 8">
            <a:extLst>
              <a:ext uri="{FF2B5EF4-FFF2-40B4-BE49-F238E27FC236}">
                <a16:creationId xmlns:a16="http://schemas.microsoft.com/office/drawing/2014/main" id="{284B6999-80E4-8E60-6717-644B5D67AF49}"/>
              </a:ext>
            </a:extLst>
          </p:cNvPr>
          <p:cNvGraphicFramePr>
            <a:graphicFrameLocks noGrp="1"/>
          </p:cNvGraphicFramePr>
          <p:nvPr>
            <p:extLst>
              <p:ext uri="{D42A27DB-BD31-4B8C-83A1-F6EECF244321}">
                <p14:modId xmlns:p14="http://schemas.microsoft.com/office/powerpoint/2010/main" val="2810752252"/>
              </p:ext>
            </p:extLst>
          </p:nvPr>
        </p:nvGraphicFramePr>
        <p:xfrm>
          <a:off x="838200" y="3429000"/>
          <a:ext cx="10515600" cy="2286000"/>
        </p:xfrm>
        <a:graphic>
          <a:graphicData uri="http://schemas.openxmlformats.org/drawingml/2006/table">
            <a:tbl>
              <a:tblPr firstRow="1" bandRow="1">
                <a:tableStyleId>{5C22544A-7EE6-4342-B048-85BDC9FD1C3A}</a:tableStyleId>
              </a:tblPr>
              <a:tblGrid>
                <a:gridCol w="5272668">
                  <a:extLst>
                    <a:ext uri="{9D8B030D-6E8A-4147-A177-3AD203B41FA5}">
                      <a16:colId xmlns:a16="http://schemas.microsoft.com/office/drawing/2014/main" val="336461169"/>
                    </a:ext>
                  </a:extLst>
                </a:gridCol>
                <a:gridCol w="5242932">
                  <a:extLst>
                    <a:ext uri="{9D8B030D-6E8A-4147-A177-3AD203B41FA5}">
                      <a16:colId xmlns:a16="http://schemas.microsoft.com/office/drawing/2014/main" val="3627392121"/>
                    </a:ext>
                  </a:extLst>
                </a:gridCol>
              </a:tblGrid>
              <a:tr h="648629">
                <a:tc>
                  <a:txBody>
                    <a:bodyPr/>
                    <a:lstStyle/>
                    <a:p>
                      <a:pPr algn="ctr"/>
                      <a:r>
                        <a:rPr lang="en-US" sz="4400" dirty="0">
                          <a:solidFill>
                            <a:schemeClr val="tx1"/>
                          </a:solidFill>
                        </a:rPr>
                        <a:t>Member Type</a:t>
                      </a:r>
                    </a:p>
                  </a:txBody>
                  <a:tcPr/>
                </a:tc>
                <a:tc>
                  <a:txBody>
                    <a:bodyPr/>
                    <a:lstStyle/>
                    <a:p>
                      <a:pPr algn="ctr"/>
                      <a:r>
                        <a:rPr lang="en-US" sz="4400" dirty="0">
                          <a:solidFill>
                            <a:schemeClr val="tx1"/>
                          </a:solidFill>
                        </a:rPr>
                        <a:t>Percentage</a:t>
                      </a:r>
                    </a:p>
                  </a:txBody>
                  <a:tcPr/>
                </a:tc>
                <a:extLst>
                  <a:ext uri="{0D108BD9-81ED-4DB2-BD59-A6C34878D82A}">
                    <a16:rowId xmlns:a16="http://schemas.microsoft.com/office/drawing/2014/main" val="2521230733"/>
                  </a:ext>
                </a:extLst>
              </a:tr>
              <a:tr h="648629">
                <a:tc>
                  <a:txBody>
                    <a:bodyPr/>
                    <a:lstStyle/>
                    <a:p>
                      <a:pPr algn="ctr"/>
                      <a:r>
                        <a:rPr lang="en-US" sz="4400" dirty="0"/>
                        <a:t>Casual</a:t>
                      </a:r>
                    </a:p>
                  </a:txBody>
                  <a:tcPr/>
                </a:tc>
                <a:tc>
                  <a:txBody>
                    <a:bodyPr/>
                    <a:lstStyle/>
                    <a:p>
                      <a:pPr algn="ctr"/>
                      <a:r>
                        <a:rPr lang="en-US" sz="4400" dirty="0">
                          <a:solidFill>
                            <a:schemeClr val="tx1"/>
                          </a:solidFill>
                        </a:rPr>
                        <a:t>14.9%</a:t>
                      </a:r>
                    </a:p>
                  </a:txBody>
                  <a:tcPr/>
                </a:tc>
                <a:extLst>
                  <a:ext uri="{0D108BD9-81ED-4DB2-BD59-A6C34878D82A}">
                    <a16:rowId xmlns:a16="http://schemas.microsoft.com/office/drawing/2014/main" val="2397243644"/>
                  </a:ext>
                </a:extLst>
              </a:tr>
              <a:tr h="648629">
                <a:tc>
                  <a:txBody>
                    <a:bodyPr/>
                    <a:lstStyle/>
                    <a:p>
                      <a:pPr algn="ctr"/>
                      <a:r>
                        <a:rPr lang="en-US" sz="4400" dirty="0"/>
                        <a:t>Annual</a:t>
                      </a:r>
                    </a:p>
                  </a:txBody>
                  <a:tcPr/>
                </a:tc>
                <a:tc>
                  <a:txBody>
                    <a:bodyPr/>
                    <a:lstStyle/>
                    <a:p>
                      <a:pPr algn="ctr"/>
                      <a:r>
                        <a:rPr lang="en-US" sz="4400" dirty="0">
                          <a:solidFill>
                            <a:schemeClr val="tx1"/>
                          </a:solidFill>
                        </a:rPr>
                        <a:t>2.6%</a:t>
                      </a:r>
                    </a:p>
                  </a:txBody>
                  <a:tcPr/>
                </a:tc>
                <a:extLst>
                  <a:ext uri="{0D108BD9-81ED-4DB2-BD59-A6C34878D82A}">
                    <a16:rowId xmlns:a16="http://schemas.microsoft.com/office/drawing/2014/main" val="988562972"/>
                  </a:ext>
                </a:extLst>
              </a:tr>
            </a:tbl>
          </a:graphicData>
        </a:graphic>
      </p:graphicFrame>
    </p:spTree>
    <p:extLst>
      <p:ext uri="{BB962C8B-B14F-4D97-AF65-F5344CB8AC3E}">
        <p14:creationId xmlns:p14="http://schemas.microsoft.com/office/powerpoint/2010/main" val="223004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5F03-382E-309A-CC9A-A63DDFBA8B77}"/>
              </a:ext>
            </a:extLst>
          </p:cNvPr>
          <p:cNvSpPr>
            <a:spLocks noGrp="1"/>
          </p:cNvSpPr>
          <p:nvPr>
            <p:ph type="title"/>
          </p:nvPr>
        </p:nvSpPr>
        <p:spPr>
          <a:xfrm>
            <a:off x="308930" y="220337"/>
            <a:ext cx="6940168" cy="869748"/>
          </a:xfrm>
        </p:spPr>
        <p:txBody>
          <a:bodyPr>
            <a:normAutofit fontScale="90000"/>
          </a:bodyPr>
          <a:lstStyle/>
          <a:p>
            <a:r>
              <a:rPr lang="en-US" sz="4400" dirty="0"/>
              <a:t>AVG. Trip Duration (Sec)</a:t>
            </a:r>
          </a:p>
        </p:txBody>
      </p:sp>
      <p:sp>
        <p:nvSpPr>
          <p:cNvPr id="4" name="Slide Number Placeholder 3">
            <a:extLst>
              <a:ext uri="{FF2B5EF4-FFF2-40B4-BE49-F238E27FC236}">
                <a16:creationId xmlns:a16="http://schemas.microsoft.com/office/drawing/2014/main" id="{09ADB1C9-11AB-4C49-23C3-724B724E7A43}"/>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6" name="Picture 5" descr="A graph with red and blue bars&#10;&#10;Description automatically generated">
            <a:extLst>
              <a:ext uri="{FF2B5EF4-FFF2-40B4-BE49-F238E27FC236}">
                <a16:creationId xmlns:a16="http://schemas.microsoft.com/office/drawing/2014/main" id="{B45F9FF8-D77D-649C-F453-A1F44E2100FD}"/>
              </a:ext>
            </a:extLst>
          </p:cNvPr>
          <p:cNvPicPr>
            <a:picLocks noChangeAspect="1"/>
          </p:cNvPicPr>
          <p:nvPr/>
        </p:nvPicPr>
        <p:blipFill>
          <a:blip r:embed="rId3"/>
          <a:stretch>
            <a:fillRect/>
          </a:stretch>
        </p:blipFill>
        <p:spPr>
          <a:xfrm>
            <a:off x="1243968" y="1036411"/>
            <a:ext cx="9704063" cy="5443743"/>
          </a:xfrm>
          <a:prstGeom prst="rect">
            <a:avLst/>
          </a:prstGeom>
        </p:spPr>
      </p:pic>
    </p:spTree>
    <p:extLst>
      <p:ext uri="{BB962C8B-B14F-4D97-AF65-F5344CB8AC3E}">
        <p14:creationId xmlns:p14="http://schemas.microsoft.com/office/powerpoint/2010/main" val="2577746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EC5F-39B1-2D37-E932-C37191D1B2CA}"/>
              </a:ext>
            </a:extLst>
          </p:cNvPr>
          <p:cNvSpPr>
            <a:spLocks noGrp="1"/>
          </p:cNvSpPr>
          <p:nvPr>
            <p:ph type="ctrTitle"/>
          </p:nvPr>
        </p:nvSpPr>
        <p:spPr>
          <a:xfrm>
            <a:off x="992459" y="487018"/>
            <a:ext cx="10178461" cy="940338"/>
          </a:xfrm>
        </p:spPr>
        <p:txBody>
          <a:bodyPr/>
          <a:lstStyle/>
          <a:p>
            <a:pPr algn="r"/>
            <a:r>
              <a:rPr lang="en-US" dirty="0"/>
              <a:t>RECOMMENDATIONS</a:t>
            </a:r>
          </a:p>
        </p:txBody>
      </p:sp>
      <p:sp>
        <p:nvSpPr>
          <p:cNvPr id="3" name="TextBox 2">
            <a:extLst>
              <a:ext uri="{FF2B5EF4-FFF2-40B4-BE49-F238E27FC236}">
                <a16:creationId xmlns:a16="http://schemas.microsoft.com/office/drawing/2014/main" id="{A2DD131B-B483-D546-1CE1-1BDAF86EF55A}"/>
              </a:ext>
            </a:extLst>
          </p:cNvPr>
          <p:cNvSpPr txBox="1"/>
          <p:nvPr/>
        </p:nvSpPr>
        <p:spPr>
          <a:xfrm>
            <a:off x="702527" y="1583473"/>
            <a:ext cx="10861288" cy="4647426"/>
          </a:xfrm>
          <a:prstGeom prst="rect">
            <a:avLst/>
          </a:prstGeom>
          <a:solidFill>
            <a:schemeClr val="accent1"/>
          </a:solidFill>
        </p:spPr>
        <p:txBody>
          <a:bodyPr wrap="square" rtlCol="0">
            <a:spAutoFit/>
          </a:bodyPr>
          <a:lstStyle/>
          <a:p>
            <a:pPr marL="742950" indent="-742950">
              <a:buFont typeface="+mj-lt"/>
              <a:buAutoNum type="arabicPeriod"/>
            </a:pPr>
            <a:r>
              <a:rPr lang="en-US" sz="4400" dirty="0"/>
              <a:t>Focus advertising/surveys at the most common start and end station types for casual riders</a:t>
            </a:r>
          </a:p>
          <a:p>
            <a:pPr marL="742950" indent="-742950">
              <a:buFont typeface="+mj-lt"/>
              <a:buAutoNum type="arabicPeriod"/>
            </a:pPr>
            <a:r>
              <a:rPr lang="en-US" sz="4400" dirty="0"/>
              <a:t>Create an incentive for the annual program targeted around riders who take longer trips.</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903082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EC5F-39B1-2D37-E932-C37191D1B2CA}"/>
              </a:ext>
            </a:extLst>
          </p:cNvPr>
          <p:cNvSpPr>
            <a:spLocks noGrp="1"/>
          </p:cNvSpPr>
          <p:nvPr>
            <p:ph type="ctrTitle"/>
          </p:nvPr>
        </p:nvSpPr>
        <p:spPr>
          <a:xfrm>
            <a:off x="992459" y="487018"/>
            <a:ext cx="10178461" cy="940338"/>
          </a:xfrm>
        </p:spPr>
        <p:txBody>
          <a:bodyPr/>
          <a:lstStyle/>
          <a:p>
            <a:pPr algn="r"/>
            <a:r>
              <a:rPr lang="en-US" dirty="0"/>
              <a:t>Acknowledgements - license</a:t>
            </a:r>
          </a:p>
        </p:txBody>
      </p:sp>
      <p:sp>
        <p:nvSpPr>
          <p:cNvPr id="3" name="TextBox 2">
            <a:extLst>
              <a:ext uri="{FF2B5EF4-FFF2-40B4-BE49-F238E27FC236}">
                <a16:creationId xmlns:a16="http://schemas.microsoft.com/office/drawing/2014/main" id="{A2DD131B-B483-D546-1CE1-1BDAF86EF55A}"/>
              </a:ext>
            </a:extLst>
          </p:cNvPr>
          <p:cNvSpPr txBox="1"/>
          <p:nvPr/>
        </p:nvSpPr>
        <p:spPr>
          <a:xfrm>
            <a:off x="702527" y="1583473"/>
            <a:ext cx="10861288" cy="4401205"/>
          </a:xfrm>
          <a:prstGeom prst="rect">
            <a:avLst/>
          </a:prstGeom>
          <a:solidFill>
            <a:schemeClr val="accent1"/>
          </a:solidFill>
        </p:spPr>
        <p:txBody>
          <a:bodyPr wrap="square" rtlCol="0">
            <a:spAutoFit/>
          </a:bodyPr>
          <a:lstStyle/>
          <a:p>
            <a:pPr marL="457200" indent="-457200">
              <a:buFont typeface="Arial" panose="020B0604020202020204" pitchFamily="34" charset="0"/>
              <a:buChar char="•"/>
            </a:pPr>
            <a:r>
              <a:rPr lang="en-US" sz="4000" dirty="0"/>
              <a:t>The datasets have a different name because </a:t>
            </a:r>
            <a:r>
              <a:rPr lang="en-US" sz="4000" dirty="0" err="1"/>
              <a:t>Cyclistic</a:t>
            </a:r>
            <a:r>
              <a:rPr lang="en-US" sz="4000" dirty="0"/>
              <a:t> is a fictional company. For the purposes of this case study, the datasets are appropriate and will enable you to answer the business questions. The data has been made available by Motivate International Inc. under this </a:t>
            </a:r>
            <a:r>
              <a:rPr lang="en-US" sz="4000" dirty="0">
                <a:hlinkClick r:id="rId3"/>
              </a:rPr>
              <a:t>license</a:t>
            </a:r>
            <a:r>
              <a:rPr lang="en-US" sz="4000" dirty="0"/>
              <a:t>.</a:t>
            </a:r>
          </a:p>
        </p:txBody>
      </p:sp>
    </p:spTree>
    <p:extLst>
      <p:ext uri="{BB962C8B-B14F-4D97-AF65-F5344CB8AC3E}">
        <p14:creationId xmlns:p14="http://schemas.microsoft.com/office/powerpoint/2010/main" val="231467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6D42-AE81-762C-D110-415D07E417C6}"/>
              </a:ext>
            </a:extLst>
          </p:cNvPr>
          <p:cNvSpPr>
            <a:spLocks noGrp="1"/>
          </p:cNvSpPr>
          <p:nvPr>
            <p:ph type="title"/>
          </p:nvPr>
        </p:nvSpPr>
        <p:spPr>
          <a:xfrm>
            <a:off x="1322318" y="268361"/>
            <a:ext cx="7288282" cy="524854"/>
          </a:xfrm>
        </p:spPr>
        <p:txBody>
          <a:bodyPr/>
          <a:lstStyle/>
          <a:p>
            <a:r>
              <a:rPr lang="en-US" dirty="0"/>
              <a:t>Agenda</a:t>
            </a:r>
          </a:p>
        </p:txBody>
      </p:sp>
      <p:sp>
        <p:nvSpPr>
          <p:cNvPr id="3" name="Content Placeholder 2">
            <a:extLst>
              <a:ext uri="{FF2B5EF4-FFF2-40B4-BE49-F238E27FC236}">
                <a16:creationId xmlns:a16="http://schemas.microsoft.com/office/drawing/2014/main" id="{6FF5D389-AAB2-7DDC-AA6F-4829FC46E690}"/>
              </a:ext>
            </a:extLst>
          </p:cNvPr>
          <p:cNvSpPr>
            <a:spLocks noGrp="1"/>
          </p:cNvSpPr>
          <p:nvPr>
            <p:ph sz="half" idx="2"/>
          </p:nvPr>
        </p:nvSpPr>
        <p:spPr>
          <a:xfrm>
            <a:off x="1322317" y="967329"/>
            <a:ext cx="8548795" cy="5389020"/>
          </a:xfrm>
        </p:spPr>
        <p:txBody>
          <a:bodyPr>
            <a:normAutofit/>
          </a:bodyPr>
          <a:lstStyle/>
          <a:p>
            <a:r>
              <a:rPr lang="en-US" sz="2400" b="0" dirty="0"/>
              <a:t>The following presentation will include cover the following:</a:t>
            </a:r>
          </a:p>
          <a:p>
            <a:pPr marL="457200" indent="-457200">
              <a:buFont typeface="+mj-lt"/>
              <a:buAutoNum type="arabicPeriod"/>
            </a:pPr>
            <a:r>
              <a:rPr lang="en-US" sz="4400" b="0" dirty="0"/>
              <a:t>Overview of </a:t>
            </a:r>
            <a:r>
              <a:rPr lang="en-US" sz="4400" b="0" dirty="0" err="1"/>
              <a:t>Cyclistic’s</a:t>
            </a:r>
            <a:r>
              <a:rPr lang="en-US" sz="4400" b="0" dirty="0"/>
              <a:t> data for the 2020 first quarter</a:t>
            </a:r>
          </a:p>
          <a:p>
            <a:pPr marL="457200" indent="-457200">
              <a:buFont typeface="+mj-lt"/>
              <a:buAutoNum type="arabicPeriod"/>
            </a:pPr>
            <a:r>
              <a:rPr lang="en-US" sz="4400" b="0" dirty="0"/>
              <a:t>The business goal</a:t>
            </a:r>
          </a:p>
          <a:p>
            <a:pPr marL="457200" indent="-457200">
              <a:buFont typeface="+mj-lt"/>
              <a:buAutoNum type="arabicPeriod"/>
            </a:pPr>
            <a:r>
              <a:rPr lang="en-US" sz="4400" b="0" dirty="0"/>
              <a:t>Graphics to explain trends</a:t>
            </a:r>
          </a:p>
          <a:p>
            <a:pPr marL="457200" indent="-457200">
              <a:buFont typeface="+mj-lt"/>
              <a:buAutoNum type="arabicPeriod"/>
            </a:pPr>
            <a:r>
              <a:rPr lang="en-US" sz="4400" b="0" dirty="0"/>
              <a:t>Offer recommendations</a:t>
            </a:r>
          </a:p>
        </p:txBody>
      </p:sp>
      <p:sp>
        <p:nvSpPr>
          <p:cNvPr id="4" name="Slide Number Placeholder 3">
            <a:extLst>
              <a:ext uri="{FF2B5EF4-FFF2-40B4-BE49-F238E27FC236}">
                <a16:creationId xmlns:a16="http://schemas.microsoft.com/office/drawing/2014/main" id="{ADEBFD40-857A-BC4F-A8B6-77FBCA7E3BAA}"/>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29247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6D42-AE81-762C-D110-415D07E417C6}"/>
              </a:ext>
            </a:extLst>
          </p:cNvPr>
          <p:cNvSpPr>
            <a:spLocks noGrp="1"/>
          </p:cNvSpPr>
          <p:nvPr>
            <p:ph type="title"/>
          </p:nvPr>
        </p:nvSpPr>
        <p:spPr>
          <a:xfrm>
            <a:off x="1322318" y="268361"/>
            <a:ext cx="7288282" cy="524854"/>
          </a:xfrm>
        </p:spPr>
        <p:txBody>
          <a:bodyPr/>
          <a:lstStyle/>
          <a:p>
            <a:r>
              <a:rPr lang="en-US" dirty="0"/>
              <a:t>The Data</a:t>
            </a:r>
          </a:p>
        </p:txBody>
      </p:sp>
      <p:sp>
        <p:nvSpPr>
          <p:cNvPr id="3" name="Content Placeholder 2">
            <a:extLst>
              <a:ext uri="{FF2B5EF4-FFF2-40B4-BE49-F238E27FC236}">
                <a16:creationId xmlns:a16="http://schemas.microsoft.com/office/drawing/2014/main" id="{6FF5D389-AAB2-7DDC-AA6F-4829FC46E690}"/>
              </a:ext>
            </a:extLst>
          </p:cNvPr>
          <p:cNvSpPr>
            <a:spLocks noGrp="1"/>
          </p:cNvSpPr>
          <p:nvPr>
            <p:ph sz="half" idx="2"/>
          </p:nvPr>
        </p:nvSpPr>
        <p:spPr>
          <a:xfrm>
            <a:off x="1322317" y="967329"/>
            <a:ext cx="8548795" cy="5389020"/>
          </a:xfrm>
        </p:spPr>
        <p:txBody>
          <a:bodyPr>
            <a:normAutofit/>
          </a:bodyPr>
          <a:lstStyle/>
          <a:p>
            <a:r>
              <a:rPr lang="en-US" sz="2400" b="0" dirty="0"/>
              <a:t>The data provided for the project covers riders journey in time and location for every ride in the </a:t>
            </a:r>
            <a:r>
              <a:rPr lang="en-US" sz="2400" dirty="0"/>
              <a:t>2020 first quarter</a:t>
            </a:r>
            <a:r>
              <a:rPr lang="en-US" sz="2400" b="0" dirty="0"/>
              <a:t>. The aspects of the data include:</a:t>
            </a:r>
          </a:p>
          <a:p>
            <a:pPr marL="285750" indent="-285750">
              <a:buFont typeface="Arial" panose="020B0604020202020204" pitchFamily="34" charset="0"/>
              <a:buChar char="•"/>
            </a:pPr>
            <a:r>
              <a:rPr lang="en-US" sz="3600" b="0" i="0" dirty="0">
                <a:effectLst/>
              </a:rPr>
              <a:t>Unique trip identifier</a:t>
            </a:r>
          </a:p>
          <a:p>
            <a:pPr marL="285750" indent="-285750" algn="l">
              <a:buFont typeface="Arial" panose="020B0604020202020204" pitchFamily="34" charset="0"/>
              <a:buChar char="•"/>
            </a:pPr>
            <a:r>
              <a:rPr lang="en-US" sz="3600" b="0" i="0" dirty="0">
                <a:effectLst/>
              </a:rPr>
              <a:t>Bicycle type: Electric or Classic</a:t>
            </a:r>
          </a:p>
          <a:p>
            <a:pPr marL="285750" indent="-285750" algn="l">
              <a:buFont typeface="Arial" panose="020B0604020202020204" pitchFamily="34" charset="0"/>
              <a:buChar char="•"/>
            </a:pPr>
            <a:r>
              <a:rPr lang="en-US" sz="3600" b="0" i="0" dirty="0">
                <a:effectLst/>
              </a:rPr>
              <a:t>Trip Starting Location</a:t>
            </a:r>
          </a:p>
          <a:p>
            <a:pPr marL="285750" indent="-285750" algn="l">
              <a:buFont typeface="Arial" panose="020B0604020202020204" pitchFamily="34" charset="0"/>
              <a:buChar char="•"/>
            </a:pPr>
            <a:r>
              <a:rPr lang="en-US" sz="3600" b="0" i="0" dirty="0">
                <a:effectLst/>
              </a:rPr>
              <a:t>Trip End Location</a:t>
            </a:r>
          </a:p>
          <a:p>
            <a:pPr marL="285750" indent="-285750" algn="l">
              <a:buFont typeface="Arial" panose="020B0604020202020204" pitchFamily="34" charset="0"/>
              <a:buChar char="•"/>
            </a:pPr>
            <a:r>
              <a:rPr lang="en-US" sz="3600" b="0" i="0" dirty="0">
                <a:effectLst/>
              </a:rPr>
              <a:t>Date</a:t>
            </a:r>
          </a:p>
          <a:p>
            <a:pPr marL="285750" indent="-285750" algn="l">
              <a:buFont typeface="Arial" panose="020B0604020202020204" pitchFamily="34" charset="0"/>
              <a:buChar char="•"/>
            </a:pPr>
            <a:r>
              <a:rPr lang="en-US" sz="3600" b="0" i="0" dirty="0">
                <a:effectLst/>
              </a:rPr>
              <a:t>Member Classification</a:t>
            </a:r>
            <a:endParaRPr lang="en-US" sz="3600" b="0" dirty="0"/>
          </a:p>
        </p:txBody>
      </p:sp>
      <p:sp>
        <p:nvSpPr>
          <p:cNvPr id="4" name="Slide Number Placeholder 3">
            <a:extLst>
              <a:ext uri="{FF2B5EF4-FFF2-40B4-BE49-F238E27FC236}">
                <a16:creationId xmlns:a16="http://schemas.microsoft.com/office/drawing/2014/main" id="{ADEBFD40-857A-BC4F-A8B6-77FBCA7E3BAA}"/>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47553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6D42-AE81-762C-D110-415D07E417C6}"/>
              </a:ext>
            </a:extLst>
          </p:cNvPr>
          <p:cNvSpPr>
            <a:spLocks noGrp="1"/>
          </p:cNvSpPr>
          <p:nvPr>
            <p:ph type="title"/>
          </p:nvPr>
        </p:nvSpPr>
        <p:spPr>
          <a:xfrm>
            <a:off x="1322318" y="268361"/>
            <a:ext cx="7288282" cy="524854"/>
          </a:xfrm>
        </p:spPr>
        <p:txBody>
          <a:bodyPr/>
          <a:lstStyle/>
          <a:p>
            <a:r>
              <a:rPr lang="en-US" dirty="0"/>
              <a:t>The Goal</a:t>
            </a:r>
          </a:p>
        </p:txBody>
      </p:sp>
      <p:sp>
        <p:nvSpPr>
          <p:cNvPr id="3" name="Content Placeholder 2">
            <a:extLst>
              <a:ext uri="{FF2B5EF4-FFF2-40B4-BE49-F238E27FC236}">
                <a16:creationId xmlns:a16="http://schemas.microsoft.com/office/drawing/2014/main" id="{6FF5D389-AAB2-7DDC-AA6F-4829FC46E690}"/>
              </a:ext>
            </a:extLst>
          </p:cNvPr>
          <p:cNvSpPr>
            <a:spLocks noGrp="1"/>
          </p:cNvSpPr>
          <p:nvPr>
            <p:ph sz="half" idx="2"/>
          </p:nvPr>
        </p:nvSpPr>
        <p:spPr>
          <a:xfrm>
            <a:off x="925417" y="1597445"/>
            <a:ext cx="10058400" cy="1333042"/>
          </a:xfrm>
        </p:spPr>
        <p:txBody>
          <a:bodyPr>
            <a:noAutofit/>
          </a:bodyPr>
          <a:lstStyle/>
          <a:p>
            <a:pPr algn="ctr"/>
            <a:r>
              <a:rPr lang="en-US" sz="5400" b="0" dirty="0"/>
              <a:t>Classify behavior of the casual riders to help inform a marketing campaign to help convert casual riders into annual members as </a:t>
            </a:r>
            <a:r>
              <a:rPr lang="en-US" sz="5400" b="0" dirty="0" err="1"/>
              <a:t>Cyclistic</a:t>
            </a:r>
            <a:r>
              <a:rPr lang="en-US" sz="5400" b="0" dirty="0"/>
              <a:t>.</a:t>
            </a:r>
          </a:p>
        </p:txBody>
      </p:sp>
      <p:sp>
        <p:nvSpPr>
          <p:cNvPr id="4" name="Slide Number Placeholder 3">
            <a:extLst>
              <a:ext uri="{FF2B5EF4-FFF2-40B4-BE49-F238E27FC236}">
                <a16:creationId xmlns:a16="http://schemas.microsoft.com/office/drawing/2014/main" id="{ADEBFD40-857A-BC4F-A8B6-77FBCA7E3BAA}"/>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403708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26BA14-DF25-28B4-AD56-7D46D03913CB}"/>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5" name="Picture 4" descr="A pie chart with a blue and pink circle&#10;&#10;Description automatically generated">
            <a:extLst>
              <a:ext uri="{FF2B5EF4-FFF2-40B4-BE49-F238E27FC236}">
                <a16:creationId xmlns:a16="http://schemas.microsoft.com/office/drawing/2014/main" id="{EDD58326-9B2B-5E51-2B05-F0BB4D95633B}"/>
              </a:ext>
            </a:extLst>
          </p:cNvPr>
          <p:cNvPicPr>
            <a:picLocks noChangeAspect="1"/>
          </p:cNvPicPr>
          <p:nvPr/>
        </p:nvPicPr>
        <p:blipFill>
          <a:blip r:embed="rId3"/>
          <a:srcRect l="11197" r="-9"/>
          <a:stretch/>
        </p:blipFill>
        <p:spPr>
          <a:xfrm>
            <a:off x="289933" y="208174"/>
            <a:ext cx="10198388" cy="6441650"/>
          </a:xfrm>
          <a:prstGeom prst="rect">
            <a:avLst/>
          </a:prstGeom>
        </p:spPr>
      </p:pic>
      <p:sp>
        <p:nvSpPr>
          <p:cNvPr id="7" name="TextBox 6">
            <a:extLst>
              <a:ext uri="{FF2B5EF4-FFF2-40B4-BE49-F238E27FC236}">
                <a16:creationId xmlns:a16="http://schemas.microsoft.com/office/drawing/2014/main" id="{EAC420AC-C844-60C3-D9FF-D2985765D1FA}"/>
              </a:ext>
            </a:extLst>
          </p:cNvPr>
          <p:cNvSpPr txBox="1"/>
          <p:nvPr/>
        </p:nvSpPr>
        <p:spPr>
          <a:xfrm>
            <a:off x="4393581" y="357351"/>
            <a:ext cx="1785291" cy="705258"/>
          </a:xfrm>
          <a:prstGeom prst="rect">
            <a:avLst/>
          </a:prstGeom>
          <a:noFill/>
        </p:spPr>
        <p:txBody>
          <a:bodyPr wrap="square" rtlCol="0">
            <a:spAutoFit/>
          </a:bodyPr>
          <a:lstStyle/>
          <a:p>
            <a:r>
              <a:rPr lang="en-US" sz="4000" dirty="0"/>
              <a:t>10.57%</a:t>
            </a:r>
          </a:p>
        </p:txBody>
      </p:sp>
      <p:cxnSp>
        <p:nvCxnSpPr>
          <p:cNvPr id="9" name="Straight Connector 8">
            <a:extLst>
              <a:ext uri="{FF2B5EF4-FFF2-40B4-BE49-F238E27FC236}">
                <a16:creationId xmlns:a16="http://schemas.microsoft.com/office/drawing/2014/main" id="{4E10F1AE-5933-9C6B-7E13-2662A9483EF0}"/>
              </a:ext>
            </a:extLst>
          </p:cNvPr>
          <p:cNvCxnSpPr>
            <a:cxnSpLocks/>
          </p:cNvCxnSpPr>
          <p:nvPr/>
        </p:nvCxnSpPr>
        <p:spPr>
          <a:xfrm flipH="1">
            <a:off x="3963322" y="791737"/>
            <a:ext cx="430259" cy="583240"/>
          </a:xfrm>
          <a:prstGeom prst="line">
            <a:avLst/>
          </a:prstGeom>
          <a:ln w="381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F323429-3B06-12EE-A480-E71158474645}"/>
              </a:ext>
            </a:extLst>
          </p:cNvPr>
          <p:cNvSpPr txBox="1"/>
          <p:nvPr/>
        </p:nvSpPr>
        <p:spPr>
          <a:xfrm>
            <a:off x="1468246" y="3328310"/>
            <a:ext cx="2105104" cy="705258"/>
          </a:xfrm>
          <a:prstGeom prst="rect">
            <a:avLst/>
          </a:prstGeom>
          <a:noFill/>
        </p:spPr>
        <p:txBody>
          <a:bodyPr wrap="square" rtlCol="0">
            <a:spAutoFit/>
          </a:bodyPr>
          <a:lstStyle/>
          <a:p>
            <a:r>
              <a:rPr lang="en-US" sz="4000" dirty="0"/>
              <a:t>89.43%</a:t>
            </a:r>
          </a:p>
        </p:txBody>
      </p:sp>
      <p:sp>
        <p:nvSpPr>
          <p:cNvPr id="14" name="Rectangle 13">
            <a:extLst>
              <a:ext uri="{FF2B5EF4-FFF2-40B4-BE49-F238E27FC236}">
                <a16:creationId xmlns:a16="http://schemas.microsoft.com/office/drawing/2014/main" id="{74265586-124B-251E-A6BB-4A9BF73A8712}"/>
              </a:ext>
            </a:extLst>
          </p:cNvPr>
          <p:cNvSpPr/>
          <p:nvPr/>
        </p:nvSpPr>
        <p:spPr>
          <a:xfrm>
            <a:off x="9644709" y="208175"/>
            <a:ext cx="2302570" cy="64416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7CDF1A67-75CD-4DF3-626D-FDE8D061A81F}"/>
              </a:ext>
            </a:extLst>
          </p:cNvPr>
          <p:cNvPicPr>
            <a:picLocks noChangeAspect="1"/>
          </p:cNvPicPr>
          <p:nvPr/>
        </p:nvPicPr>
        <p:blipFill>
          <a:blip r:embed="rId4"/>
          <a:stretch>
            <a:fillRect/>
          </a:stretch>
        </p:blipFill>
        <p:spPr>
          <a:xfrm>
            <a:off x="6079535" y="1752784"/>
            <a:ext cx="5635090" cy="3130605"/>
          </a:xfrm>
          <a:prstGeom prst="rect">
            <a:avLst/>
          </a:prstGeom>
        </p:spPr>
      </p:pic>
    </p:spTree>
    <p:extLst>
      <p:ext uri="{BB962C8B-B14F-4D97-AF65-F5344CB8AC3E}">
        <p14:creationId xmlns:p14="http://schemas.microsoft.com/office/powerpoint/2010/main" val="204090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8DDD-C7B0-5B80-1DCB-E09497C82378}"/>
              </a:ext>
            </a:extLst>
          </p:cNvPr>
          <p:cNvSpPr>
            <a:spLocks noGrp="1"/>
          </p:cNvSpPr>
          <p:nvPr>
            <p:ph type="title"/>
          </p:nvPr>
        </p:nvSpPr>
        <p:spPr>
          <a:xfrm>
            <a:off x="775938" y="-411165"/>
            <a:ext cx="7252939" cy="1325563"/>
          </a:xfrm>
        </p:spPr>
        <p:txBody>
          <a:bodyPr>
            <a:normAutofit/>
          </a:bodyPr>
          <a:lstStyle/>
          <a:p>
            <a:r>
              <a:rPr lang="en-US" sz="3200" dirty="0"/>
              <a:t>Rides by Day by member Type</a:t>
            </a:r>
          </a:p>
        </p:txBody>
      </p:sp>
      <p:sp>
        <p:nvSpPr>
          <p:cNvPr id="4" name="Slide Number Placeholder 3">
            <a:extLst>
              <a:ext uri="{FF2B5EF4-FFF2-40B4-BE49-F238E27FC236}">
                <a16:creationId xmlns:a16="http://schemas.microsoft.com/office/drawing/2014/main" id="{4726BA14-DF25-28B4-AD56-7D46D03913CB}"/>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6" name="Picture 5" descr="A graph of blue and red bars&#10;&#10;Description automatically generated">
            <a:extLst>
              <a:ext uri="{FF2B5EF4-FFF2-40B4-BE49-F238E27FC236}">
                <a16:creationId xmlns:a16="http://schemas.microsoft.com/office/drawing/2014/main" id="{E8B2918B-CF03-19FD-6ECB-B2EF5E645B64}"/>
              </a:ext>
            </a:extLst>
          </p:cNvPr>
          <p:cNvPicPr>
            <a:picLocks noChangeAspect="1"/>
          </p:cNvPicPr>
          <p:nvPr/>
        </p:nvPicPr>
        <p:blipFill>
          <a:blip r:embed="rId3"/>
          <a:stretch>
            <a:fillRect/>
          </a:stretch>
        </p:blipFill>
        <p:spPr>
          <a:xfrm>
            <a:off x="1119406" y="1048216"/>
            <a:ext cx="9953756" cy="5583814"/>
          </a:xfrm>
          <a:prstGeom prst="rect">
            <a:avLst/>
          </a:prstGeom>
        </p:spPr>
      </p:pic>
    </p:spTree>
    <p:extLst>
      <p:ext uri="{BB962C8B-B14F-4D97-AF65-F5344CB8AC3E}">
        <p14:creationId xmlns:p14="http://schemas.microsoft.com/office/powerpoint/2010/main" val="12588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8DDD-C7B0-5B80-1DCB-E09497C82378}"/>
              </a:ext>
            </a:extLst>
          </p:cNvPr>
          <p:cNvSpPr>
            <a:spLocks noGrp="1"/>
          </p:cNvSpPr>
          <p:nvPr>
            <p:ph type="title"/>
          </p:nvPr>
        </p:nvSpPr>
        <p:spPr>
          <a:xfrm>
            <a:off x="775938" y="-411165"/>
            <a:ext cx="7252939" cy="1325563"/>
          </a:xfrm>
        </p:spPr>
        <p:txBody>
          <a:bodyPr>
            <a:normAutofit/>
          </a:bodyPr>
          <a:lstStyle/>
          <a:p>
            <a:r>
              <a:rPr lang="en-US" sz="3200" dirty="0"/>
              <a:t>Rides by Day - Casual</a:t>
            </a:r>
          </a:p>
        </p:txBody>
      </p:sp>
      <p:sp>
        <p:nvSpPr>
          <p:cNvPr id="4" name="Slide Number Placeholder 3">
            <a:extLst>
              <a:ext uri="{FF2B5EF4-FFF2-40B4-BE49-F238E27FC236}">
                <a16:creationId xmlns:a16="http://schemas.microsoft.com/office/drawing/2014/main" id="{4726BA14-DF25-28B4-AD56-7D46D03913CB}"/>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5" name="Picture 4" descr="A graph of a graph&#10;&#10;Description automatically generated with medium confidence">
            <a:extLst>
              <a:ext uri="{FF2B5EF4-FFF2-40B4-BE49-F238E27FC236}">
                <a16:creationId xmlns:a16="http://schemas.microsoft.com/office/drawing/2014/main" id="{0E451FC9-EC1E-9C29-A00D-6BB3CD20B0EA}"/>
              </a:ext>
            </a:extLst>
          </p:cNvPr>
          <p:cNvPicPr>
            <a:picLocks noChangeAspect="1"/>
          </p:cNvPicPr>
          <p:nvPr/>
        </p:nvPicPr>
        <p:blipFill>
          <a:blip r:embed="rId3"/>
          <a:stretch>
            <a:fillRect/>
          </a:stretch>
        </p:blipFill>
        <p:spPr>
          <a:xfrm>
            <a:off x="1118838" y="1048215"/>
            <a:ext cx="9708996" cy="5446510"/>
          </a:xfrm>
          <a:prstGeom prst="rect">
            <a:avLst/>
          </a:prstGeom>
        </p:spPr>
      </p:pic>
    </p:spTree>
    <p:extLst>
      <p:ext uri="{BB962C8B-B14F-4D97-AF65-F5344CB8AC3E}">
        <p14:creationId xmlns:p14="http://schemas.microsoft.com/office/powerpoint/2010/main" val="422342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8DDD-C7B0-5B80-1DCB-E09497C82378}"/>
              </a:ext>
            </a:extLst>
          </p:cNvPr>
          <p:cNvSpPr>
            <a:spLocks noGrp="1"/>
          </p:cNvSpPr>
          <p:nvPr>
            <p:ph type="title"/>
          </p:nvPr>
        </p:nvSpPr>
        <p:spPr>
          <a:xfrm>
            <a:off x="775938" y="-411165"/>
            <a:ext cx="7252939" cy="1325563"/>
          </a:xfrm>
        </p:spPr>
        <p:txBody>
          <a:bodyPr>
            <a:normAutofit/>
          </a:bodyPr>
          <a:lstStyle/>
          <a:p>
            <a:r>
              <a:rPr lang="en-US" sz="3200" dirty="0"/>
              <a:t>Rides by Day – Casual/Sunday</a:t>
            </a:r>
          </a:p>
        </p:txBody>
      </p:sp>
      <p:sp>
        <p:nvSpPr>
          <p:cNvPr id="4" name="Slide Number Placeholder 3">
            <a:extLst>
              <a:ext uri="{FF2B5EF4-FFF2-40B4-BE49-F238E27FC236}">
                <a16:creationId xmlns:a16="http://schemas.microsoft.com/office/drawing/2014/main" id="{4726BA14-DF25-28B4-AD56-7D46D03913CB}"/>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6" name="Picture 5" descr="A colorful pie chart with text&#10;&#10;Description automatically generated">
            <a:extLst>
              <a:ext uri="{FF2B5EF4-FFF2-40B4-BE49-F238E27FC236}">
                <a16:creationId xmlns:a16="http://schemas.microsoft.com/office/drawing/2014/main" id="{8A966DEE-334A-31E3-7B0D-23038CCB40BF}"/>
              </a:ext>
            </a:extLst>
          </p:cNvPr>
          <p:cNvPicPr>
            <a:picLocks noChangeAspect="1"/>
          </p:cNvPicPr>
          <p:nvPr/>
        </p:nvPicPr>
        <p:blipFill>
          <a:blip r:embed="rId3"/>
          <a:stretch>
            <a:fillRect/>
          </a:stretch>
        </p:blipFill>
        <p:spPr>
          <a:xfrm>
            <a:off x="1158130" y="914398"/>
            <a:ext cx="9708996" cy="5446510"/>
          </a:xfrm>
          <a:prstGeom prst="rect">
            <a:avLst/>
          </a:prstGeom>
        </p:spPr>
      </p:pic>
    </p:spTree>
    <p:extLst>
      <p:ext uri="{BB962C8B-B14F-4D97-AF65-F5344CB8AC3E}">
        <p14:creationId xmlns:p14="http://schemas.microsoft.com/office/powerpoint/2010/main" val="216006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8DDD-C7B0-5B80-1DCB-E09497C82378}"/>
              </a:ext>
            </a:extLst>
          </p:cNvPr>
          <p:cNvSpPr>
            <a:spLocks noGrp="1"/>
          </p:cNvSpPr>
          <p:nvPr>
            <p:ph type="title"/>
          </p:nvPr>
        </p:nvSpPr>
        <p:spPr>
          <a:xfrm>
            <a:off x="775938" y="-411165"/>
            <a:ext cx="7252939" cy="1325563"/>
          </a:xfrm>
        </p:spPr>
        <p:txBody>
          <a:bodyPr>
            <a:normAutofit/>
          </a:bodyPr>
          <a:lstStyle/>
          <a:p>
            <a:r>
              <a:rPr lang="en-US" sz="3200" dirty="0"/>
              <a:t>Rides by Day – Casual/Sunday</a:t>
            </a:r>
          </a:p>
        </p:txBody>
      </p:sp>
      <p:sp>
        <p:nvSpPr>
          <p:cNvPr id="4" name="Slide Number Placeholder 3">
            <a:extLst>
              <a:ext uri="{FF2B5EF4-FFF2-40B4-BE49-F238E27FC236}">
                <a16:creationId xmlns:a16="http://schemas.microsoft.com/office/drawing/2014/main" id="{4726BA14-DF25-28B4-AD56-7D46D03913CB}"/>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5" name="Picture 4" descr="A colorful pie chart with text&#10;&#10;Description automatically generated">
            <a:extLst>
              <a:ext uri="{FF2B5EF4-FFF2-40B4-BE49-F238E27FC236}">
                <a16:creationId xmlns:a16="http://schemas.microsoft.com/office/drawing/2014/main" id="{98E97CAE-A93A-1C0D-94A4-61FC8BDEF0F8}"/>
              </a:ext>
            </a:extLst>
          </p:cNvPr>
          <p:cNvPicPr>
            <a:picLocks noChangeAspect="1"/>
          </p:cNvPicPr>
          <p:nvPr/>
        </p:nvPicPr>
        <p:blipFill>
          <a:blip r:embed="rId3"/>
          <a:stretch>
            <a:fillRect/>
          </a:stretch>
        </p:blipFill>
        <p:spPr>
          <a:xfrm>
            <a:off x="1166257" y="914398"/>
            <a:ext cx="9700869" cy="5441951"/>
          </a:xfrm>
          <a:prstGeom prst="rect">
            <a:avLst/>
          </a:prstGeom>
        </p:spPr>
      </p:pic>
    </p:spTree>
    <p:extLst>
      <p:ext uri="{BB962C8B-B14F-4D97-AF65-F5344CB8AC3E}">
        <p14:creationId xmlns:p14="http://schemas.microsoft.com/office/powerpoint/2010/main" val="53144466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{38958865-983C-413D-924A-845E91A8C475}tf67328976_win32</Template>
  <TotalTime>125</TotalTime>
  <Words>608</Words>
  <Application>Microsoft Office PowerPoint</Application>
  <PresentationFormat>Widescreen</PresentationFormat>
  <Paragraphs>74</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Custom</vt:lpstr>
      <vt:lpstr>Cyclistic – 2020 Quarter 1 by Olivia brubaker</vt:lpstr>
      <vt:lpstr>Agenda</vt:lpstr>
      <vt:lpstr>The Data</vt:lpstr>
      <vt:lpstr>The Goal</vt:lpstr>
      <vt:lpstr>PowerPoint Presentation</vt:lpstr>
      <vt:lpstr>Rides by Day by member Type</vt:lpstr>
      <vt:lpstr>Rides by Day - Casual</vt:lpstr>
      <vt:lpstr>Rides by Day – Casual/Sunday</vt:lpstr>
      <vt:lpstr>Rides by Day – Casual/Sunday</vt:lpstr>
      <vt:lpstr>Rides by Day – Casual/Sunday</vt:lpstr>
      <vt:lpstr>Round trips - Total</vt:lpstr>
      <vt:lpstr>AVG. Trip Duration (Sec)</vt:lpstr>
      <vt:lpstr>RECOMMENDATIONS</vt:lpstr>
      <vt:lpstr>Acknowledgements - license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Olivia Brubaker</dc:creator>
  <cp:lastModifiedBy>Olivia Brubaker</cp:lastModifiedBy>
  <cp:revision>1</cp:revision>
  <dcterms:created xsi:type="dcterms:W3CDTF">2024-10-09T18:52:02Z</dcterms:created>
  <dcterms:modified xsi:type="dcterms:W3CDTF">2024-10-09T20:57:24Z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