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39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4ecD7Y/EzzWGFwijfcQoPIlNl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67E91A-7AA5-4C74-A1EE-5EE16C40E62F}">
  <a:tblStyle styleId="{4267E91A-7AA5-4C74-A1EE-5EE16C40E62F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8EC"/>
          </a:solidFill>
        </a:fill>
      </a:tcStyle>
    </a:wholeTbl>
    <a:band1H>
      <a:tcTxStyle/>
      <a:tcStyle>
        <a:fill>
          <a:solidFill>
            <a:srgbClr val="F4CED6"/>
          </a:solidFill>
        </a:fill>
      </a:tcStyle>
    </a:band1H>
    <a:band2H>
      <a:tcTxStyle/>
    </a:band2H>
    <a:band1V>
      <a:tcTxStyle/>
      <a:tcStyle>
        <a:fill>
          <a:solidFill>
            <a:srgbClr val="F4CED6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  <p:guide pos="39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udy.com/academy/lesson/singular-plural-nouns-definitions-rules-examples.html" TargetMode="External"/><Relationship Id="rId3" Type="http://schemas.openxmlformats.org/officeDocument/2006/relationships/hyperlink" Target="https://www.lexico.com/grammar/plurals-of-nouns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English 🡪 doesn’t differentiate gender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Uncountable nouns 🡪 things that are too large to be counted (sand), intangible (information, air), or liquids (water, wine)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nouns can be countable or uncountable depending on the context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We need a light in this room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We need some light in this room</a:t>
            </a:r>
            <a:endParaRPr/>
          </a:p>
        </p:txBody>
      </p:sp>
      <p:sp>
        <p:nvSpPr>
          <p:cNvPr id="282" name="Google Shape;28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https://kids.nationalgeographic.com/explore/countries/brazil/</a:t>
            </a:r>
            <a:endParaRPr/>
          </a:p>
        </p:txBody>
      </p:sp>
      <p:sp>
        <p:nvSpPr>
          <p:cNvPr id="301" name="Google Shape;30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https://study.com/academy/lesson/singular-plural-nouns-definitions-rules-examples.html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https://www.lexico.com/grammar/plurals-of-nouns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Noun, substativo</a:t>
            </a:r>
            <a:endParaRPr/>
          </a:p>
        </p:txBody>
      </p:sp>
      <p:sp>
        <p:nvSpPr>
          <p:cNvPr id="205" name="Google Shape;20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eu tenho um filho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eu sou do Brasil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meus olhos estão cansados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a garota/menina está aqui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o lápis é Vermelho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/>
              <a:t>a árvore é alta</a:t>
            </a:r>
            <a:endParaRPr/>
          </a:p>
        </p:txBody>
      </p:sp>
      <p:sp>
        <p:nvSpPr>
          <p:cNvPr id="227" name="Google Shape;22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 because a word ends in “s” doesn’t mean it’s a plural noun</a:t>
            </a:r>
            <a:endParaRPr/>
          </a:p>
        </p:txBody>
      </p:sp>
      <p:sp>
        <p:nvSpPr>
          <p:cNvPr id="234" name="Google Shape;23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Bunny, berry, fly</a:t>
            </a:r>
            <a:endParaRPr/>
          </a:p>
        </p:txBody>
      </p:sp>
      <p:sp>
        <p:nvSpPr>
          <p:cNvPr id="256" name="Google Shape;25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7" name="Google Shape;1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8" name="Google Shape;8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3" name="Google Shape;9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1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3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1" name="Google Shape;10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2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2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4" name="Google Shape;104;p32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5" name="Google Shape;105;p3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9" name="Google Shape;10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3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3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2" name="Google Shape;112;p33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3" name="Google Shape;113;p3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7" name="Google Shape;11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4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4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0" name="Google Shape;120;p3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4" name="Google Shape;12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5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5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7" name="Google Shape;127;p35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3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35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32" name="Google Shape;132;p35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4" name="Google Shape;13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6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3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1" name="Google Shape;14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7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4" name="Google Shape;144;p37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37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p37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7" name="Google Shape;147;p37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8" name="Google Shape;148;p37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9" name="Google Shape;149;p3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53" name="Google Shape;15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8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38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7" name="Google Shape;157;p38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8" name="Google Shape;158;p38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9" name="Google Shape;159;p38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0" name="Google Shape;160;p38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1" name="Google Shape;161;p38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38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3" name="Google Shape;163;p38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4" name="Google Shape;164;p3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68" name="Google Shape;16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1" type="body"/>
          </p:nvPr>
        </p:nvSpPr>
        <p:spPr>
          <a:xfrm rot="5400000">
            <a:off x="4383948" y="-1103079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75" name="Google Shape;175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0"/>
          <p:cNvSpPr txBox="1"/>
          <p:nvPr>
            <p:ph type="title"/>
          </p:nvPr>
        </p:nvSpPr>
        <p:spPr>
          <a:xfrm rot="5400000">
            <a:off x="7410763" y="1923737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0"/>
          <p:cNvSpPr txBox="1"/>
          <p:nvPr>
            <p:ph idx="1" type="body"/>
          </p:nvPr>
        </p:nvSpPr>
        <p:spPr>
          <a:xfrm rot="5400000">
            <a:off x="2152338" y="-628961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4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43" name="Google Shape;4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1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0" name="Google Shape;5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7" name="Google Shape;5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6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2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4" name="Google Shape;6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2" name="Google Shape;7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28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28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2" name="Google Shape;8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19" Type="http://schemas.openxmlformats.org/officeDocument/2006/relationships/slideLayout" Target="../slideLayouts/slideLayout20.xml"/><Relationship Id="rId6" Type="http://schemas.openxmlformats.org/officeDocument/2006/relationships/slideLayout" Target="../slideLayouts/slideLayout7.xml"/><Relationship Id="rId1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F81B4"/>
            </a:gs>
            <a:gs pos="100000">
              <a:srgbClr val="064B90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20"/>
          <p:cNvPicPr preferRelativeResize="0"/>
          <p:nvPr/>
        </p:nvPicPr>
        <p:blipFill rotWithShape="1">
          <a:blip r:embed="rId1">
            <a:alphaModFix amt="80000"/>
          </a:blip>
          <a:srcRect b="0" l="0" r="0" t="0"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0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0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30" name="Google Shape;30;p19"/>
          <p:cNvPicPr preferRelativeResize="0"/>
          <p:nvPr/>
        </p:nvPicPr>
        <p:blipFill rotWithShape="1">
          <a:blip r:embed="rId1">
            <a:alphaModFix amt="80000"/>
          </a:blip>
          <a:srcRect b="0" l="0" r="0" t="0"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Beverly.Reyes@tufts.edu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"/>
          <p:cNvSpPr txBox="1"/>
          <p:nvPr>
            <p:ph type="ctrTitle"/>
          </p:nvPr>
        </p:nvSpPr>
        <p:spPr>
          <a:xfrm>
            <a:off x="1835233" y="1124125"/>
            <a:ext cx="8689976" cy="1844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</a:pPr>
            <a:r>
              <a:rPr b="1" lang="en-US" sz="4000">
                <a:solidFill>
                  <a:schemeClr val="dk1"/>
                </a:solidFill>
              </a:rPr>
              <a:t>POTENCIA: CLASS 4</a:t>
            </a:r>
            <a:endParaRPr/>
          </a:p>
        </p:txBody>
      </p:sp>
      <p:sp>
        <p:nvSpPr>
          <p:cNvPr id="186" name="Google Shape;186;p1"/>
          <p:cNvSpPr txBox="1"/>
          <p:nvPr>
            <p:ph idx="1" type="subTitle"/>
          </p:nvPr>
        </p:nvSpPr>
        <p:spPr>
          <a:xfrm>
            <a:off x="1835233" y="3013746"/>
            <a:ext cx="8689976" cy="107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chemeClr val="dk2"/>
                </a:solidFill>
              </a:rPr>
              <a:t>THURSDAY SEPTEMBER 10, 2020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solidFill>
                  <a:schemeClr val="dk2"/>
                </a:solidFill>
              </a:rPr>
              <a:t>8 – 9 PM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 txBox="1"/>
          <p:nvPr>
            <p:ph type="title"/>
          </p:nvPr>
        </p:nvSpPr>
        <p:spPr>
          <a:xfrm>
            <a:off x="913774" y="240145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SUMMARY OF RULES</a:t>
            </a:r>
            <a:endParaRPr/>
          </a:p>
        </p:txBody>
      </p:sp>
      <p:graphicFrame>
        <p:nvGraphicFramePr>
          <p:cNvPr id="268" name="Google Shape;268;p10"/>
          <p:cNvGraphicFramePr/>
          <p:nvPr/>
        </p:nvGraphicFramePr>
        <p:xfrm>
          <a:off x="2601532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{4267E91A-7AA5-4C74-A1EE-5EE16C40E62F}</a:tableStyleId>
              </a:tblPr>
              <a:tblGrid>
                <a:gridCol w="4996875"/>
                <a:gridCol w="2241050"/>
              </a:tblGrid>
              <a:tr h="43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Rule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3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 For most nouns, add ‘s'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Char char="-"/>
                      </a:pPr>
                      <a:r>
                        <a:rPr lang="en-US" sz="1800"/>
                        <a:t>Cup 🡪 cups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Char char="-"/>
                      </a:pPr>
                      <a:r>
                        <a:rPr lang="en-US" sz="1800"/>
                        <a:t>House 🡪 houses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4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en-US" sz="1800"/>
                        <a:t>2. For nouns that end in ch, x, s, or ss: Add ‘es’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Char char="-"/>
                      </a:pPr>
                      <a:r>
                        <a:rPr lang="en-US" sz="1800"/>
                        <a:t>Glass 🡪 glasses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Char char="-"/>
                      </a:pPr>
                      <a:r>
                        <a:rPr lang="en-US" sz="1800"/>
                        <a:t>Beach 🡪 beaches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4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en-US" sz="1800"/>
                        <a:t>3. For nouns that end in f or fe: Change f to ‘v’ and add ‘es’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Char char="-"/>
                      </a:pPr>
                      <a:r>
                        <a:rPr lang="en-US" sz="1800"/>
                        <a:t>Knife 🡪 knives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Char char="-"/>
                      </a:pPr>
                      <a:r>
                        <a:rPr lang="en-US" sz="1800"/>
                        <a:t>Wolf 🡪 wolves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4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 Some nouns have different plural forms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Char char="-"/>
                      </a:pPr>
                      <a:r>
                        <a:rPr lang="en-US" sz="1800"/>
                        <a:t>Child 🡪 children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Char char="-"/>
                      </a:pPr>
                      <a:r>
                        <a:rPr lang="en-US" sz="1800"/>
                        <a:t>Foot 🡪 feet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4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 Nouns ending in y or o do not have definite rules (in spelling)*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Char char="-"/>
                      </a:pPr>
                      <a:r>
                        <a:rPr lang="en-US" sz="1800"/>
                        <a:t>Toy 🡪 toys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Char char="-"/>
                      </a:pPr>
                      <a:r>
                        <a:rPr lang="en-US" sz="1800"/>
                        <a:t>Bunny 🡪 bunnies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4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 A few nouns have the same singular and plural forms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Char char="-"/>
                      </a:pPr>
                      <a:r>
                        <a:rPr lang="en-US" sz="1800"/>
                        <a:t>Sheep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Char char="-"/>
                      </a:pPr>
                      <a:r>
                        <a:rPr lang="en-US" sz="1800"/>
                        <a:t>Series 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ARTICLES</a:t>
            </a:r>
            <a:endParaRPr/>
          </a:p>
        </p:txBody>
      </p:sp>
      <p:sp>
        <p:nvSpPr>
          <p:cNvPr id="274" name="Google Shape;274;p11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WHAT IS AN ARTICLE?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*Articles tell us if something is specific (definite) or non-specific (non-definite)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They can also help us see if something is singular or plural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WHAT ARTICLES DO WE SEE IN ENGLISH?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The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Some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A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An </a:t>
            </a: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2018049" y="4315824"/>
            <a:ext cx="215837" cy="390760"/>
          </a:xfrm>
          <a:prstGeom prst="rightBrace">
            <a:avLst>
              <a:gd fmla="val 31410" name="adj1"/>
              <a:gd fmla="val 50000" name="adj2"/>
            </a:avLst>
          </a:prstGeom>
          <a:noFill/>
          <a:ln cap="flat" cmpd="sng" w="9525">
            <a:solidFill>
              <a:srgbClr val="B33B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2125967" y="4797703"/>
            <a:ext cx="424542" cy="1176423"/>
          </a:xfrm>
          <a:prstGeom prst="rightBrace">
            <a:avLst>
              <a:gd fmla="val 31410" name="adj1"/>
              <a:gd fmla="val 50000" name="adj2"/>
            </a:avLst>
          </a:prstGeom>
          <a:noFill/>
          <a:ln cap="flat" cmpd="sng" w="9525">
            <a:solidFill>
              <a:srgbClr val="B33B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7" name="Google Shape;277;p11"/>
          <p:cNvSpPr txBox="1"/>
          <p:nvPr/>
        </p:nvSpPr>
        <p:spPr>
          <a:xfrm>
            <a:off x="2262998" y="4324596"/>
            <a:ext cx="29953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Definite; something particular</a:t>
            </a:r>
            <a:endParaRPr/>
          </a:p>
        </p:txBody>
      </p:sp>
      <p:sp>
        <p:nvSpPr>
          <p:cNvPr id="278" name="Google Shape;278;p11"/>
          <p:cNvSpPr txBox="1"/>
          <p:nvPr/>
        </p:nvSpPr>
        <p:spPr>
          <a:xfrm>
            <a:off x="2550509" y="5201248"/>
            <a:ext cx="30909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Indefinite; a general idea/thing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"/>
          <p:cNvSpPr txBox="1"/>
          <p:nvPr>
            <p:ph type="title"/>
          </p:nvPr>
        </p:nvSpPr>
        <p:spPr>
          <a:xfrm>
            <a:off x="4512077" y="161356"/>
            <a:ext cx="248306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SUMMARY</a:t>
            </a:r>
            <a:endParaRPr/>
          </a:p>
        </p:txBody>
      </p:sp>
      <p:graphicFrame>
        <p:nvGraphicFramePr>
          <p:cNvPr id="285" name="Google Shape;285;p12"/>
          <p:cNvGraphicFramePr/>
          <p:nvPr/>
        </p:nvGraphicFramePr>
        <p:xfrm>
          <a:off x="210207" y="15460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{4267E91A-7AA5-4C74-A1EE-5EE16C40E62F}</a:tableStyleId>
              </a:tblPr>
              <a:tblGrid>
                <a:gridCol w="1103575"/>
                <a:gridCol w="1555525"/>
                <a:gridCol w="5328750"/>
                <a:gridCol w="3783725"/>
              </a:tblGrid>
              <a:tr h="37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Article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Translation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When to use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13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o/a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When referring to something specific (singular, plural, uncountable nouns)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Please bring the blue sweater that I like.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64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algumos/as, un poco de…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When referring to something non-specific (plural, uncountable nouns)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Char char="-"/>
                      </a:pPr>
                      <a:r>
                        <a:rPr lang="en-US" sz="1800"/>
                        <a:t>I saw some sweaters at the store.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Char char="-"/>
                      </a:pPr>
                      <a:r>
                        <a:rPr lang="en-US" sz="1800"/>
                        <a:t>Can I have some water?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33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A/An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um, uma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When referring to a general idea (singular nouns only)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Char char="-"/>
                      </a:pPr>
                      <a:r>
                        <a:rPr lang="en-US" sz="1800"/>
                        <a:t>A 🡪 before a word that begins with a consonant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Char char="-"/>
                      </a:pPr>
                      <a:r>
                        <a:rPr lang="en-US" sz="1800"/>
                        <a:t>An 🡪 usually before a word that begins with a vowel (a,e,i,o,u)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Char char="-"/>
                      </a:pPr>
                      <a:r>
                        <a:rPr lang="en-US" sz="1800"/>
                        <a:t>I am cold. Please bring me a sweater.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Char char="-"/>
                      </a:pPr>
                      <a:r>
                        <a:rPr lang="en-US" sz="1800"/>
                        <a:t>Please bring me an orange sweater.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6" name="Google Shape;286;p12"/>
          <p:cNvSpPr txBox="1"/>
          <p:nvPr/>
        </p:nvSpPr>
        <p:spPr>
          <a:xfrm>
            <a:off x="3816863" y="5043822"/>
            <a:ext cx="387349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*There are some exceptions with A/An: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My mother is 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honest woman.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My mother is 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honest woman.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She is 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United States senator.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She is 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United States senator.</a:t>
            </a:r>
            <a:endParaRPr/>
          </a:p>
        </p:txBody>
      </p:sp>
      <p:pic>
        <p:nvPicPr>
          <p:cNvPr descr="A picture containing drawing, food&#10;&#10;Description automatically generated" id="287" name="Google Shape;2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0150" y="5284184"/>
            <a:ext cx="371718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, food&#10;&#10;Description automatically generated" id="288" name="Google Shape;2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6158" y="6034307"/>
            <a:ext cx="371718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lock, drawing&#10;&#10;Description automatically generated" id="289" name="Google Shape;28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1578" y="5611363"/>
            <a:ext cx="349185" cy="3096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lock, drawing&#10;&#10;Description automatically generated" id="290" name="Google Shape;29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1577" y="6437120"/>
            <a:ext cx="349185" cy="309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ACTIVITY 1: ARTICLES</a:t>
            </a:r>
            <a:endParaRPr/>
          </a:p>
        </p:txBody>
      </p:sp>
      <p:sp>
        <p:nvSpPr>
          <p:cNvPr id="296" name="Google Shape;296;p13"/>
          <p:cNvSpPr txBox="1"/>
          <p:nvPr>
            <p:ph idx="1" type="body"/>
          </p:nvPr>
        </p:nvSpPr>
        <p:spPr>
          <a:xfrm>
            <a:off x="913773" y="2051782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IDENTIFY THE ARTICLE AND THE NOUN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IS THE ARTICLE DEFINITE OR INDEFINITE?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IS THE NOUN SINGULAR, PLURAL, OR UNCOUNTABLE?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cap="none"/>
              <a:t>Can you get me the pencil?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cap="none"/>
              <a:t>Please give me a cup of tea.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cap="none"/>
              <a:t>Are you going to the party?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cap="none"/>
              <a:t>Can you get me some water?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cap="none"/>
              <a:t>Some people like cold weather.</a:t>
            </a:r>
            <a:endParaRPr/>
          </a:p>
        </p:txBody>
      </p:sp>
      <p:graphicFrame>
        <p:nvGraphicFramePr>
          <p:cNvPr id="297" name="Google Shape;297;p13"/>
          <p:cNvGraphicFramePr/>
          <p:nvPr/>
        </p:nvGraphicFramePr>
        <p:xfrm>
          <a:off x="7586466" y="48466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{4267E91A-7AA5-4C74-A1EE-5EE16C40E62F}</a:tableStyleId>
              </a:tblPr>
              <a:tblGrid>
                <a:gridCol w="1442850"/>
                <a:gridCol w="2711375"/>
              </a:tblGrid>
              <a:tr h="404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Translation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a/o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algumos/as, un poco de…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A/An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um, uma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"/>
          <p:cNvSpPr txBox="1"/>
          <p:nvPr>
            <p:ph type="title"/>
          </p:nvPr>
        </p:nvSpPr>
        <p:spPr>
          <a:xfrm>
            <a:off x="913774" y="261165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ACTIVITY 2: ABOUT BRAZIL</a:t>
            </a:r>
            <a:endParaRPr/>
          </a:p>
        </p:txBody>
      </p:sp>
      <p:sp>
        <p:nvSpPr>
          <p:cNvPr id="304" name="Google Shape;304;p14"/>
          <p:cNvSpPr txBox="1"/>
          <p:nvPr>
            <p:ph idx="1" type="body"/>
          </p:nvPr>
        </p:nvSpPr>
        <p:spPr>
          <a:xfrm>
            <a:off x="913773" y="1744717"/>
            <a:ext cx="10364452" cy="4852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 cap="none"/>
              <a:t>IDENTIFY THE CORRECT ARTICLE</a:t>
            </a:r>
            <a:endParaRPr cap="none"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cap="none"/>
              <a:t>Brazil is _____ largest country in South America and _____ fifth largest nation in the world. It forms _____ enormous triangle on the eastern side of the continent with a 4,500-mile (7,400-kilometer) coastline along _____ Atlantic ocean. 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cap="none"/>
              <a:t>Northern brazil is dominated by _____ Amazon River and the jungles that surround it</a:t>
            </a:r>
            <a:endParaRPr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cap="none"/>
              <a:t>Brazilians are soccer crazy, and their country has produced _____ of the best players.</a:t>
            </a:r>
            <a:endParaRPr/>
          </a:p>
        </p:txBody>
      </p:sp>
      <p:graphicFrame>
        <p:nvGraphicFramePr>
          <p:cNvPr id="305" name="Google Shape;305;p14"/>
          <p:cNvGraphicFramePr/>
          <p:nvPr/>
        </p:nvGraphicFramePr>
        <p:xfrm>
          <a:off x="4749673" y="50006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{4267E91A-7AA5-4C74-A1EE-5EE16C40E62F}</a:tableStyleId>
              </a:tblPr>
              <a:tblGrid>
                <a:gridCol w="935200"/>
                <a:gridCol w="1757450"/>
              </a:tblGrid>
              <a:tr h="404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Translation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a/o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algumos/as, un poco de…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A/An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um, uma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sz="3600"/>
              <a:t>ACTIVITY 3: ARTICLES &amp; NOUNS</a:t>
            </a:r>
            <a:endParaRPr/>
          </a:p>
        </p:txBody>
      </p:sp>
      <p:sp>
        <p:nvSpPr>
          <p:cNvPr id="312" name="Google Shape;312;p15"/>
          <p:cNvSpPr txBox="1"/>
          <p:nvPr>
            <p:ph idx="1" type="body"/>
          </p:nvPr>
        </p:nvSpPr>
        <p:spPr>
          <a:xfrm>
            <a:off x="643467" y="1457471"/>
            <a:ext cx="10905066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IDENTIFY THE ARTICLES (IF THERE ARE ANY)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CHOOSE THE CORRECT FORM OF THE NOUN IN EACH SENTENCE: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sz="2000" cap="none"/>
              <a:t>I have three (child, children).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sz="2000" cap="none"/>
              <a:t>There are five (man, men) and one (woman, women).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sz="2000" cap="none"/>
              <a:t>I put two big (potato, potatoes) in the lunch box.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sz="2000" cap="none"/>
              <a:t>A few men wear (watch, watches).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sz="2000" cap="none"/>
              <a:t>I put a (note, notes) on the desk.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sz="2000" cap="none"/>
              <a:t>I saw a (mouse, mice) running by.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sz="2000" cap="none"/>
              <a:t>There are few (bus, buses) on the road today.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sz="3600"/>
              <a:t>ACTIVITY 4: SINGULAR TO PLURAL NOUNS</a:t>
            </a:r>
            <a:endParaRPr/>
          </a:p>
        </p:txBody>
      </p:sp>
      <p:sp>
        <p:nvSpPr>
          <p:cNvPr id="318" name="Google Shape;318;p16"/>
          <p:cNvSpPr txBox="1"/>
          <p:nvPr>
            <p:ph idx="1" type="body"/>
          </p:nvPr>
        </p:nvSpPr>
        <p:spPr>
          <a:xfrm>
            <a:off x="643467" y="1782981"/>
            <a:ext cx="8920947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IDENTIFY THE NOUN. THEN, CHANGE IT FROM SINGULAR TO PLURAL.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TRANSLATE THE SENTENCE!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sz="2000" cap="none"/>
              <a:t>My sweater is black.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sz="2000" cap="none"/>
              <a:t>My eye is brown.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sz="2000" cap="none"/>
              <a:t>My foot hurts.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sz="2000" cap="none"/>
              <a:t>The door is open.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sz="2000" cap="none"/>
              <a:t>Can </a:t>
            </a:r>
            <a:r>
              <a:rPr lang="en-US" cap="none"/>
              <a:t>I</a:t>
            </a:r>
            <a:r>
              <a:rPr lang="en-US" sz="2000" cap="none"/>
              <a:t> have some coffee?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sz="2000" cap="none"/>
              <a:t>Please turn off the light.</a:t>
            </a:r>
            <a:endParaRPr/>
          </a:p>
          <a:p>
            <a:pPr indent="-387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19" name="Google Shape;319;p16"/>
          <p:cNvSpPr/>
          <p:nvPr/>
        </p:nvSpPr>
        <p:spPr>
          <a:xfrm>
            <a:off x="1576552" y="3429000"/>
            <a:ext cx="903889" cy="365234"/>
          </a:xfrm>
          <a:prstGeom prst="frame">
            <a:avLst>
              <a:gd fmla="val 12500" name="adj1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0" name="Google Shape;320;p16"/>
          <p:cNvSpPr txBox="1"/>
          <p:nvPr/>
        </p:nvSpPr>
        <p:spPr>
          <a:xfrm>
            <a:off x="3413526" y="3424902"/>
            <a:ext cx="2729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🡪 My 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sweaters are 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black. 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"/>
          <p:cNvSpPr txBox="1"/>
          <p:nvPr>
            <p:ph type="title"/>
          </p:nvPr>
        </p:nvSpPr>
        <p:spPr>
          <a:xfrm>
            <a:off x="1075766" y="1188637"/>
            <a:ext cx="3254495" cy="4480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Twentieth Century"/>
              <a:buNone/>
            </a:pPr>
            <a:r>
              <a:rPr lang="en-US" sz="5600"/>
              <a:t>LESSON SUMMARY</a:t>
            </a:r>
            <a:endParaRPr/>
          </a:p>
        </p:txBody>
      </p:sp>
      <p:sp>
        <p:nvSpPr>
          <p:cNvPr id="326" name="Google Shape;326;p17"/>
          <p:cNvSpPr txBox="1"/>
          <p:nvPr>
            <p:ph idx="1" type="body"/>
          </p:nvPr>
        </p:nvSpPr>
        <p:spPr>
          <a:xfrm>
            <a:off x="5255259" y="1648870"/>
            <a:ext cx="5622947" cy="3560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TODAY WE:</a:t>
            </a:r>
            <a:endParaRPr sz="2200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IDENTIFIED NOUNS IN A SENTENCE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PRACTICED CHANGING SINGULAR NOUNS TO PLURAL NOUNS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LEARNED ABOUT ARTICLES IN ENGLISH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/>
          <p:nvPr>
            <p:ph type="title"/>
          </p:nvPr>
        </p:nvSpPr>
        <p:spPr>
          <a:xfrm>
            <a:off x="838200" y="4951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CONTACT INFORMATION</a:t>
            </a:r>
            <a:endParaRPr/>
          </a:p>
        </p:txBody>
      </p:sp>
      <p:sp>
        <p:nvSpPr>
          <p:cNvPr id="333" name="Google Shape;333;p18"/>
          <p:cNvSpPr txBox="1"/>
          <p:nvPr>
            <p:ph idx="1" type="body"/>
          </p:nvPr>
        </p:nvSpPr>
        <p:spPr>
          <a:xfrm>
            <a:off x="838200" y="1820761"/>
            <a:ext cx="4122775" cy="3133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BEVERLY.REYES@TUFTS.EDU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WHATSAPP: 203-550-4184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CLASSES ON THURSDAYS 8PM</a:t>
            </a:r>
            <a:endParaRPr/>
          </a:p>
        </p:txBody>
      </p:sp>
      <p:pic>
        <p:nvPicPr>
          <p:cNvPr descr="A close up of a sign&#10;&#10;Description automatically generated" id="334" name="Google Shape;33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4584" y="1939930"/>
            <a:ext cx="579768" cy="579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food, drawing&#10;&#10;Description automatically generated" id="335" name="Google Shape;33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3923" y="2519698"/>
            <a:ext cx="620360" cy="62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sic needs communication board - Google Search | Communication ..." id="192" name="Google Shape;192;p2"/>
          <p:cNvPicPr preferRelativeResize="0"/>
          <p:nvPr/>
        </p:nvPicPr>
        <p:blipFill rotWithShape="1">
          <a:blip r:embed="rId3">
            <a:alphaModFix/>
          </a:blip>
          <a:srcRect b="-19" l="0" r="-20" t="5328"/>
          <a:stretch/>
        </p:blipFill>
        <p:spPr>
          <a:xfrm>
            <a:off x="7273158" y="718675"/>
            <a:ext cx="4509562" cy="5525028"/>
          </a:xfrm>
          <a:prstGeom prst="roundRect">
            <a:avLst>
              <a:gd fmla="val 530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93" name="Google Shape;193;p2"/>
          <p:cNvSpPr txBox="1"/>
          <p:nvPr>
            <p:ph type="title"/>
          </p:nvPr>
        </p:nvSpPr>
        <p:spPr>
          <a:xfrm>
            <a:off x="913776" y="640831"/>
            <a:ext cx="6564205" cy="1573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CHECKING IN </a:t>
            </a:r>
            <a:endParaRPr/>
          </a:p>
        </p:txBody>
      </p:sp>
      <p:sp>
        <p:nvSpPr>
          <p:cNvPr id="194" name="Google Shape;194;p2"/>
          <p:cNvSpPr txBox="1"/>
          <p:nvPr>
            <p:ph idx="1" type="body"/>
          </p:nvPr>
        </p:nvSpPr>
        <p:spPr>
          <a:xfrm>
            <a:off x="913774" y="2367092"/>
            <a:ext cx="6564207" cy="3881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HOW ARE YOU FEELING?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R: TODAY I FEEL ________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WHAT DID YOU DO TODAY?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R: TODAY I ________</a:t>
            </a: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8069404" y="713977"/>
            <a:ext cx="2611971" cy="6035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Emotions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"/>
          <p:cNvSpPr txBox="1"/>
          <p:nvPr>
            <p:ph type="title"/>
          </p:nvPr>
        </p:nvSpPr>
        <p:spPr>
          <a:xfrm>
            <a:off x="913776" y="643466"/>
            <a:ext cx="3418784" cy="430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sz="4400">
                <a:solidFill>
                  <a:schemeClr val="dk1"/>
                </a:solidFill>
              </a:rPr>
              <a:t>REVIEW FROM LAST CLASS</a:t>
            </a:r>
            <a:endParaRPr/>
          </a:p>
        </p:txBody>
      </p:sp>
      <p:sp>
        <p:nvSpPr>
          <p:cNvPr id="201" name="Google Shape;201;p3"/>
          <p:cNvSpPr txBox="1"/>
          <p:nvPr>
            <p:ph idx="1" type="body"/>
          </p:nvPr>
        </p:nvSpPr>
        <p:spPr>
          <a:xfrm>
            <a:off x="4654295" y="643466"/>
            <a:ext cx="6623305" cy="4308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chemeClr val="dk1"/>
                </a:solidFill>
              </a:rPr>
              <a:t>WEATHER/TEMPERATURE, MONTHS, SEASONS: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chemeClr val="dk1"/>
                </a:solidFill>
              </a:rPr>
              <a:t>WHAT MONTH IS IT?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chemeClr val="dk1"/>
                </a:solidFill>
              </a:rPr>
              <a:t>WHAT MONTH COMES NEXT?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chemeClr val="dk1"/>
                </a:solidFill>
              </a:rPr>
              <a:t>WHAT IS YOUR FAVORITE SEASON?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chemeClr val="dk1"/>
                </a:solidFill>
              </a:rPr>
              <a:t>HOW WAS THE WEATHER TODAY?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chemeClr val="dk1"/>
                </a:solidFill>
              </a:rPr>
              <a:t>THE 5 W’S + HOW: PLEASE TRANSLATE FROM ENGLISH TO PORTUGUESE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chemeClr val="dk1"/>
                </a:solidFill>
              </a:rPr>
              <a:t>HOW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chemeClr val="dk1"/>
                </a:solidFill>
              </a:rPr>
              <a:t>WHAT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chemeClr val="dk1"/>
                </a:solidFill>
              </a:rPr>
              <a:t>WHERE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chemeClr val="dk1"/>
                </a:solidFill>
              </a:rPr>
              <a:t>WHEN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chemeClr val="dk1"/>
                </a:solidFill>
              </a:rPr>
              <a:t>WHY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solidFill>
                  <a:schemeClr val="dk1"/>
                </a:solidFill>
              </a:rPr>
              <a:t>WHO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/>
          <p:nvPr>
            <p:ph type="title"/>
          </p:nvPr>
        </p:nvSpPr>
        <p:spPr>
          <a:xfrm>
            <a:off x="913776" y="643466"/>
            <a:ext cx="3418784" cy="430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US" sz="4400">
                <a:solidFill>
                  <a:schemeClr val="dk1"/>
                </a:solidFill>
              </a:rPr>
              <a:t>PLAN FOR TODAY</a:t>
            </a:r>
            <a:endParaRPr/>
          </a:p>
        </p:txBody>
      </p:sp>
      <p:sp>
        <p:nvSpPr>
          <p:cNvPr id="208" name="Google Shape;208;p4"/>
          <p:cNvSpPr txBox="1"/>
          <p:nvPr>
            <p:ph idx="1" type="body"/>
          </p:nvPr>
        </p:nvSpPr>
        <p:spPr>
          <a:xfrm>
            <a:off x="4654295" y="643466"/>
            <a:ext cx="6623305" cy="4308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REVIEW WHAT IS A </a:t>
            </a:r>
            <a:r>
              <a:rPr b="1" lang="en-US" sz="1800">
                <a:solidFill>
                  <a:schemeClr val="dk1"/>
                </a:solidFill>
              </a:rPr>
              <a:t>NOUN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LEARN THE BASIC RULES OF </a:t>
            </a:r>
            <a:r>
              <a:rPr b="1" lang="en-US" sz="1800">
                <a:solidFill>
                  <a:schemeClr val="dk1"/>
                </a:solidFill>
              </a:rPr>
              <a:t>FORMING A PLURAL NOUN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LEARN ABOUT </a:t>
            </a:r>
            <a:r>
              <a:rPr b="1" lang="en-US" sz="1800">
                <a:solidFill>
                  <a:schemeClr val="dk1"/>
                </a:solidFill>
              </a:rPr>
              <a:t>ARTICLES</a:t>
            </a:r>
            <a:r>
              <a:rPr lang="en-US" sz="1800">
                <a:solidFill>
                  <a:schemeClr val="dk1"/>
                </a:solidFill>
              </a:rPr>
              <a:t> IN ENGLISH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PRACTICE </a:t>
            </a:r>
            <a:r>
              <a:rPr b="1" lang="en-US" sz="1800">
                <a:solidFill>
                  <a:schemeClr val="dk1"/>
                </a:solidFill>
              </a:rPr>
              <a:t>IDENTIFYING A NOUN </a:t>
            </a:r>
            <a:r>
              <a:rPr lang="en-US" sz="1800">
                <a:solidFill>
                  <a:schemeClr val="dk1"/>
                </a:solidFill>
              </a:rPr>
              <a:t>IN A SENTENCE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PRACTICE IDENTIFYING THE </a:t>
            </a:r>
            <a:r>
              <a:rPr b="1" lang="en-US" sz="1800">
                <a:solidFill>
                  <a:schemeClr val="dk1"/>
                </a:solidFill>
              </a:rPr>
              <a:t>CORRECT FORM OF A NOUN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"/>
          <p:cNvSpPr txBox="1"/>
          <p:nvPr>
            <p:ph type="title"/>
          </p:nvPr>
        </p:nvSpPr>
        <p:spPr>
          <a:xfrm>
            <a:off x="913774" y="20118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NOUNS</a:t>
            </a:r>
            <a:endParaRPr/>
          </a:p>
        </p:txBody>
      </p:sp>
      <p:sp>
        <p:nvSpPr>
          <p:cNvPr id="215" name="Google Shape;215;p5"/>
          <p:cNvSpPr txBox="1"/>
          <p:nvPr>
            <p:ph idx="1" type="body"/>
          </p:nvPr>
        </p:nvSpPr>
        <p:spPr>
          <a:xfrm>
            <a:off x="838200" y="1825625"/>
            <a:ext cx="8337698" cy="1417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WHAT IS A NOUN?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Noun: person, place, or thing/object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NOUNS CAN BE SINGULAR OR PLURAL</a:t>
            </a:r>
            <a:endParaRPr/>
          </a:p>
        </p:txBody>
      </p:sp>
      <p:sp>
        <p:nvSpPr>
          <p:cNvPr id="216" name="Google Shape;216;p5"/>
          <p:cNvSpPr txBox="1"/>
          <p:nvPr/>
        </p:nvSpPr>
        <p:spPr>
          <a:xfrm>
            <a:off x="8365219" y="5129191"/>
            <a:ext cx="111280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Eyes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Snow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Hand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Mouth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Sun</a:t>
            </a:r>
            <a:endParaRPr/>
          </a:p>
        </p:txBody>
      </p:sp>
      <p:sp>
        <p:nvSpPr>
          <p:cNvPr id="217" name="Google Shape;217;p5"/>
          <p:cNvSpPr txBox="1"/>
          <p:nvPr/>
        </p:nvSpPr>
        <p:spPr>
          <a:xfrm>
            <a:off x="10293706" y="5129191"/>
            <a:ext cx="12706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Snowing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Touch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Eat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Sunny</a:t>
            </a:r>
            <a:endParaRPr/>
          </a:p>
        </p:txBody>
      </p:sp>
      <p:sp>
        <p:nvSpPr>
          <p:cNvPr id="218" name="Google Shape;218;p5"/>
          <p:cNvSpPr txBox="1"/>
          <p:nvPr/>
        </p:nvSpPr>
        <p:spPr>
          <a:xfrm>
            <a:off x="8012678" y="4317205"/>
            <a:ext cx="37985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Which group is made up of nouns?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9" name="Google Shape;219;p5"/>
          <p:cNvSpPr txBox="1"/>
          <p:nvPr/>
        </p:nvSpPr>
        <p:spPr>
          <a:xfrm>
            <a:off x="8442418" y="4759859"/>
            <a:ext cx="9737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Group A</a:t>
            </a:r>
            <a:endParaRPr/>
          </a:p>
        </p:txBody>
      </p:sp>
      <p:sp>
        <p:nvSpPr>
          <p:cNvPr id="220" name="Google Shape;220;p5"/>
          <p:cNvSpPr txBox="1"/>
          <p:nvPr/>
        </p:nvSpPr>
        <p:spPr>
          <a:xfrm>
            <a:off x="10423075" y="4759859"/>
            <a:ext cx="964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Group B</a:t>
            </a:r>
            <a:endParaRPr/>
          </a:p>
        </p:txBody>
      </p:sp>
      <p:sp>
        <p:nvSpPr>
          <p:cNvPr id="221" name="Google Shape;221;p5"/>
          <p:cNvSpPr txBox="1"/>
          <p:nvPr/>
        </p:nvSpPr>
        <p:spPr>
          <a:xfrm>
            <a:off x="341001" y="4517260"/>
            <a:ext cx="193161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Person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Mother/Father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Daughter/Son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Girl/Boy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Woman/Man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Doctor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Teacher</a:t>
            </a:r>
            <a:endParaRPr/>
          </a:p>
        </p:txBody>
      </p:sp>
      <p:sp>
        <p:nvSpPr>
          <p:cNvPr id="222" name="Google Shape;222;p5"/>
          <p:cNvSpPr txBox="1"/>
          <p:nvPr/>
        </p:nvSpPr>
        <p:spPr>
          <a:xfrm>
            <a:off x="2589851" y="4517260"/>
            <a:ext cx="129394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Place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Beach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School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House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Bakery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Medford</a:t>
            </a:r>
            <a:endParaRPr/>
          </a:p>
        </p:txBody>
      </p:sp>
      <p:sp>
        <p:nvSpPr>
          <p:cNvPr id="223" name="Google Shape;223;p5"/>
          <p:cNvSpPr txBox="1"/>
          <p:nvPr/>
        </p:nvSpPr>
        <p:spPr>
          <a:xfrm>
            <a:off x="4531758" y="4517260"/>
            <a:ext cx="141647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Thing/object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Computer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Shoe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Ear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Pencil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-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Book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 sz="3600"/>
              <a:t>QUICK ACTIVITY</a:t>
            </a:r>
            <a:endParaRPr/>
          </a:p>
        </p:txBody>
      </p:sp>
      <p:sp>
        <p:nvSpPr>
          <p:cNvPr id="230" name="Google Shape;230;p6"/>
          <p:cNvSpPr txBox="1"/>
          <p:nvPr>
            <p:ph idx="1" type="body"/>
          </p:nvPr>
        </p:nvSpPr>
        <p:spPr>
          <a:xfrm>
            <a:off x="643467" y="1782981"/>
            <a:ext cx="10905066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IDENTIFY THE NOUN AND SAY IF IT IS A PERSON, PLACE, OR OBJECT.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TRANSLATE TO PORTUGUESE!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sz="2000" cap="none"/>
              <a:t>I have a son.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sz="2000" cap="none"/>
              <a:t>I am from brazil.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sz="2000" cap="none"/>
              <a:t>My eyes are tired.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sz="2000" cap="none"/>
              <a:t>The girl is here.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sz="2000" cap="none"/>
              <a:t>The pencil is red.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AutoNum type="arabicPeriod"/>
            </a:pPr>
            <a:r>
              <a:rPr lang="en-US" sz="2000" cap="none"/>
              <a:t>The tree is tall.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"/>
          <p:cNvSpPr txBox="1"/>
          <p:nvPr>
            <p:ph type="title"/>
          </p:nvPr>
        </p:nvSpPr>
        <p:spPr>
          <a:xfrm>
            <a:off x="913774" y="344473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TURNING A SINGULAR NOUN INTO A PLURAL NOUN: BASIC RULES</a:t>
            </a:r>
            <a:endParaRPr/>
          </a:p>
        </p:txBody>
      </p:sp>
      <p:sp>
        <p:nvSpPr>
          <p:cNvPr id="237" name="Google Shape;237;p7"/>
          <p:cNvSpPr txBox="1"/>
          <p:nvPr>
            <p:ph idx="1" type="body"/>
          </p:nvPr>
        </p:nvSpPr>
        <p:spPr>
          <a:xfrm>
            <a:off x="838199" y="1825625"/>
            <a:ext cx="1097172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wentieth Century"/>
              <a:buAutoNum type="arabicPeriod"/>
            </a:pPr>
            <a:r>
              <a:rPr lang="en-US" sz="2300"/>
              <a:t>FOR MOST SINGULAR NOUNS, </a:t>
            </a:r>
            <a:r>
              <a:rPr b="1" lang="en-US" sz="2300"/>
              <a:t>ADD ‘S’ AT THE END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Window 🡪 </a:t>
            </a:r>
            <a:r>
              <a:rPr lang="en-US" sz="2000" cap="none">
                <a:solidFill>
                  <a:srgbClr val="EE91AE"/>
                </a:solidFill>
              </a:rPr>
              <a:t>windows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Ear 🡪 </a:t>
            </a:r>
            <a:r>
              <a:rPr lang="en-US" sz="2000" cap="none">
                <a:solidFill>
                  <a:srgbClr val="EE91AE"/>
                </a:solidFill>
              </a:rPr>
              <a:t>ears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Eye 🡪 </a:t>
            </a:r>
            <a:r>
              <a:rPr lang="en-US" sz="2000" cap="none">
                <a:solidFill>
                  <a:srgbClr val="EE91AE"/>
                </a:solidFill>
              </a:rPr>
              <a:t>eyes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Hand 🡪 </a:t>
            </a:r>
            <a:r>
              <a:rPr lang="en-US" sz="2000" cap="none">
                <a:solidFill>
                  <a:srgbClr val="EE91AE"/>
                </a:solidFill>
              </a:rPr>
              <a:t>hands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Twentieth Century"/>
              <a:buAutoNum type="arabicPeriod"/>
            </a:pPr>
            <a:r>
              <a:rPr lang="en-US" sz="2300"/>
              <a:t>FOR SINGULAR NOUNS THAT </a:t>
            </a:r>
            <a:r>
              <a:rPr lang="en-US" sz="2300" u="sng"/>
              <a:t>END IN CH, X, Z, S, SH, OR SS</a:t>
            </a:r>
            <a:r>
              <a:rPr lang="en-US" sz="2300"/>
              <a:t>, </a:t>
            </a:r>
            <a:r>
              <a:rPr b="1" lang="en-US" sz="2300"/>
              <a:t>ADD ‘ES’ AT THE END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Wat</a:t>
            </a:r>
            <a:r>
              <a:rPr lang="en-US" sz="2000" u="sng" cap="none"/>
              <a:t>ch</a:t>
            </a:r>
            <a:r>
              <a:rPr lang="en-US" sz="2000" cap="none"/>
              <a:t> 🡪 </a:t>
            </a:r>
            <a:r>
              <a:rPr lang="en-US" sz="2000" cap="none">
                <a:solidFill>
                  <a:srgbClr val="EE91AE"/>
                </a:solidFill>
              </a:rPr>
              <a:t>watches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Bu</a:t>
            </a:r>
            <a:r>
              <a:rPr lang="en-US" sz="2000" u="sng" cap="none"/>
              <a:t>s</a:t>
            </a:r>
            <a:r>
              <a:rPr lang="en-US" sz="2000" cap="none"/>
              <a:t> 🡪 </a:t>
            </a:r>
            <a:r>
              <a:rPr lang="en-US" sz="2000" cap="none">
                <a:solidFill>
                  <a:srgbClr val="EE91AE"/>
                </a:solidFill>
              </a:rPr>
              <a:t>buses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Bo</a:t>
            </a:r>
            <a:r>
              <a:rPr lang="en-US" sz="2000" u="sng" cap="none"/>
              <a:t>x</a:t>
            </a:r>
            <a:r>
              <a:rPr lang="en-US" sz="2000" cap="none"/>
              <a:t> 🡪 </a:t>
            </a:r>
            <a:r>
              <a:rPr lang="en-US" sz="2000" cap="none">
                <a:solidFill>
                  <a:srgbClr val="EE91AE"/>
                </a:solidFill>
              </a:rPr>
              <a:t>boxes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Mo</a:t>
            </a:r>
            <a:r>
              <a:rPr lang="en-US" sz="2000" u="sng" cap="none"/>
              <a:t>ss</a:t>
            </a:r>
            <a:r>
              <a:rPr lang="en-US" sz="2000" cap="none"/>
              <a:t> 🡪 </a:t>
            </a:r>
            <a:r>
              <a:rPr lang="en-US" sz="2000" cap="none">
                <a:solidFill>
                  <a:srgbClr val="EE91AE"/>
                </a:solidFill>
              </a:rPr>
              <a:t>mosses</a:t>
            </a:r>
            <a:endParaRPr sz="2000">
              <a:solidFill>
                <a:srgbClr val="EE91AE"/>
              </a:solidFill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2306762" y="2822887"/>
            <a:ext cx="558585" cy="29771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53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9" name="Google Shape;239;p7"/>
          <p:cNvSpPr/>
          <p:nvPr/>
        </p:nvSpPr>
        <p:spPr>
          <a:xfrm>
            <a:off x="2371468" y="3264771"/>
            <a:ext cx="558584" cy="2977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53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0" name="Google Shape;240;p7"/>
          <p:cNvSpPr/>
          <p:nvPr/>
        </p:nvSpPr>
        <p:spPr>
          <a:xfrm>
            <a:off x="2545350" y="3628655"/>
            <a:ext cx="769404" cy="32301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53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1" name="Google Shape;241;p7"/>
          <p:cNvSpPr/>
          <p:nvPr/>
        </p:nvSpPr>
        <p:spPr>
          <a:xfrm>
            <a:off x="2306762" y="5086383"/>
            <a:ext cx="872681" cy="2977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53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" name="Google Shape;242;p7"/>
          <p:cNvSpPr/>
          <p:nvPr/>
        </p:nvSpPr>
        <p:spPr>
          <a:xfrm>
            <a:off x="2439267" y="5896557"/>
            <a:ext cx="873394" cy="2977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53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3" name="Google Shape;243;p7"/>
          <p:cNvSpPr/>
          <p:nvPr/>
        </p:nvSpPr>
        <p:spPr>
          <a:xfrm>
            <a:off x="2372101" y="5482817"/>
            <a:ext cx="769404" cy="2977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53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TURNING A SINGULAR NOUN INTO A PLURAL NOUN: BASIC RULES</a:t>
            </a:r>
            <a:endParaRPr/>
          </a:p>
        </p:txBody>
      </p:sp>
      <p:sp>
        <p:nvSpPr>
          <p:cNvPr id="249" name="Google Shape;249;p8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wentieth Century"/>
              <a:buAutoNum type="arabicPeriod" startAt="3"/>
            </a:pPr>
            <a:r>
              <a:rPr lang="en-US" sz="2300"/>
              <a:t>FOR SINGULAR NOUNS THAT </a:t>
            </a:r>
            <a:r>
              <a:rPr lang="en-US" sz="2300" u="sng"/>
              <a:t>END IN F OR FE</a:t>
            </a:r>
            <a:r>
              <a:rPr lang="en-US" sz="2300"/>
              <a:t>, </a:t>
            </a:r>
            <a:r>
              <a:rPr b="1" lang="en-US" sz="2300"/>
              <a:t>CHANGE F TO ‘V’ AND ADD ‘ES’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Calf 🡪 </a:t>
            </a:r>
            <a:r>
              <a:rPr lang="en-US" sz="2000" cap="none">
                <a:solidFill>
                  <a:srgbClr val="EE91AE"/>
                </a:solidFill>
              </a:rPr>
              <a:t>calves</a:t>
            </a:r>
            <a:endParaRPr sz="2000" cap="none">
              <a:solidFill>
                <a:srgbClr val="EE91AE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Wolf 🡪 </a:t>
            </a:r>
            <a:r>
              <a:rPr lang="en-US" sz="2000" cap="none">
                <a:solidFill>
                  <a:srgbClr val="EE91AE"/>
                </a:solidFill>
              </a:rPr>
              <a:t>wolves</a:t>
            </a:r>
            <a:endParaRPr sz="2000" cap="none">
              <a:solidFill>
                <a:srgbClr val="EE91AE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Leaf 🡪 </a:t>
            </a:r>
            <a:r>
              <a:rPr lang="en-US" sz="2000" cap="none">
                <a:solidFill>
                  <a:srgbClr val="EE91AE"/>
                </a:solidFill>
              </a:rPr>
              <a:t>leaves</a:t>
            </a:r>
            <a:endParaRPr sz="2000" cap="none">
              <a:solidFill>
                <a:srgbClr val="EE91AE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Life 🡪 </a:t>
            </a:r>
            <a:r>
              <a:rPr lang="en-US" sz="2000" cap="none">
                <a:solidFill>
                  <a:srgbClr val="EE91AE"/>
                </a:solidFill>
              </a:rPr>
              <a:t>lives</a:t>
            </a:r>
            <a:endParaRPr sz="2000" cap="none">
              <a:solidFill>
                <a:srgbClr val="EE91AE"/>
              </a:solidFill>
            </a:endParaRPr>
          </a:p>
        </p:txBody>
      </p:sp>
      <p:sp>
        <p:nvSpPr>
          <p:cNvPr id="250" name="Google Shape;250;p8"/>
          <p:cNvSpPr/>
          <p:nvPr/>
        </p:nvSpPr>
        <p:spPr>
          <a:xfrm>
            <a:off x="2561223" y="3375843"/>
            <a:ext cx="1043824" cy="28707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53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1" name="Google Shape;251;p8"/>
          <p:cNvSpPr/>
          <p:nvPr/>
        </p:nvSpPr>
        <p:spPr>
          <a:xfrm>
            <a:off x="2561223" y="3818286"/>
            <a:ext cx="893134" cy="28707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53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2456121" y="4260729"/>
            <a:ext cx="893134" cy="28707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536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"/>
          <p:cNvSpPr txBox="1"/>
          <p:nvPr>
            <p:ph type="title"/>
          </p:nvPr>
        </p:nvSpPr>
        <p:spPr>
          <a:xfrm>
            <a:off x="2853742" y="343928"/>
            <a:ext cx="66830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/>
              <a:t>OTHER RULES</a:t>
            </a:r>
            <a:endParaRPr/>
          </a:p>
        </p:txBody>
      </p:sp>
      <p:sp>
        <p:nvSpPr>
          <p:cNvPr id="259" name="Google Shape;259;p9"/>
          <p:cNvSpPr txBox="1"/>
          <p:nvPr>
            <p:ph idx="1" type="body"/>
          </p:nvPr>
        </p:nvSpPr>
        <p:spPr>
          <a:xfrm>
            <a:off x="838199" y="1825625"/>
            <a:ext cx="10714149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wentieth Century"/>
              <a:buAutoNum type="arabicPeriod" startAt="4"/>
            </a:pPr>
            <a:r>
              <a:rPr lang="en-US" sz="2300"/>
              <a:t>SOME NOUNS HAVE DIFFERENT PLURAL FORMS</a:t>
            </a:r>
            <a:endParaRPr/>
          </a:p>
          <a:p>
            <a:pPr indent="-387350" lvl="0" marL="5143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None/>
            </a:pPr>
            <a:r>
              <a:t/>
            </a:r>
            <a:endParaRPr/>
          </a:p>
          <a:p>
            <a:pPr indent="-387350" lvl="0" marL="5143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wentieth Century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Twentieth Century"/>
              <a:buAutoNum type="arabicPeriod" startAt="4"/>
            </a:pPr>
            <a:r>
              <a:rPr lang="en-US" sz="2300"/>
              <a:t>NOUNS ENDING IN VOWELS LIKE Y OR O DO NOT HAVE DEFINITE RULES </a:t>
            </a:r>
            <a:r>
              <a:rPr lang="en-US"/>
              <a:t>(SPELLING)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Baby 🡪 </a:t>
            </a:r>
            <a:r>
              <a:rPr lang="en-US" sz="2000" cap="none">
                <a:solidFill>
                  <a:srgbClr val="EE91AE"/>
                </a:solidFill>
              </a:rPr>
              <a:t>babies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Potato 🡪 </a:t>
            </a:r>
            <a:r>
              <a:rPr lang="en-US" sz="2000" cap="none">
                <a:solidFill>
                  <a:srgbClr val="EE91AE"/>
                </a:solidFill>
              </a:rPr>
              <a:t>potatoes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Toy 🡪 </a:t>
            </a:r>
            <a:r>
              <a:rPr lang="en-US" sz="2000" cap="none">
                <a:solidFill>
                  <a:srgbClr val="EE91AE"/>
                </a:solidFill>
              </a:rPr>
              <a:t>toys</a:t>
            </a:r>
            <a:endParaRPr/>
          </a:p>
          <a:p>
            <a:pPr indent="-514350" lvl="0" marL="5143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Twentieth Century"/>
              <a:buAutoNum type="arabicPeriod" startAt="4"/>
            </a:pPr>
            <a:r>
              <a:rPr lang="en-US" sz="2300"/>
              <a:t>A FEW NOUNS HAVE THE SAME SINGULAR AND PLURAL FORMS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Sheep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Fish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 cap="none"/>
              <a:t>Series</a:t>
            </a:r>
            <a:endParaRPr/>
          </a:p>
          <a:p>
            <a:pPr indent="-349250" lvl="0" marL="51435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Twentieth Century"/>
              <a:buNone/>
            </a:pPr>
            <a:r>
              <a:t/>
            </a:r>
            <a:endParaRPr sz="2600"/>
          </a:p>
          <a:p>
            <a:pPr indent="-101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60" name="Google Shape;260;p9"/>
          <p:cNvSpPr txBox="1"/>
          <p:nvPr/>
        </p:nvSpPr>
        <p:spPr>
          <a:xfrm>
            <a:off x="904827" y="2262525"/>
            <a:ext cx="2715147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Tooth 🡪 </a:t>
            </a:r>
            <a:r>
              <a:rPr b="0" i="0" lang="en-US" sz="2000" u="none" cap="none" strike="noStrike">
                <a:solidFill>
                  <a:srgbClr val="EE91A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teeth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Goose 🡪 </a:t>
            </a:r>
            <a:r>
              <a:rPr b="0" i="0" lang="en-US" sz="2000" u="none" cap="none" strike="noStrike">
                <a:solidFill>
                  <a:srgbClr val="EE91A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geese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Mouse 🡪 </a:t>
            </a:r>
            <a:r>
              <a:rPr b="0" i="0" lang="en-US" sz="2000" u="none" cap="none" strike="noStrike">
                <a:solidFill>
                  <a:srgbClr val="EE91A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9476852" y="3692848"/>
            <a:ext cx="271514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Nouns that end in y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many times, 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remove y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replace with “ies”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Nouns that end in o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many times, 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remove o</a:t>
            </a: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replace with “oes”</a:t>
            </a:r>
            <a:endParaRPr/>
          </a:p>
        </p:txBody>
      </p:sp>
      <p:sp>
        <p:nvSpPr>
          <p:cNvPr id="262" name="Google Shape;262;p9"/>
          <p:cNvSpPr txBox="1"/>
          <p:nvPr/>
        </p:nvSpPr>
        <p:spPr>
          <a:xfrm>
            <a:off x="4259626" y="2262525"/>
            <a:ext cx="249299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Child 🡪 </a:t>
            </a:r>
            <a:r>
              <a:rPr lang="en-US" sz="2000">
                <a:solidFill>
                  <a:srgbClr val="EE91A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children	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Woman 🡪 </a:t>
            </a:r>
            <a:r>
              <a:rPr lang="en-US" sz="2000">
                <a:solidFill>
                  <a:srgbClr val="EE91A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women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 🡪 </a:t>
            </a:r>
            <a:r>
              <a:rPr lang="en-US" sz="2000">
                <a:solidFill>
                  <a:srgbClr val="EE91A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2020-09-03T17:57:00Z</dcterms:created>
  <dc:creator>Reyes, Beverly R.</dc:creator>
</cp:coreProperties>
</file>