
<file path=[Content_Types].xml><?xml version="1.0" encoding="utf-8"?>
<Types xmlns="http://schemas.openxmlformats.org/package/2006/content-types">
  <Default Extension="jpeg" ContentType="image/jpeg"/>
  <Default Extension="jpg!d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30"/>
  </p:notesMasterIdLst>
  <p:sldIdLst>
    <p:sldId id="256" r:id="rId2"/>
    <p:sldId id="257" r:id="rId3"/>
    <p:sldId id="283" r:id="rId4"/>
    <p:sldId id="284" r:id="rId5"/>
    <p:sldId id="258" r:id="rId6"/>
    <p:sldId id="261" r:id="rId7"/>
    <p:sldId id="262" r:id="rId8"/>
    <p:sldId id="259" r:id="rId9"/>
    <p:sldId id="275" r:id="rId10"/>
    <p:sldId id="263" r:id="rId11"/>
    <p:sldId id="264" r:id="rId12"/>
    <p:sldId id="266" r:id="rId13"/>
    <p:sldId id="267" r:id="rId14"/>
    <p:sldId id="280" r:id="rId15"/>
    <p:sldId id="281" r:id="rId16"/>
    <p:sldId id="282" r:id="rId17"/>
    <p:sldId id="265" r:id="rId18"/>
    <p:sldId id="271" r:id="rId19"/>
    <p:sldId id="270" r:id="rId20"/>
    <p:sldId id="268" r:id="rId21"/>
    <p:sldId id="269" r:id="rId22"/>
    <p:sldId id="272" r:id="rId23"/>
    <p:sldId id="273" r:id="rId24"/>
    <p:sldId id="274" r:id="rId25"/>
    <p:sldId id="276" r:id="rId26"/>
    <p:sldId id="277" r:id="rId27"/>
    <p:sldId id="278" r:id="rId28"/>
    <p:sldId id="27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6159"/>
  </p:normalViewPr>
  <p:slideViewPr>
    <p:cSldViewPr snapToGrid="0" snapToObjects="1">
      <p:cViewPr varScale="1">
        <p:scale>
          <a:sx n="122" d="100"/>
          <a:sy n="122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CEEE8F-ED2A-4B02-89CA-9C8FCEC71F2D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EA51757-90AA-47D2-860F-92D58C0F65D3}">
      <dgm:prSet/>
      <dgm:spPr/>
      <dgm:t>
        <a:bodyPr/>
        <a:lstStyle/>
        <a:p>
          <a:pPr>
            <a:defRPr b="1"/>
          </a:pPr>
          <a:r>
            <a:rPr lang="en-US"/>
            <a:t>Fall/Autumn</a:t>
          </a:r>
        </a:p>
      </dgm:t>
    </dgm:pt>
    <dgm:pt modelId="{E0A9319D-1A38-476A-9E4F-25F8DE3965F0}" type="parTrans" cxnId="{217A2218-310E-42B4-8EF2-6A752CA43287}">
      <dgm:prSet/>
      <dgm:spPr/>
      <dgm:t>
        <a:bodyPr/>
        <a:lstStyle/>
        <a:p>
          <a:endParaRPr lang="en-US"/>
        </a:p>
      </dgm:t>
    </dgm:pt>
    <dgm:pt modelId="{2A778A67-4982-4771-A8E0-E4AB4DC96472}" type="sibTrans" cxnId="{217A2218-310E-42B4-8EF2-6A752CA43287}">
      <dgm:prSet/>
      <dgm:spPr/>
      <dgm:t>
        <a:bodyPr/>
        <a:lstStyle/>
        <a:p>
          <a:endParaRPr lang="en-US"/>
        </a:p>
      </dgm:t>
    </dgm:pt>
    <dgm:pt modelId="{B7723981-D658-4754-B495-9D98ED0F268B}">
      <dgm:prSet custT="1"/>
      <dgm:spPr/>
      <dgm:t>
        <a:bodyPr/>
        <a:lstStyle/>
        <a:p>
          <a:r>
            <a:rPr lang="en-US" sz="2000" dirty="0"/>
            <a:t>Trees </a:t>
          </a:r>
        </a:p>
      </dgm:t>
    </dgm:pt>
    <dgm:pt modelId="{78B95F1A-D21E-4E26-907B-5A6DE811332C}" type="parTrans" cxnId="{5769B646-C16A-44C9-9419-10056ADAAE0E}">
      <dgm:prSet/>
      <dgm:spPr/>
      <dgm:t>
        <a:bodyPr/>
        <a:lstStyle/>
        <a:p>
          <a:endParaRPr lang="en-US"/>
        </a:p>
      </dgm:t>
    </dgm:pt>
    <dgm:pt modelId="{673B82FF-5251-4837-A3B6-45A00BAF5674}" type="sibTrans" cxnId="{5769B646-C16A-44C9-9419-10056ADAAE0E}">
      <dgm:prSet/>
      <dgm:spPr/>
      <dgm:t>
        <a:bodyPr/>
        <a:lstStyle/>
        <a:p>
          <a:endParaRPr lang="en-US"/>
        </a:p>
      </dgm:t>
    </dgm:pt>
    <dgm:pt modelId="{94243BC9-325A-4A40-BA3C-015A718A0D2C}">
      <dgm:prSet custT="1"/>
      <dgm:spPr/>
      <dgm:t>
        <a:bodyPr/>
        <a:lstStyle/>
        <a:p>
          <a:r>
            <a:rPr lang="en-US" sz="2000" dirty="0"/>
            <a:t>Leaves falling</a:t>
          </a:r>
        </a:p>
      </dgm:t>
    </dgm:pt>
    <dgm:pt modelId="{B425149F-1B55-4550-ADB3-1079AFBA28EC}" type="parTrans" cxnId="{643742EB-FF07-4A94-9F19-5678BA59AD14}">
      <dgm:prSet/>
      <dgm:spPr/>
      <dgm:t>
        <a:bodyPr/>
        <a:lstStyle/>
        <a:p>
          <a:endParaRPr lang="en-US"/>
        </a:p>
      </dgm:t>
    </dgm:pt>
    <dgm:pt modelId="{AD5B1470-E74B-4255-AE7A-9A504B593BBC}" type="sibTrans" cxnId="{643742EB-FF07-4A94-9F19-5678BA59AD14}">
      <dgm:prSet/>
      <dgm:spPr/>
      <dgm:t>
        <a:bodyPr/>
        <a:lstStyle/>
        <a:p>
          <a:endParaRPr lang="en-US"/>
        </a:p>
      </dgm:t>
    </dgm:pt>
    <dgm:pt modelId="{D6EC78AD-E006-4522-A711-C1E2901DBD98}">
      <dgm:prSet custT="1"/>
      <dgm:spPr/>
      <dgm:t>
        <a:bodyPr/>
        <a:lstStyle/>
        <a:p>
          <a:r>
            <a:rPr lang="en-US" sz="2000" dirty="0"/>
            <a:t>Colors: orange, yellow</a:t>
          </a:r>
        </a:p>
      </dgm:t>
    </dgm:pt>
    <dgm:pt modelId="{FA36E8AE-3002-41C1-862B-2DBD628EF469}" type="parTrans" cxnId="{89262AA1-D77C-400D-9AE4-B3C6497279F6}">
      <dgm:prSet/>
      <dgm:spPr/>
      <dgm:t>
        <a:bodyPr/>
        <a:lstStyle/>
        <a:p>
          <a:endParaRPr lang="en-US"/>
        </a:p>
      </dgm:t>
    </dgm:pt>
    <dgm:pt modelId="{D5139A76-780B-4B55-964B-64E298C51C44}" type="sibTrans" cxnId="{89262AA1-D77C-400D-9AE4-B3C6497279F6}">
      <dgm:prSet/>
      <dgm:spPr/>
      <dgm:t>
        <a:bodyPr/>
        <a:lstStyle/>
        <a:p>
          <a:endParaRPr lang="en-US"/>
        </a:p>
      </dgm:t>
    </dgm:pt>
    <dgm:pt modelId="{ABFFE67F-05CC-4C28-9062-CC21AF0FAC11}">
      <dgm:prSet custT="1"/>
      <dgm:spPr/>
      <dgm:t>
        <a:bodyPr/>
        <a:lstStyle/>
        <a:p>
          <a:r>
            <a:rPr lang="en-US" sz="2000" dirty="0"/>
            <a:t>Rain, wind, chilly weather</a:t>
          </a:r>
        </a:p>
      </dgm:t>
    </dgm:pt>
    <dgm:pt modelId="{5926EEF0-8FC8-493C-ACED-77448B6168D2}" type="parTrans" cxnId="{10BA6640-E9A8-4E3A-860C-46ABDDDD3326}">
      <dgm:prSet/>
      <dgm:spPr/>
      <dgm:t>
        <a:bodyPr/>
        <a:lstStyle/>
        <a:p>
          <a:endParaRPr lang="en-US"/>
        </a:p>
      </dgm:t>
    </dgm:pt>
    <dgm:pt modelId="{87D6D829-F78B-419B-90B2-C7E685461A12}" type="sibTrans" cxnId="{10BA6640-E9A8-4E3A-860C-46ABDDDD3326}">
      <dgm:prSet/>
      <dgm:spPr/>
      <dgm:t>
        <a:bodyPr/>
        <a:lstStyle/>
        <a:p>
          <a:endParaRPr lang="en-US"/>
        </a:p>
      </dgm:t>
    </dgm:pt>
    <dgm:pt modelId="{6B8A9F2A-F5C6-40F8-A884-C1E4D0926311}">
      <dgm:prSet custT="1"/>
      <dgm:spPr/>
      <dgm:t>
        <a:bodyPr/>
        <a:lstStyle/>
        <a:p>
          <a:r>
            <a:rPr lang="en-US" sz="2000" dirty="0"/>
            <a:t>Apple picking</a:t>
          </a:r>
        </a:p>
      </dgm:t>
    </dgm:pt>
    <dgm:pt modelId="{3E2D95D0-2ADF-4B10-BFFF-3D5F25239FE5}" type="parTrans" cxnId="{1FF5740D-CC25-4E9E-805A-7E979568B5FC}">
      <dgm:prSet/>
      <dgm:spPr/>
      <dgm:t>
        <a:bodyPr/>
        <a:lstStyle/>
        <a:p>
          <a:endParaRPr lang="en-US"/>
        </a:p>
      </dgm:t>
    </dgm:pt>
    <dgm:pt modelId="{6FA0C763-876B-41B9-83E7-8D7D8EE3296D}" type="sibTrans" cxnId="{1FF5740D-CC25-4E9E-805A-7E979568B5FC}">
      <dgm:prSet/>
      <dgm:spPr/>
      <dgm:t>
        <a:bodyPr/>
        <a:lstStyle/>
        <a:p>
          <a:endParaRPr lang="en-US"/>
        </a:p>
      </dgm:t>
    </dgm:pt>
    <dgm:pt modelId="{937FE5EB-3E00-4233-BB35-01E5A0A83809}">
      <dgm:prSet/>
      <dgm:spPr/>
      <dgm:t>
        <a:bodyPr/>
        <a:lstStyle/>
        <a:p>
          <a:pPr>
            <a:defRPr b="1"/>
          </a:pPr>
          <a:r>
            <a:rPr lang="en-US"/>
            <a:t>Halloween</a:t>
          </a:r>
        </a:p>
      </dgm:t>
    </dgm:pt>
    <dgm:pt modelId="{A0F07107-8E48-4C24-9F4A-944C350CC5C6}" type="parTrans" cxnId="{260856D1-5AA8-4427-BF70-92A5FFA94EAA}">
      <dgm:prSet/>
      <dgm:spPr/>
      <dgm:t>
        <a:bodyPr/>
        <a:lstStyle/>
        <a:p>
          <a:endParaRPr lang="en-US"/>
        </a:p>
      </dgm:t>
    </dgm:pt>
    <dgm:pt modelId="{A39EEDCD-4528-443C-9A2B-C06D2464A03E}" type="sibTrans" cxnId="{260856D1-5AA8-4427-BF70-92A5FFA94EAA}">
      <dgm:prSet/>
      <dgm:spPr/>
      <dgm:t>
        <a:bodyPr/>
        <a:lstStyle/>
        <a:p>
          <a:endParaRPr lang="en-US"/>
        </a:p>
      </dgm:t>
    </dgm:pt>
    <dgm:pt modelId="{7B0DC9B3-32B2-4777-AEF5-DAACA91909CE}">
      <dgm:prSet custT="1"/>
      <dgm:spPr/>
      <dgm:t>
        <a:bodyPr/>
        <a:lstStyle/>
        <a:p>
          <a:r>
            <a:rPr lang="en-US" sz="2000" dirty="0"/>
            <a:t>Costumes</a:t>
          </a:r>
        </a:p>
      </dgm:t>
    </dgm:pt>
    <dgm:pt modelId="{5F10C7D8-AC4E-4EF2-93DB-00326775CC7D}" type="parTrans" cxnId="{858AA72A-EC9D-4B92-AF10-EDD873E9277A}">
      <dgm:prSet/>
      <dgm:spPr/>
      <dgm:t>
        <a:bodyPr/>
        <a:lstStyle/>
        <a:p>
          <a:endParaRPr lang="en-US"/>
        </a:p>
      </dgm:t>
    </dgm:pt>
    <dgm:pt modelId="{9FC8822B-5FC3-4E4F-9249-E8376A15C605}" type="sibTrans" cxnId="{858AA72A-EC9D-4B92-AF10-EDD873E9277A}">
      <dgm:prSet/>
      <dgm:spPr/>
      <dgm:t>
        <a:bodyPr/>
        <a:lstStyle/>
        <a:p>
          <a:endParaRPr lang="en-US"/>
        </a:p>
      </dgm:t>
    </dgm:pt>
    <dgm:pt modelId="{11B44BA9-7396-4C7D-B22B-D0E24D275BB6}">
      <dgm:prSet custT="1"/>
      <dgm:spPr/>
      <dgm:t>
        <a:bodyPr/>
        <a:lstStyle/>
        <a:p>
          <a:r>
            <a:rPr lang="en-US" sz="2000" dirty="0"/>
            <a:t>Candy</a:t>
          </a:r>
        </a:p>
      </dgm:t>
    </dgm:pt>
    <dgm:pt modelId="{ACD7D99B-1880-43D7-87BD-33645B0C3831}" type="parTrans" cxnId="{0F514F0A-C459-4BFA-A84B-17D6BCD51882}">
      <dgm:prSet/>
      <dgm:spPr/>
      <dgm:t>
        <a:bodyPr/>
        <a:lstStyle/>
        <a:p>
          <a:endParaRPr lang="en-US"/>
        </a:p>
      </dgm:t>
    </dgm:pt>
    <dgm:pt modelId="{518E42AA-0651-4D01-9822-220CF08D8C15}" type="sibTrans" cxnId="{0F514F0A-C459-4BFA-A84B-17D6BCD51882}">
      <dgm:prSet/>
      <dgm:spPr/>
      <dgm:t>
        <a:bodyPr/>
        <a:lstStyle/>
        <a:p>
          <a:endParaRPr lang="en-US"/>
        </a:p>
      </dgm:t>
    </dgm:pt>
    <dgm:pt modelId="{E5BFE1B5-5256-4B4F-8E22-A55723FD69A7}">
      <dgm:prSet custT="1"/>
      <dgm:spPr/>
      <dgm:t>
        <a:bodyPr/>
        <a:lstStyle/>
        <a:p>
          <a:r>
            <a:rPr lang="en-US" sz="2000" dirty="0"/>
            <a:t>Pumpkins</a:t>
          </a:r>
        </a:p>
      </dgm:t>
    </dgm:pt>
    <dgm:pt modelId="{64AA238A-DDC5-4299-BB23-88CE3769FA13}" type="parTrans" cxnId="{8FE1CABB-B94E-45B6-A8F9-363E610FE6F9}">
      <dgm:prSet/>
      <dgm:spPr/>
      <dgm:t>
        <a:bodyPr/>
        <a:lstStyle/>
        <a:p>
          <a:endParaRPr lang="en-US"/>
        </a:p>
      </dgm:t>
    </dgm:pt>
    <dgm:pt modelId="{8390A62C-0214-41B2-ABFA-B20D84A7AC32}" type="sibTrans" cxnId="{8FE1CABB-B94E-45B6-A8F9-363E610FE6F9}">
      <dgm:prSet/>
      <dgm:spPr/>
      <dgm:t>
        <a:bodyPr/>
        <a:lstStyle/>
        <a:p>
          <a:endParaRPr lang="en-US"/>
        </a:p>
      </dgm:t>
    </dgm:pt>
    <dgm:pt modelId="{557F34C5-A9F6-6248-AAA9-64F1046580CD}" type="pres">
      <dgm:prSet presAssocID="{EECEEE8F-ED2A-4B02-89CA-9C8FCEC71F2D}" presName="Name0" presStyleCnt="0">
        <dgm:presLayoutVars>
          <dgm:dir/>
          <dgm:animLvl val="lvl"/>
          <dgm:resizeHandles val="exact"/>
        </dgm:presLayoutVars>
      </dgm:prSet>
      <dgm:spPr/>
    </dgm:pt>
    <dgm:pt modelId="{0A292A22-C8DC-7D47-83D4-5BC5D0479D8A}" type="pres">
      <dgm:prSet presAssocID="{6EA51757-90AA-47D2-860F-92D58C0F65D3}" presName="composite" presStyleCnt="0"/>
      <dgm:spPr/>
    </dgm:pt>
    <dgm:pt modelId="{30395230-9C50-2D48-B66C-2BD303283B0E}" type="pres">
      <dgm:prSet presAssocID="{6EA51757-90AA-47D2-860F-92D58C0F65D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B01BE4ED-0250-8044-B76E-7AED46ACF2E2}" type="pres">
      <dgm:prSet presAssocID="{6EA51757-90AA-47D2-860F-92D58C0F65D3}" presName="desTx" presStyleLbl="alignAccFollowNode1" presStyleIdx="0" presStyleCnt="2">
        <dgm:presLayoutVars>
          <dgm:bulletEnabled val="1"/>
        </dgm:presLayoutVars>
      </dgm:prSet>
      <dgm:spPr/>
    </dgm:pt>
    <dgm:pt modelId="{4169FC87-08F6-994C-98D1-5F1C819BA683}" type="pres">
      <dgm:prSet presAssocID="{2A778A67-4982-4771-A8E0-E4AB4DC96472}" presName="space" presStyleCnt="0"/>
      <dgm:spPr/>
    </dgm:pt>
    <dgm:pt modelId="{0B87F38D-BBA2-1641-965F-415AC061C135}" type="pres">
      <dgm:prSet presAssocID="{937FE5EB-3E00-4233-BB35-01E5A0A83809}" presName="composite" presStyleCnt="0"/>
      <dgm:spPr/>
    </dgm:pt>
    <dgm:pt modelId="{ECDE5345-7616-B744-A566-6DC50F4B5CB2}" type="pres">
      <dgm:prSet presAssocID="{937FE5EB-3E00-4233-BB35-01E5A0A8380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E8A0741F-DE14-B349-9108-7FDC4D3AFC74}" type="pres">
      <dgm:prSet presAssocID="{937FE5EB-3E00-4233-BB35-01E5A0A83809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3AD23509-DE8E-9A44-98AE-DED3A77D869A}" type="presOf" srcId="{ABFFE67F-05CC-4C28-9062-CC21AF0FAC11}" destId="{B01BE4ED-0250-8044-B76E-7AED46ACF2E2}" srcOrd="0" destOrd="3" presId="urn:microsoft.com/office/officeart/2005/8/layout/hList1"/>
    <dgm:cxn modelId="{0F514F0A-C459-4BFA-A84B-17D6BCD51882}" srcId="{937FE5EB-3E00-4233-BB35-01E5A0A83809}" destId="{11B44BA9-7396-4C7D-B22B-D0E24D275BB6}" srcOrd="1" destOrd="0" parTransId="{ACD7D99B-1880-43D7-87BD-33645B0C3831}" sibTransId="{518E42AA-0651-4D01-9822-220CF08D8C15}"/>
    <dgm:cxn modelId="{1FF5740D-CC25-4E9E-805A-7E979568B5FC}" srcId="{6EA51757-90AA-47D2-860F-92D58C0F65D3}" destId="{6B8A9F2A-F5C6-40F8-A884-C1E4D0926311}" srcOrd="4" destOrd="0" parTransId="{3E2D95D0-2ADF-4B10-BFFF-3D5F25239FE5}" sibTransId="{6FA0C763-876B-41B9-83E7-8D7D8EE3296D}"/>
    <dgm:cxn modelId="{217A2218-310E-42B4-8EF2-6A752CA43287}" srcId="{EECEEE8F-ED2A-4B02-89CA-9C8FCEC71F2D}" destId="{6EA51757-90AA-47D2-860F-92D58C0F65D3}" srcOrd="0" destOrd="0" parTransId="{E0A9319D-1A38-476A-9E4F-25F8DE3965F0}" sibTransId="{2A778A67-4982-4771-A8E0-E4AB4DC96472}"/>
    <dgm:cxn modelId="{5476CD1B-E08B-8945-A5E1-1005FE3F8E00}" type="presOf" srcId="{B7723981-D658-4754-B495-9D98ED0F268B}" destId="{B01BE4ED-0250-8044-B76E-7AED46ACF2E2}" srcOrd="0" destOrd="0" presId="urn:microsoft.com/office/officeart/2005/8/layout/hList1"/>
    <dgm:cxn modelId="{858AA72A-EC9D-4B92-AF10-EDD873E9277A}" srcId="{937FE5EB-3E00-4233-BB35-01E5A0A83809}" destId="{7B0DC9B3-32B2-4777-AEF5-DAACA91909CE}" srcOrd="0" destOrd="0" parTransId="{5F10C7D8-AC4E-4EF2-93DB-00326775CC7D}" sibTransId="{9FC8822B-5FC3-4E4F-9249-E8376A15C605}"/>
    <dgm:cxn modelId="{3FC5CF38-E6C2-6C4B-AEB3-FE5116934934}" type="presOf" srcId="{6EA51757-90AA-47D2-860F-92D58C0F65D3}" destId="{30395230-9C50-2D48-B66C-2BD303283B0E}" srcOrd="0" destOrd="0" presId="urn:microsoft.com/office/officeart/2005/8/layout/hList1"/>
    <dgm:cxn modelId="{10BA6640-E9A8-4E3A-860C-46ABDDDD3326}" srcId="{6EA51757-90AA-47D2-860F-92D58C0F65D3}" destId="{ABFFE67F-05CC-4C28-9062-CC21AF0FAC11}" srcOrd="3" destOrd="0" parTransId="{5926EEF0-8FC8-493C-ACED-77448B6168D2}" sibTransId="{87D6D829-F78B-419B-90B2-C7E685461A12}"/>
    <dgm:cxn modelId="{5769B646-C16A-44C9-9419-10056ADAAE0E}" srcId="{6EA51757-90AA-47D2-860F-92D58C0F65D3}" destId="{B7723981-D658-4754-B495-9D98ED0F268B}" srcOrd="0" destOrd="0" parTransId="{78B95F1A-D21E-4E26-907B-5A6DE811332C}" sibTransId="{673B82FF-5251-4837-A3B6-45A00BAF5674}"/>
    <dgm:cxn modelId="{010BBE58-DCA0-B341-9349-8BFA43F00E84}" type="presOf" srcId="{E5BFE1B5-5256-4B4F-8E22-A55723FD69A7}" destId="{E8A0741F-DE14-B349-9108-7FDC4D3AFC74}" srcOrd="0" destOrd="2" presId="urn:microsoft.com/office/officeart/2005/8/layout/hList1"/>
    <dgm:cxn modelId="{B767625B-BFE2-8442-9E2A-4EF88E007B73}" type="presOf" srcId="{EECEEE8F-ED2A-4B02-89CA-9C8FCEC71F2D}" destId="{557F34C5-A9F6-6248-AAA9-64F1046580CD}" srcOrd="0" destOrd="0" presId="urn:microsoft.com/office/officeart/2005/8/layout/hList1"/>
    <dgm:cxn modelId="{7B04A95C-257F-3A42-959B-F73E05878CEE}" type="presOf" srcId="{7B0DC9B3-32B2-4777-AEF5-DAACA91909CE}" destId="{E8A0741F-DE14-B349-9108-7FDC4D3AFC74}" srcOrd="0" destOrd="0" presId="urn:microsoft.com/office/officeart/2005/8/layout/hList1"/>
    <dgm:cxn modelId="{BF78775E-099D-B641-8BA5-756FC61611A3}" type="presOf" srcId="{94243BC9-325A-4A40-BA3C-015A718A0D2C}" destId="{B01BE4ED-0250-8044-B76E-7AED46ACF2E2}" srcOrd="0" destOrd="1" presId="urn:microsoft.com/office/officeart/2005/8/layout/hList1"/>
    <dgm:cxn modelId="{25211577-F5C4-DF43-B4B6-EFD12C77BE14}" type="presOf" srcId="{D6EC78AD-E006-4522-A711-C1E2901DBD98}" destId="{B01BE4ED-0250-8044-B76E-7AED46ACF2E2}" srcOrd="0" destOrd="2" presId="urn:microsoft.com/office/officeart/2005/8/layout/hList1"/>
    <dgm:cxn modelId="{FAC16E8A-F01B-BD46-B301-B0297E9E7D64}" type="presOf" srcId="{11B44BA9-7396-4C7D-B22B-D0E24D275BB6}" destId="{E8A0741F-DE14-B349-9108-7FDC4D3AFC74}" srcOrd="0" destOrd="1" presId="urn:microsoft.com/office/officeart/2005/8/layout/hList1"/>
    <dgm:cxn modelId="{89262AA1-D77C-400D-9AE4-B3C6497279F6}" srcId="{6EA51757-90AA-47D2-860F-92D58C0F65D3}" destId="{D6EC78AD-E006-4522-A711-C1E2901DBD98}" srcOrd="2" destOrd="0" parTransId="{FA36E8AE-3002-41C1-862B-2DBD628EF469}" sibTransId="{D5139A76-780B-4B55-964B-64E298C51C44}"/>
    <dgm:cxn modelId="{8FE1CABB-B94E-45B6-A8F9-363E610FE6F9}" srcId="{937FE5EB-3E00-4233-BB35-01E5A0A83809}" destId="{E5BFE1B5-5256-4B4F-8E22-A55723FD69A7}" srcOrd="2" destOrd="0" parTransId="{64AA238A-DDC5-4299-BB23-88CE3769FA13}" sibTransId="{8390A62C-0214-41B2-ABFA-B20D84A7AC32}"/>
    <dgm:cxn modelId="{260856D1-5AA8-4427-BF70-92A5FFA94EAA}" srcId="{EECEEE8F-ED2A-4B02-89CA-9C8FCEC71F2D}" destId="{937FE5EB-3E00-4233-BB35-01E5A0A83809}" srcOrd="1" destOrd="0" parTransId="{A0F07107-8E48-4C24-9F4A-944C350CC5C6}" sibTransId="{A39EEDCD-4528-443C-9A2B-C06D2464A03E}"/>
    <dgm:cxn modelId="{643742EB-FF07-4A94-9F19-5678BA59AD14}" srcId="{6EA51757-90AA-47D2-860F-92D58C0F65D3}" destId="{94243BC9-325A-4A40-BA3C-015A718A0D2C}" srcOrd="1" destOrd="0" parTransId="{B425149F-1B55-4550-ADB3-1079AFBA28EC}" sibTransId="{AD5B1470-E74B-4255-AE7A-9A504B593BBC}"/>
    <dgm:cxn modelId="{D8DCADF6-09A8-8A49-B018-DCB4A7694FE6}" type="presOf" srcId="{937FE5EB-3E00-4233-BB35-01E5A0A83809}" destId="{ECDE5345-7616-B744-A566-6DC50F4B5CB2}" srcOrd="0" destOrd="0" presId="urn:microsoft.com/office/officeart/2005/8/layout/hList1"/>
    <dgm:cxn modelId="{D4E439FF-2543-FA4F-8655-4A190745CD4D}" type="presOf" srcId="{6B8A9F2A-F5C6-40F8-A884-C1E4D0926311}" destId="{B01BE4ED-0250-8044-B76E-7AED46ACF2E2}" srcOrd="0" destOrd="4" presId="urn:microsoft.com/office/officeart/2005/8/layout/hList1"/>
    <dgm:cxn modelId="{01215B67-2C0B-E040-8D0F-77A0B5478E74}" type="presParOf" srcId="{557F34C5-A9F6-6248-AAA9-64F1046580CD}" destId="{0A292A22-C8DC-7D47-83D4-5BC5D0479D8A}" srcOrd="0" destOrd="0" presId="urn:microsoft.com/office/officeart/2005/8/layout/hList1"/>
    <dgm:cxn modelId="{59361AD8-7D86-EB47-AE86-D06F85C69645}" type="presParOf" srcId="{0A292A22-C8DC-7D47-83D4-5BC5D0479D8A}" destId="{30395230-9C50-2D48-B66C-2BD303283B0E}" srcOrd="0" destOrd="0" presId="urn:microsoft.com/office/officeart/2005/8/layout/hList1"/>
    <dgm:cxn modelId="{ABA44397-D252-0C42-A981-B53F867B33DD}" type="presParOf" srcId="{0A292A22-C8DC-7D47-83D4-5BC5D0479D8A}" destId="{B01BE4ED-0250-8044-B76E-7AED46ACF2E2}" srcOrd="1" destOrd="0" presId="urn:microsoft.com/office/officeart/2005/8/layout/hList1"/>
    <dgm:cxn modelId="{505B3B27-F16D-2841-9BAE-46864088694E}" type="presParOf" srcId="{557F34C5-A9F6-6248-AAA9-64F1046580CD}" destId="{4169FC87-08F6-994C-98D1-5F1C819BA683}" srcOrd="1" destOrd="0" presId="urn:microsoft.com/office/officeart/2005/8/layout/hList1"/>
    <dgm:cxn modelId="{BC573750-6459-DF4E-89A7-EA7C7149B668}" type="presParOf" srcId="{557F34C5-A9F6-6248-AAA9-64F1046580CD}" destId="{0B87F38D-BBA2-1641-965F-415AC061C135}" srcOrd="2" destOrd="0" presId="urn:microsoft.com/office/officeart/2005/8/layout/hList1"/>
    <dgm:cxn modelId="{DA543EAE-E4A9-B342-9714-BA42F1A60F2C}" type="presParOf" srcId="{0B87F38D-BBA2-1641-965F-415AC061C135}" destId="{ECDE5345-7616-B744-A566-6DC50F4B5CB2}" srcOrd="0" destOrd="0" presId="urn:microsoft.com/office/officeart/2005/8/layout/hList1"/>
    <dgm:cxn modelId="{F7C8EA58-12D1-0346-B8B1-3B866CC945DF}" type="presParOf" srcId="{0B87F38D-BBA2-1641-965F-415AC061C135}" destId="{E8A0741F-DE14-B349-9108-7FDC4D3AFC7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395230-9C50-2D48-B66C-2BD303283B0E}">
      <dsp:nvSpPr>
        <dsp:cNvPr id="0" name=""/>
        <dsp:cNvSpPr/>
      </dsp:nvSpPr>
      <dsp:spPr>
        <a:xfrm>
          <a:off x="26" y="273424"/>
          <a:ext cx="2492499" cy="8352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/>
            <a:t>Fall/Autumn</a:t>
          </a:r>
        </a:p>
      </dsp:txBody>
      <dsp:txXfrm>
        <a:off x="26" y="273424"/>
        <a:ext cx="2492499" cy="835200"/>
      </dsp:txXfrm>
    </dsp:sp>
    <dsp:sp modelId="{B01BE4ED-0250-8044-B76E-7AED46ACF2E2}">
      <dsp:nvSpPr>
        <dsp:cNvPr id="0" name=""/>
        <dsp:cNvSpPr/>
      </dsp:nvSpPr>
      <dsp:spPr>
        <a:xfrm>
          <a:off x="26" y="1108624"/>
          <a:ext cx="2492499" cy="242795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Trees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Leaves falling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Colors: orange, yellow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Rain, wind, chilly weather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Apple picking</a:t>
          </a:r>
        </a:p>
      </dsp:txBody>
      <dsp:txXfrm>
        <a:off x="26" y="1108624"/>
        <a:ext cx="2492499" cy="2427952"/>
      </dsp:txXfrm>
    </dsp:sp>
    <dsp:sp modelId="{ECDE5345-7616-B744-A566-6DC50F4B5CB2}">
      <dsp:nvSpPr>
        <dsp:cNvPr id="0" name=""/>
        <dsp:cNvSpPr/>
      </dsp:nvSpPr>
      <dsp:spPr>
        <a:xfrm>
          <a:off x="2841474" y="273424"/>
          <a:ext cx="2492499" cy="835200"/>
        </a:xfrm>
        <a:prstGeom prst="rect">
          <a:avLst/>
        </a:prstGeom>
        <a:solidFill>
          <a:schemeClr val="accent5">
            <a:hueOff val="1521343"/>
            <a:satOff val="480"/>
            <a:lumOff val="-6274"/>
            <a:alphaOff val="0"/>
          </a:schemeClr>
        </a:solidFill>
        <a:ln w="12700" cap="flat" cmpd="sng" algn="ctr">
          <a:solidFill>
            <a:schemeClr val="accent5">
              <a:hueOff val="1521343"/>
              <a:satOff val="480"/>
              <a:lumOff val="-62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/>
            <a:t>Halloween</a:t>
          </a:r>
        </a:p>
      </dsp:txBody>
      <dsp:txXfrm>
        <a:off x="2841474" y="273424"/>
        <a:ext cx="2492499" cy="835200"/>
      </dsp:txXfrm>
    </dsp:sp>
    <dsp:sp modelId="{E8A0741F-DE14-B349-9108-7FDC4D3AFC74}">
      <dsp:nvSpPr>
        <dsp:cNvPr id="0" name=""/>
        <dsp:cNvSpPr/>
      </dsp:nvSpPr>
      <dsp:spPr>
        <a:xfrm>
          <a:off x="2841474" y="1108624"/>
          <a:ext cx="2492499" cy="2427952"/>
        </a:xfrm>
        <a:prstGeom prst="rect">
          <a:avLst/>
        </a:prstGeom>
        <a:solidFill>
          <a:schemeClr val="accent5">
            <a:tint val="40000"/>
            <a:alpha val="90000"/>
            <a:hueOff val="1691133"/>
            <a:satOff val="-1209"/>
            <a:lumOff val="-153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1691133"/>
              <a:satOff val="-1209"/>
              <a:lumOff val="-15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Costumes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Candy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Pumpkins</a:t>
          </a:r>
        </a:p>
      </dsp:txBody>
      <dsp:txXfrm>
        <a:off x="2841474" y="1108624"/>
        <a:ext cx="2492499" cy="24279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0:25:47.3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24775 12216 24575,'-42'0'0,"-1"0"0,-20 0 0,15 0 0,-8 0 0,5 0 0,2 0 0,-1 0-597,-2 1 1,-4-1 0,0-1 596,2-1 0,1-1 0,1 0-2064,7 3 1,1 0 0,-2-2 2063,-8-5 0,-2-3 0,0 1 0,2 4 0,0 1 0,4-2 577,1-4 1,-1 0-578,-10 2 0,-7 2 0,6 0 0,7 1 0,-1-1 0,0 0 0,-5-1 0,-2-1 0,11 1 0,-1-1 0,1 0 0,3 2 0,-16-1 0,1 0 0,5-4 0,-4-1 0,-1 1 0,8 7 0,-3 2 0,1 0 0,4-3 0,-1-5 0,2-3 0,-4 2-454,2 5 0,-6 3 1,-2-1-1,3 1 0,7-2 454,-13-8 0,1 1 491,10 8 1,-5 2 0,0 1 0,10-1-492,6-2 0,2 1-72,-10 2 1,-4 2 0,7-1 71,-13 0 0,25 0 0,-1 0 0,-14 0 0,-2 0 0,-1 0 0,-2 0 0,-5 0 0,2 0 1677,13 0 1,1 0-1678,-5 0 0,0 0 1481,9 0 0,-2 0-1481,-17 3 0,1 1 0,21-1 0,2 1 188,-8 3 1,3 1-189,-10 6 0,13-4 0,-1 1 0,-16 4 0,23-6 0,0 1 0,-1 0 0,1-1 0,-12 6 0,-6 0 0,-1 0 0,5 0 0,13-4 0,0 1 0,-12 9 0,21-9 0,-8 12 0,5-4 0,9-4 0,-11 7 646,5 1-646,3-6 0,-6 13 0,6-15 0,-2 7 0,3-8 0,5 4 0,-8 5 0,6-2 0,-3 6 0,-4 26 0,10-17 0,3-2 0,0 4 0,3-1 0,2 1 0,-3 1 0,1 0 0,4 4 0,-1 3 0,-3 9 0,1 0 0,5-7 0,2 0 0,-5 13 0,2-1 0,4-13 0,2-5 0,7 16 0,22-12 0,-8-29 0,18 5 0,4-1 0,5-5-329,6 3 1,7 3 328,-21-10 0,1-1 0,-2 0-1098,10 4 0,0 0 1098,-3-4 0,4 1 0,-5-2 0,-8-2 0,0-1 0,9 0 0,7-2 0,-3 0 0,4 0 0,4-1 0,-13-3 0,9 0 0,2 0 0,-1 0 0,-7-1 0,1-1 0,-5 0 0,5 0-930,7 0 0,7 0 0,0 0 0,-6 0 930,-3 0 0,-3 0 0,-1 0 0,1 0 0,0 0 0,5 0 0,-5 0 0,7 0 0,2 0 0,-3 0 0,-6 0 0,1 0 0,-6 0 0,4 0 0,8 0 0,3 1 0,5-1 0,2-1 0,-9-2 0,4 0 0,3-1 0,-2 0 0,-3 0 0,-8 1 0,7 1 0,-9 1 0,10-1 0,-7-1 0,9-1 0,6-1 0,2-1 0,-4 1 0,-7 0 0,-13 1 0,8-2 0,-5 0 0,-1 1 0,5 0 0,3-1 0,-3-1-796,11-4 0,-2-1 0,-3 0 796,-12 3 0,-2 0 0,2-2 0,-1 0 0,4-1 0,-3-1 0,-9 2 0,19-14 0,-15 8 0,11-5 0,1 0 0,-9 4 0,-4 0 0,-1 0 0,0-2 0,6-3 0,-1 0 0,-9 3-98,-5 4 0,-3-1 98,5-6 0,1-4 0,9-9 0,-1 0 0,-16 9 0,0-1 470,1-2 0,3-5 0,-8-1-470,-9-13 0,-6 0 0,4 7 0,0-3 0,-3-11 0,-1-7 0,-1 7 0,-1 12 0,-1 3 1703,3-20 0,-2-1-1703,-5 10 0,-2 6 0,-2-3 1672,0 9 1,0-1-1673,0-23 996,0 25-996,0-10 0,0 33 0,-10 12 0,4 1 0,-7 3 0,5 0 0,-2 0 0,1 0 0,-4 0 0,8 0 0,-2 0 0</inkml:trace>
  <inkml:trace contextRef="#ctx0" brushRef="#br0" timeOffset="2512">20218 7688 24575,'8'0'0,"4"0"0,32 0 0,12 0 0,-4 0 0,7 0 0,-6 0 0,9 0 0,0 0 0,-5 0 0,-5 0 0,-4 0 0,0 0 0,2 0 0,-1 0 0,-1 0 0,19 0 0,-7 0 0,5 0 0,-17 0 0,7 0 0,-6 0 0,-14 0 0,0 0 0,26 0 0,1 0 0,-23 0 0,2 0 0,12 0 0,8 0 0,-5 0 0,-3 0 0,-1 0 0,-2 0 0,3 0 0,0 0 0,0 0 0,0 0 0,-4 0 0,3 0 0,2 0 0,-3 0 0,9 0 0,-1 0 0,-7 0 0,0 0 0,1 0 0,2 0 0,9 0 0,0 0 0,-10 0-1237,-5 0 1,-1 0 1236,5 0 0,6 0 0,-4 0 0,5 0 0,-4 0 0,-8 0 0,3 0 0,-3 0 0,5 0 0,1 0 0,9 0 0,2 0 0,-4 0 0,1 0 0,3 0 0,-5 0 0,8 0 0,1 0 0,-8 0 0,-14 0 0,-4 0 0,3 0-171,5 0 0,4 0 0,2 0 0,-3 0 171,8-2 0,-1-1 0,-4 1 0,-10 1 0,-3 1 0,4-1 0,10 0 0,5-1 0,1 0 0,-9 0 0,2 2 0,2 0 0,-2 0 0,11 0 0,4 0 0,-4 0 0,-11 0 0,4 0 0,-2 0 0,-8 0 0,9 0 0,3 0 0,-4 0 0,-9 0 0,5 0 0,-4 0 0,1 0 0,4 0 0,-6 0 0,-5 0 0,-1 0 0,3 0 0,3 0 0,-4 0 0,-1 0 0,0 0-245,8 0 1,5 0-1,-9 0 245,10 0 0,-4 0 0,-3 0 0,-16 0 0,3 0 0,1 0 0,2 0 1681,2 0-1681,-9 0 1342,-14 0-1342,-5 0 217,0-3 0,-13 2 0,-3-2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0:26:16.7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20291 13028 24575,'-51'0'0,"-11"0"0,6 0 0,-5 0 0,15 0 0,-2 0 0,2 0-1526,-5 0 1,-1 0 1525,-10 0 0,2 0 0,15 0 0,2 0 0,3 0 0,-1 0-60,-10 0 0,1 0 60,-12 0 371,28 0 1,0 0-372,-26 0 0,16 0 0,0 0 0,-13 0 0,1 0 0,3 0 0,15-5 0,-23 4 0,44-3 1517,3 4-1517,3-3 911,7-1-911,7-1 0,2 2 0,11 3 0,10 0 0,-3 0 0,18 0 0,-19 0 0,6 5 0,25 11 0,-17-2 0,19 7 0,8-2 0,-27-11 0,-4 0 0,1 1 0,15 0 0,-8-2 0,-4 0 0,3-1 0,-4-5 0,1 0 0,-1 5 0,1 0 0,3-5 0,-3 0 0,4 4 0,-3-2 0,1 0 0,6-2 0,1 4 0,0 1 0,8 1 0,-16-1 0,0-1 0,4 2 0,1-3 0,-26-4 0,3 0 0,-11 0 0,-4 0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2T00:26:37.6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24158 12220 24575,'11'0'0,"5"0"0,-7 0 0,4 0 0,-3 0 0,5 0 0,-3 0 0,8 0 0,-11 0 0,8 0 0,-9 0 0,2 0 0,1 0 0,0 0 0,0 0 0,3 0 0,-6 0 0,2 0 0,1 0 0,0 0 0,1 0 0,-2 0 0,7 0 0,-7 0 0,7 0 0,-4 6 0,3 2 0,-1 0 0,2 5 0,-6-5 0,0 0 0,-3 2 0,-5-6 0,0 3 0,-2 0 0,5 1 0,-5 2 0,2-2 0,1-1 0,-4 3 0,4-5 0,-1 5 0,-2 1 0,2-3 0,0-1 0,-2 0 0,5 0 0,-5 1 0,9 9 0,-8-8 0,7 5 0,-5-4 0,0-2 0,-1 3 0,4 12 0,-2-12 0,2 13 0,-1-14 0,-1 1 0,-1 1 0,2 11 0,-5-12 0,2 18 0,-3-19 0,0 13 0,0 3 0,0-9 0,0 22 0,0-22 0,0 6 0,0 4 0,0 15 0,0 2 0,0 5 0,0-26 0,-9 12 0,4-22 0,-24 29 0,13-31 0,-17 8 0,9-9 0,-3-4 0,3-2 0,6-4 0,-7 0 0,15 0 0,-15 0 0,16 0 0,-13 0 0,13 0 0,-7 0 0,3 0 0,1-3 0,-7-7 0,-2-16 0,3-5 0,5-3 0,-3-11 0,14 14 0,-12-2 0,14-3 0,-4 20 0,1-7 0,2-2 0,-2 9 0,0-14 0,2 15 0,-7-7 0,7 14 0,-8-14 0,4 7 0,-1-3 0,2-12 0,4 18 0,0-27 0,0 28 0,0-17 0,0 6 0,0 0 0,0-5 0,0-1 0,0-11 0,0 7 0,0-4 0,0 13 0,0 2 0,0 3 0,0-3 0,0 11 0,0-6 0,0 5 0,0 3 0,0-3 0,0 4 0,0 3 0,0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F0637-B30E-1E4E-9AA8-C4F0F76A3942}" type="datetimeFigureOut">
              <a:rPr lang="en-US" smtClean="0"/>
              <a:t>10/1/20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74DEE-5AAB-ED49-A588-F552CDB31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70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 OF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374DEE-5AAB-ED49-A588-F552CDB31A9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13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Left of here!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374DEE-5AAB-ED49-A588-F552CDB31A9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00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1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3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7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04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6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9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6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3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82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8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2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0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pxhere.com/en/photo/910125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4.jpg!d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hyperlink" Target="http://starluck.deviantart.com/art/Halloween-Cat-and-Pumpkins-330667666" TargetMode="External"/><Relationship Id="rId4" Type="http://schemas.openxmlformats.org/officeDocument/2006/relationships/diagramData" Target="../diagrams/data1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BA7C1807-C2A7-4DF2-8574-2D2D35B171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75" b="3038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2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07CEE-1A5D-8940-8DE8-8BDB71CEC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4571980" cy="1524000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Thursday, October 1, 2020</a:t>
            </a:r>
          </a:p>
          <a:p>
            <a:pPr algn="l"/>
            <a:r>
              <a:rPr lang="en-US" dirty="0"/>
              <a:t>8 – 9pm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A3D1D5-129B-4048-BC13-E91C92503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2299787"/>
            <a:ext cx="4352544" cy="228600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Class 7</a:t>
            </a:r>
          </a:p>
        </p:txBody>
      </p:sp>
    </p:spTree>
    <p:extLst>
      <p:ext uri="{BB962C8B-B14F-4D97-AF65-F5344CB8AC3E}">
        <p14:creationId xmlns:p14="http://schemas.microsoft.com/office/powerpoint/2010/main" val="3607682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21B6-FB34-7640-A081-DC2068BC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Possessive nouns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961BF-924D-554D-AFD5-F8EE5FD89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Possessive nouns: used to indicate ownership</a:t>
            </a:r>
          </a:p>
          <a:p>
            <a:pPr lvl="1"/>
            <a:r>
              <a:rPr lang="en-US" dirty="0"/>
              <a:t>Show that a person, place, or thing owns something</a:t>
            </a:r>
          </a:p>
          <a:p>
            <a:r>
              <a:rPr lang="en-US" dirty="0"/>
              <a:t>Usually are formed by adding an apostrophe (‘s) and s</a:t>
            </a:r>
          </a:p>
          <a:p>
            <a:pPr lvl="1"/>
            <a:r>
              <a:rPr lang="en-US" dirty="0"/>
              <a:t>Beverly’s pen</a:t>
            </a:r>
          </a:p>
          <a:p>
            <a:pPr lvl="1"/>
            <a:r>
              <a:rPr lang="en-US" dirty="0"/>
              <a:t>Felipe’s eyes</a:t>
            </a:r>
          </a:p>
          <a:p>
            <a:pPr lvl="1"/>
            <a:r>
              <a:rPr lang="en-US" dirty="0"/>
              <a:t>Grandma’s house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60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F6F945-08BE-4D33-9FAA-86D383E8D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04190-4B08-3C4B-8513-CA3584109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1"/>
            <a:ext cx="5334000" cy="2686050"/>
          </a:xfrm>
        </p:spPr>
        <p:txBody>
          <a:bodyPr>
            <a:normAutofit/>
          </a:bodyPr>
          <a:lstStyle/>
          <a:p>
            <a:r>
              <a:rPr lang="en-US" sz="2400" dirty="0"/>
              <a:t>Este </a:t>
            </a:r>
            <a:r>
              <a:rPr lang="en-US" sz="2400" dirty="0" err="1"/>
              <a:t>é</a:t>
            </a:r>
            <a:r>
              <a:rPr lang="en-US" sz="2400" dirty="0"/>
              <a:t> </a:t>
            </a:r>
            <a:r>
              <a:rPr lang="en-US" sz="2400" u="sng" dirty="0"/>
              <a:t>o </a:t>
            </a:r>
            <a:r>
              <a:rPr lang="en-US" sz="2400" u="sng" dirty="0" err="1"/>
              <a:t>livro</a:t>
            </a:r>
            <a:r>
              <a:rPr lang="en-US" sz="2400" u="sng" dirty="0"/>
              <a:t> de Beverly.</a:t>
            </a:r>
          </a:p>
          <a:p>
            <a:pPr lvl="1"/>
            <a:r>
              <a:rPr lang="en-US" dirty="0"/>
              <a:t>Direct translation: This is </a:t>
            </a:r>
            <a:r>
              <a:rPr lang="en-US" u="sng" dirty="0"/>
              <a:t>the book of Beverly.</a:t>
            </a:r>
          </a:p>
          <a:p>
            <a:pPr lvl="1"/>
            <a:r>
              <a:rPr lang="en-US" dirty="0"/>
              <a:t>Correct translation: This is </a:t>
            </a:r>
            <a:r>
              <a:rPr lang="en-US" u="sng" dirty="0"/>
              <a:t>Beverly’s book.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AA698-BCB4-5543-93C1-DB7B73312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Translating from Portuguese to English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E058BD9-FE0D-1542-AC21-575455C72ADF}"/>
                  </a:ext>
                </a:extLst>
              </p14:cNvPr>
              <p14:cNvContentPartPr/>
              <p14:nvPr/>
            </p14:nvContentPartPr>
            <p14:xfrm>
              <a:off x="6892200" y="2759400"/>
              <a:ext cx="2833920" cy="2162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E058BD9-FE0D-1542-AC21-575455C72A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82840" y="2750040"/>
                <a:ext cx="2852640" cy="218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915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F6F945-08BE-4D33-9FAA-86D383E8D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04190-4B08-3C4B-8513-CA3584109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en-US" sz="2400" u="sng" dirty="0" err="1"/>
              <a:t>Os</a:t>
            </a:r>
            <a:r>
              <a:rPr lang="en-US" sz="2400" u="sng" dirty="0"/>
              <a:t> </a:t>
            </a:r>
            <a:r>
              <a:rPr lang="en-US" sz="2400" u="sng" dirty="0" err="1"/>
              <a:t>olhos</a:t>
            </a:r>
            <a:r>
              <a:rPr lang="en-US" sz="2400" u="sng" dirty="0"/>
              <a:t> do Felipe </a:t>
            </a:r>
            <a:r>
              <a:rPr lang="en-US" sz="2400" dirty="0" err="1"/>
              <a:t>são</a:t>
            </a:r>
            <a:r>
              <a:rPr lang="en-US" sz="2400" dirty="0"/>
              <a:t> </a:t>
            </a:r>
            <a:r>
              <a:rPr lang="en-US" sz="2400" dirty="0" err="1"/>
              <a:t>azuis</a:t>
            </a:r>
            <a:r>
              <a:rPr lang="en-US" sz="2400" dirty="0"/>
              <a:t>.</a:t>
            </a:r>
          </a:p>
          <a:p>
            <a:pPr lvl="1"/>
            <a:r>
              <a:rPr lang="en-US" dirty="0"/>
              <a:t>Direct translation: </a:t>
            </a:r>
            <a:r>
              <a:rPr lang="en-US" u="sng" dirty="0"/>
              <a:t>The eyes of Felipe </a:t>
            </a:r>
            <a:r>
              <a:rPr lang="en-US" dirty="0"/>
              <a:t>are blue.</a:t>
            </a:r>
          </a:p>
          <a:p>
            <a:pPr lvl="1"/>
            <a:r>
              <a:rPr lang="en-US" dirty="0"/>
              <a:t>Correct translation: </a:t>
            </a:r>
            <a:r>
              <a:rPr lang="en-US" u="sng" dirty="0"/>
              <a:t>Felipe’s eyes </a:t>
            </a:r>
            <a:r>
              <a:rPr lang="en-US" dirty="0"/>
              <a:t>are blue.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AA698-BCB4-5543-93C1-DB7B73312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Translating from Portuguese to English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660D6C-C5F4-DC43-B5EA-50F9A053010D}"/>
                  </a:ext>
                </a:extLst>
              </p14:cNvPr>
              <p14:cNvContentPartPr/>
              <p14:nvPr/>
            </p14:nvContentPartPr>
            <p14:xfrm>
              <a:off x="6781320" y="4681080"/>
              <a:ext cx="523800" cy="71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660D6C-C5F4-DC43-B5EA-50F9A05301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1960" y="4671720"/>
                <a:ext cx="542520" cy="9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010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F6F945-08BE-4D33-9FAA-86D383E8D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04190-4B08-3C4B-8513-CA3584109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en-US" sz="2400" dirty="0" err="1"/>
              <a:t>Esta</a:t>
            </a:r>
            <a:r>
              <a:rPr lang="en-US" sz="2400" dirty="0"/>
              <a:t> </a:t>
            </a:r>
            <a:r>
              <a:rPr lang="en-US" sz="2400" dirty="0" err="1"/>
              <a:t>é</a:t>
            </a:r>
            <a:r>
              <a:rPr lang="en-US" sz="2400" dirty="0"/>
              <a:t> </a:t>
            </a:r>
            <a:r>
              <a:rPr lang="en-US" sz="2400" u="sng" dirty="0"/>
              <a:t>a casa de </a:t>
            </a:r>
            <a:r>
              <a:rPr lang="en-US" sz="2400" dirty="0" err="1"/>
              <a:t>minha</a:t>
            </a:r>
            <a:r>
              <a:rPr lang="en-US" sz="2400" dirty="0"/>
              <a:t> </a:t>
            </a:r>
            <a:r>
              <a:rPr lang="en-US" sz="2400" u="sng" dirty="0" err="1"/>
              <a:t>avó</a:t>
            </a:r>
            <a:r>
              <a:rPr lang="en-US" sz="2400" u="sng" dirty="0"/>
              <a:t>.</a:t>
            </a:r>
          </a:p>
          <a:p>
            <a:pPr lvl="1"/>
            <a:r>
              <a:rPr lang="en-US" dirty="0"/>
              <a:t>Direct translation: This is </a:t>
            </a:r>
            <a:r>
              <a:rPr lang="en-US" u="sng" dirty="0"/>
              <a:t>the house of </a:t>
            </a:r>
            <a:r>
              <a:rPr lang="en-US" dirty="0"/>
              <a:t>my </a:t>
            </a:r>
            <a:r>
              <a:rPr lang="en-US" u="sng" dirty="0"/>
              <a:t>grandmother.</a:t>
            </a:r>
          </a:p>
          <a:p>
            <a:pPr lvl="1"/>
            <a:r>
              <a:rPr lang="en-US" dirty="0"/>
              <a:t>Correct translation: This is my </a:t>
            </a:r>
            <a:r>
              <a:rPr lang="en-US" u="sng" dirty="0"/>
              <a:t>grandmother’s house.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AA698-BCB4-5543-93C1-DB7B73312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Translating from Portuguese to English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5B36B73-13B1-2843-A635-34380CB7C375}"/>
                  </a:ext>
                </a:extLst>
              </p14:cNvPr>
              <p14:cNvContentPartPr/>
              <p14:nvPr/>
            </p14:nvContentPartPr>
            <p14:xfrm>
              <a:off x="8696880" y="4381200"/>
              <a:ext cx="185040" cy="338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5B36B73-13B1-2843-A635-34380CB7C3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87520" y="4371840"/>
                <a:ext cx="203760" cy="35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585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CB2DF-794D-D649-8320-4B1482E83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Summary: rules for possessive nouns</a:t>
            </a:r>
            <a:br>
              <a:rPr lang="en-US" dirty="0"/>
            </a:br>
            <a:r>
              <a:rPr lang="en-US" dirty="0"/>
              <a:t>(rule 1 &amp; 2)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0AF5FC-D643-094A-9961-F8F4D80814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6398845"/>
              </p:ext>
            </p:extLst>
          </p:nvPr>
        </p:nvGraphicFramePr>
        <p:xfrm>
          <a:off x="1790700" y="2781935"/>
          <a:ext cx="8896351" cy="1747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6278">
                  <a:extLst>
                    <a:ext uri="{9D8B030D-6E8A-4147-A177-3AD203B41FA5}">
                      <a16:colId xmlns:a16="http://schemas.microsoft.com/office/drawing/2014/main" val="1046301043"/>
                    </a:ext>
                  </a:extLst>
                </a:gridCol>
                <a:gridCol w="3004973">
                  <a:extLst>
                    <a:ext uri="{9D8B030D-6E8A-4147-A177-3AD203B41FA5}">
                      <a16:colId xmlns:a16="http://schemas.microsoft.com/office/drawing/2014/main" val="2499220508"/>
                    </a:ext>
                  </a:extLst>
                </a:gridCol>
                <a:gridCol w="3465100">
                  <a:extLst>
                    <a:ext uri="{9D8B030D-6E8A-4147-A177-3AD203B41FA5}">
                      <a16:colId xmlns:a16="http://schemas.microsoft.com/office/drawing/2014/main" val="2293335289"/>
                    </a:ext>
                  </a:extLst>
                </a:gridCol>
              </a:tblGrid>
              <a:tr h="5518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Does not end in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Ends in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360038"/>
                  </a:ext>
                </a:extLst>
              </a:tr>
              <a:tr h="59799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Singular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 ‘s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 ‘s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375908"/>
                  </a:ext>
                </a:extLst>
              </a:tr>
              <a:tr h="59799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Plural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 ‘s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 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811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485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F33D-6CAB-7541-BCBC-95990132A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04" y="609600"/>
            <a:ext cx="11182350" cy="1524000"/>
          </a:xfrm>
        </p:spPr>
        <p:txBody>
          <a:bodyPr/>
          <a:lstStyle/>
          <a:p>
            <a:pPr algn="ctr"/>
            <a:r>
              <a:rPr lang="en-US" dirty="0"/>
              <a:t>Activity: make the singular nouns possessive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748D0-0379-0C4F-B753-715A30408D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Examples:</a:t>
            </a:r>
          </a:p>
          <a:p>
            <a:r>
              <a:rPr lang="en-US" dirty="0">
                <a:sym typeface="Wingdings" pitchFamily="2" charset="2"/>
              </a:rPr>
              <a:t>Felipe  </a:t>
            </a:r>
            <a:r>
              <a:rPr lang="en-US" u="sng" dirty="0">
                <a:sym typeface="Wingdings" pitchFamily="2" charset="2"/>
              </a:rPr>
              <a:t>Felipe’s</a:t>
            </a:r>
          </a:p>
          <a:p>
            <a:r>
              <a:rPr lang="en-US" dirty="0">
                <a:sym typeface="Wingdings" pitchFamily="2" charset="2"/>
              </a:rPr>
              <a:t>Cat  </a:t>
            </a:r>
            <a:r>
              <a:rPr lang="en-US" u="sng" dirty="0">
                <a:sym typeface="Wingdings" pitchFamily="2" charset="2"/>
              </a:rPr>
              <a:t>cat’s</a:t>
            </a:r>
          </a:p>
          <a:p>
            <a:r>
              <a:rPr lang="en-US" dirty="0">
                <a:sym typeface="Wingdings" pitchFamily="2" charset="2"/>
              </a:rPr>
              <a:t>Brazil  </a:t>
            </a:r>
            <a:r>
              <a:rPr lang="en-US" u="sng" dirty="0">
                <a:sym typeface="Wingdings" pitchFamily="2" charset="2"/>
              </a:rPr>
              <a:t>Brazil’s</a:t>
            </a:r>
          </a:p>
          <a:p>
            <a:r>
              <a:rPr lang="en-US" dirty="0">
                <a:sym typeface="Wingdings" pitchFamily="2" charset="2"/>
              </a:rPr>
              <a:t>Computer  </a:t>
            </a:r>
            <a:r>
              <a:rPr lang="en-US" u="sng" dirty="0">
                <a:sym typeface="Wingdings" pitchFamily="2" charset="2"/>
              </a:rPr>
              <a:t>computer’s</a:t>
            </a:r>
            <a:endParaRPr lang="en-US" u="sn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807CA-4549-934F-B049-97D01B8C9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422709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Practice:</a:t>
            </a:r>
          </a:p>
          <a:p>
            <a:r>
              <a:rPr lang="en-US" dirty="0"/>
              <a:t>Phone </a:t>
            </a:r>
            <a:r>
              <a:rPr lang="en-US" dirty="0">
                <a:sym typeface="Wingdings" pitchFamily="2" charset="2"/>
              </a:rPr>
              <a:t> ___________</a:t>
            </a:r>
          </a:p>
          <a:p>
            <a:r>
              <a:rPr lang="en-US" dirty="0">
                <a:sym typeface="Wingdings" pitchFamily="2" charset="2"/>
              </a:rPr>
              <a:t>Sun  ___________</a:t>
            </a:r>
          </a:p>
          <a:p>
            <a:r>
              <a:rPr lang="en-US" dirty="0">
                <a:sym typeface="Wingdings" pitchFamily="2" charset="2"/>
              </a:rPr>
              <a:t>House  ___________</a:t>
            </a:r>
          </a:p>
          <a:p>
            <a:r>
              <a:rPr lang="en-US" dirty="0">
                <a:sym typeface="Wingdings" pitchFamily="2" charset="2"/>
              </a:rPr>
              <a:t>Dog  ___________</a:t>
            </a:r>
          </a:p>
          <a:p>
            <a:r>
              <a:rPr lang="en-US" dirty="0">
                <a:sym typeface="Wingdings" pitchFamily="2" charset="2"/>
              </a:rPr>
              <a:t>Tree  ___________</a:t>
            </a:r>
          </a:p>
          <a:p>
            <a:r>
              <a:rPr lang="en-US" dirty="0"/>
              <a:t>Grandmother </a:t>
            </a:r>
            <a:r>
              <a:rPr lang="en-US" dirty="0">
                <a:sym typeface="Wingdings" pitchFamily="2" charset="2"/>
              </a:rPr>
              <a:t> ___________</a:t>
            </a:r>
          </a:p>
          <a:p>
            <a:r>
              <a:rPr lang="en-US" dirty="0">
                <a:sym typeface="Wingdings" pitchFamily="2" charset="2"/>
              </a:rPr>
              <a:t>Country  ___________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4EC0C-5B7D-BC41-818B-C722AA469D9A}"/>
              </a:ext>
            </a:extLst>
          </p:cNvPr>
          <p:cNvSpPr txBox="1"/>
          <p:nvPr/>
        </p:nvSpPr>
        <p:spPr>
          <a:xfrm>
            <a:off x="8103476" y="2732690"/>
            <a:ext cx="99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Phone’s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1416E8-FB27-A149-B9D7-3CD5B147FFA7}"/>
              </a:ext>
            </a:extLst>
          </p:cNvPr>
          <p:cNvSpPr txBox="1"/>
          <p:nvPr/>
        </p:nvSpPr>
        <p:spPr>
          <a:xfrm>
            <a:off x="7880402" y="3302840"/>
            <a:ext cx="721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Sun’s</a:t>
            </a:r>
          </a:p>
        </p:txBody>
      </p:sp>
    </p:spTree>
    <p:extLst>
      <p:ext uri="{BB962C8B-B14F-4D97-AF65-F5344CB8AC3E}">
        <p14:creationId xmlns:p14="http://schemas.microsoft.com/office/powerpoint/2010/main" val="703542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C6708-DA54-FC4D-AD50-4E0A186CD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6000"/>
            <a:ext cx="4755931" cy="27379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Examples:</a:t>
            </a:r>
          </a:p>
          <a:p>
            <a:r>
              <a:rPr lang="en-US" dirty="0"/>
              <a:t>Hands </a:t>
            </a:r>
            <a:r>
              <a:rPr lang="en-US" dirty="0">
                <a:sym typeface="Wingdings" pitchFamily="2" charset="2"/>
              </a:rPr>
              <a:t> hands’</a:t>
            </a:r>
          </a:p>
          <a:p>
            <a:r>
              <a:rPr lang="en-US" dirty="0">
                <a:sym typeface="Wingdings" pitchFamily="2" charset="2"/>
              </a:rPr>
              <a:t>Trees  trees’</a:t>
            </a:r>
          </a:p>
          <a:p>
            <a:r>
              <a:rPr lang="en-US" dirty="0">
                <a:sym typeface="Wingdings" pitchFamily="2" charset="2"/>
              </a:rPr>
              <a:t>People  people’s</a:t>
            </a:r>
          </a:p>
          <a:p>
            <a:r>
              <a:rPr lang="en-US" dirty="0">
                <a:sym typeface="Wingdings" pitchFamily="2" charset="2"/>
              </a:rPr>
              <a:t>Feet  feet’s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3431D-5DCD-9647-B6BA-EC9E2883C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40185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Practice:</a:t>
            </a:r>
          </a:p>
          <a:p>
            <a:r>
              <a:rPr lang="en-US" dirty="0"/>
              <a:t>Monsters </a:t>
            </a:r>
            <a:r>
              <a:rPr lang="en-US" dirty="0">
                <a:sym typeface="Wingdings" pitchFamily="2" charset="2"/>
              </a:rPr>
              <a:t> __________</a:t>
            </a:r>
          </a:p>
          <a:p>
            <a:r>
              <a:rPr lang="en-US" dirty="0">
                <a:sym typeface="Wingdings" pitchFamily="2" charset="2"/>
              </a:rPr>
              <a:t>Teeth  __________</a:t>
            </a:r>
          </a:p>
          <a:p>
            <a:r>
              <a:rPr lang="en-US" dirty="0"/>
              <a:t>Eyes </a:t>
            </a:r>
            <a:r>
              <a:rPr lang="en-US" dirty="0">
                <a:sym typeface="Wingdings" pitchFamily="2" charset="2"/>
              </a:rPr>
              <a:t> __________</a:t>
            </a:r>
          </a:p>
          <a:p>
            <a:r>
              <a:rPr lang="en-US" dirty="0"/>
              <a:t>Spiders </a:t>
            </a:r>
            <a:r>
              <a:rPr lang="en-US" dirty="0">
                <a:sym typeface="Wingdings" pitchFamily="2" charset="2"/>
              </a:rPr>
              <a:t> __________</a:t>
            </a:r>
          </a:p>
          <a:p>
            <a:r>
              <a:rPr lang="en-US" dirty="0"/>
              <a:t>Pumpkins </a:t>
            </a:r>
            <a:r>
              <a:rPr lang="en-US" dirty="0">
                <a:sym typeface="Wingdings" pitchFamily="2" charset="2"/>
              </a:rPr>
              <a:t> __________</a:t>
            </a:r>
          </a:p>
          <a:p>
            <a:r>
              <a:rPr lang="en-US" dirty="0"/>
              <a:t>Parents </a:t>
            </a:r>
            <a:r>
              <a:rPr lang="en-US" dirty="0">
                <a:sym typeface="Wingdings" pitchFamily="2" charset="2"/>
              </a:rPr>
              <a:t> __________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77CB82E-D259-6C42-9167-90273687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110" y="762000"/>
            <a:ext cx="11253537" cy="1524000"/>
          </a:xfrm>
        </p:spPr>
        <p:txBody>
          <a:bodyPr/>
          <a:lstStyle/>
          <a:p>
            <a:pPr algn="ctr"/>
            <a:r>
              <a:rPr lang="en-US" dirty="0"/>
              <a:t>Activity: make the plural nouns possessive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9F5D5B-0626-B74E-A593-98B949FDF266}"/>
              </a:ext>
            </a:extLst>
          </p:cNvPr>
          <p:cNvSpPr txBox="1"/>
          <p:nvPr/>
        </p:nvSpPr>
        <p:spPr>
          <a:xfrm>
            <a:off x="8471338" y="2837793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Monsters’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6CBF93-7E4F-6B47-9BD4-460FF64FB0D3}"/>
              </a:ext>
            </a:extLst>
          </p:cNvPr>
          <p:cNvSpPr txBox="1"/>
          <p:nvPr/>
        </p:nvSpPr>
        <p:spPr>
          <a:xfrm>
            <a:off x="8020509" y="3429000"/>
            <a:ext cx="901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Teeth’s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5EA862-4C04-2A41-AE7E-71BA54D904FF}"/>
              </a:ext>
            </a:extLst>
          </p:cNvPr>
          <p:cNvSpPr txBox="1"/>
          <p:nvPr/>
        </p:nvSpPr>
        <p:spPr>
          <a:xfrm>
            <a:off x="8020509" y="392594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Eyes’</a:t>
            </a:r>
          </a:p>
        </p:txBody>
      </p:sp>
    </p:spTree>
    <p:extLst>
      <p:ext uri="{BB962C8B-B14F-4D97-AF65-F5344CB8AC3E}">
        <p14:creationId xmlns:p14="http://schemas.microsoft.com/office/powerpoint/2010/main" val="464161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45048-560F-2540-A4F7-55D875900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19740"/>
            <a:ext cx="10668000" cy="1524000"/>
          </a:xfrm>
        </p:spPr>
        <p:txBody>
          <a:bodyPr/>
          <a:lstStyle/>
          <a:p>
            <a:r>
              <a:rPr lang="en-US" dirty="0"/>
              <a:t>Some rules about possessive nouns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B3F33-C349-944E-A631-5934FEB87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743740"/>
            <a:ext cx="10923181" cy="4433776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Singular possessive nouns: formed by adding ‘s at the end</a:t>
            </a:r>
          </a:p>
          <a:p>
            <a:pPr lvl="1"/>
            <a:r>
              <a:rPr lang="en-US" dirty="0"/>
              <a:t>Grandmother’s house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Plural possessive nouns [and plural possessive nouns that end in S]: when a noun is plural, just add the apostrophe (‘)</a:t>
            </a:r>
          </a:p>
          <a:p>
            <a:pPr lvl="1"/>
            <a:r>
              <a:rPr lang="en-US" dirty="0"/>
              <a:t>Casa dos meus </a:t>
            </a:r>
            <a:r>
              <a:rPr lang="en-US" dirty="0" err="1"/>
              <a:t>pais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My parents’ house</a:t>
            </a:r>
          </a:p>
          <a:p>
            <a:pPr lvl="1"/>
            <a:r>
              <a:rPr lang="en-US" dirty="0" err="1">
                <a:sym typeface="Wingdings" pitchFamily="2" charset="2"/>
              </a:rPr>
              <a:t>Os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cadernos</a:t>
            </a:r>
            <a:r>
              <a:rPr lang="en-US" dirty="0">
                <a:sym typeface="Wingdings" pitchFamily="2" charset="2"/>
              </a:rPr>
              <a:t> de </a:t>
            </a:r>
            <a:r>
              <a:rPr lang="en-US" dirty="0" err="1">
                <a:sym typeface="Wingdings" pitchFamily="2" charset="2"/>
              </a:rPr>
              <a:t>estudante</a:t>
            </a:r>
            <a:r>
              <a:rPr lang="en-US" dirty="0">
                <a:sym typeface="Wingdings" pitchFamily="2" charset="2"/>
              </a:rPr>
              <a:t>  The students’ notebooks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sym typeface="Wingdings" pitchFamily="2" charset="2"/>
              </a:rPr>
              <a:t>If two people own one thing, add the apostrophe and s to the second person only</a:t>
            </a:r>
          </a:p>
          <a:p>
            <a:pPr lvl="1"/>
            <a:r>
              <a:rPr lang="en-US" dirty="0">
                <a:sym typeface="Wingdings" pitchFamily="2" charset="2"/>
              </a:rPr>
              <a:t>A </a:t>
            </a:r>
            <a:r>
              <a:rPr lang="en-US" dirty="0" err="1">
                <a:sym typeface="Wingdings" pitchFamily="2" charset="2"/>
              </a:rPr>
              <a:t>filha</a:t>
            </a:r>
            <a:r>
              <a:rPr lang="en-US" dirty="0">
                <a:sym typeface="Wingdings" pitchFamily="2" charset="2"/>
              </a:rPr>
              <a:t> de Hector e Hilda  Hector and Hilda’s daughter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sym typeface="Wingdings" pitchFamily="2" charset="2"/>
              </a:rPr>
              <a:t>If two people own separate things, add the apostrophe and s for each </a:t>
            </a:r>
          </a:p>
          <a:p>
            <a:pPr lvl="1"/>
            <a:r>
              <a:rPr lang="en-US" dirty="0" err="1">
                <a:sym typeface="Wingdings" pitchFamily="2" charset="2"/>
              </a:rPr>
              <a:t>Os</a:t>
            </a:r>
            <a:r>
              <a:rPr lang="en-US" dirty="0">
                <a:sym typeface="Wingdings" pitchFamily="2" charset="2"/>
              </a:rPr>
              <a:t> quartos de Yasmin e Andy  Yasmin’s and Andy’s rooms</a:t>
            </a:r>
          </a:p>
          <a:p>
            <a:pPr lvl="1"/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7951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A93A239-8954-1947-A92C-2316DAA8C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432" y="273085"/>
            <a:ext cx="8619370" cy="1524000"/>
          </a:xfrm>
        </p:spPr>
        <p:txBody>
          <a:bodyPr/>
          <a:lstStyle/>
          <a:p>
            <a:pPr algn="ctr"/>
            <a:r>
              <a:rPr lang="en-US" dirty="0"/>
              <a:t>Activity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DE7B98-EFE9-7148-B093-B35E9C8CD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99" y="1524001"/>
            <a:ext cx="5151119" cy="761999"/>
          </a:xfrm>
        </p:spPr>
        <p:txBody>
          <a:bodyPr/>
          <a:lstStyle/>
          <a:p>
            <a:pPr algn="ctr"/>
            <a:r>
              <a:rPr lang="en-US" dirty="0"/>
              <a:t>Singular possessive nouns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58335B0-CDF8-CA4C-81B3-96EE38554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998" y="2335619"/>
            <a:ext cx="5151119" cy="3424050"/>
          </a:xfrm>
        </p:spPr>
        <p:txBody>
          <a:bodyPr>
            <a:normAutofit/>
          </a:bodyPr>
          <a:lstStyle/>
          <a:p>
            <a:r>
              <a:rPr lang="en-US" sz="1800" dirty="0"/>
              <a:t>Example: </a:t>
            </a:r>
            <a:r>
              <a:rPr lang="en-US" sz="1800" u="sng" dirty="0"/>
              <a:t>France’s</a:t>
            </a:r>
            <a:r>
              <a:rPr lang="en-US" sz="1800" dirty="0"/>
              <a:t> soccer team is one of the best. (France)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_________ book is in his backpack. (Felipe)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The __________ window is broken. (House)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The __________  toy is in the room. (Baby)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My __________ name is Felipe. (Son)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My __________ name is Andy. (Brother)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AB9BCAE-180A-1E40-95A1-0C03C05B6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1524001"/>
            <a:ext cx="5151122" cy="761999"/>
          </a:xfrm>
        </p:spPr>
        <p:txBody>
          <a:bodyPr/>
          <a:lstStyle/>
          <a:p>
            <a:pPr algn="ctr"/>
            <a:r>
              <a:rPr lang="en-US" dirty="0"/>
              <a:t>Plural possessive nouns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DDC5EEB-514C-B240-8D79-B5885D0F06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2335618"/>
            <a:ext cx="5151122" cy="4260110"/>
          </a:xfrm>
        </p:spPr>
        <p:txBody>
          <a:bodyPr>
            <a:normAutofit/>
          </a:bodyPr>
          <a:lstStyle/>
          <a:p>
            <a:r>
              <a:rPr lang="en-US" sz="1800" dirty="0"/>
              <a:t>Example: The books of the students.</a:t>
            </a:r>
            <a:r>
              <a:rPr lang="en-US" sz="1800" dirty="0">
                <a:sym typeface="Wingdings" pitchFamily="2" charset="2"/>
              </a:rPr>
              <a:t> </a:t>
            </a:r>
            <a:r>
              <a:rPr lang="en-US" sz="1800" u="sng" dirty="0">
                <a:sym typeface="Wingdings" pitchFamily="2" charset="2"/>
              </a:rPr>
              <a:t>The students’ books.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sym typeface="Wingdings" pitchFamily="2" charset="2"/>
              </a:rPr>
              <a:t>The tools of the </a:t>
            </a:r>
            <a:r>
              <a:rPr lang="en-US" sz="1800" u="sng" dirty="0">
                <a:sym typeface="Wingdings" pitchFamily="2" charset="2"/>
              </a:rPr>
              <a:t>doctors.</a:t>
            </a:r>
            <a:r>
              <a:rPr lang="en-US" sz="1800" dirty="0">
                <a:sym typeface="Wingdings" pitchFamily="2" charset="2"/>
              </a:rPr>
              <a:t>  ________________________________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sym typeface="Wingdings" pitchFamily="2" charset="2"/>
              </a:rPr>
              <a:t>The toys of the </a:t>
            </a:r>
            <a:r>
              <a:rPr lang="en-US" sz="1800" u="sng" dirty="0">
                <a:sym typeface="Wingdings" pitchFamily="2" charset="2"/>
              </a:rPr>
              <a:t>children</a:t>
            </a:r>
            <a:r>
              <a:rPr lang="en-US" sz="1800" dirty="0">
                <a:sym typeface="Wingdings" pitchFamily="2" charset="2"/>
              </a:rPr>
              <a:t>.  ________________________________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sym typeface="Wingdings" pitchFamily="2" charset="2"/>
              </a:rPr>
              <a:t>The parents of the </a:t>
            </a:r>
            <a:r>
              <a:rPr lang="en-US" sz="1800" u="sng" dirty="0">
                <a:sym typeface="Wingdings" pitchFamily="2" charset="2"/>
              </a:rPr>
              <a:t>girl</a:t>
            </a:r>
            <a:r>
              <a:rPr lang="en-US" sz="1800" dirty="0">
                <a:sym typeface="Wingdings" pitchFamily="2" charset="2"/>
              </a:rPr>
              <a:t>.  ________________________________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sym typeface="Wingdings" pitchFamily="2" charset="2"/>
              </a:rPr>
              <a:t> The cheeses of the mice  ________________________________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05D2B5-8ECA-524C-87C4-80BCAB06D964}"/>
              </a:ext>
            </a:extLst>
          </p:cNvPr>
          <p:cNvSpPr txBox="1"/>
          <p:nvPr/>
        </p:nvSpPr>
        <p:spPr>
          <a:xfrm>
            <a:off x="1345324" y="3125603"/>
            <a:ext cx="965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Felipe’s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6CE285-507D-4142-AFD5-2AEB8024D9A5}"/>
              </a:ext>
            </a:extLst>
          </p:cNvPr>
          <p:cNvSpPr txBox="1"/>
          <p:nvPr/>
        </p:nvSpPr>
        <p:spPr>
          <a:xfrm>
            <a:off x="1811446" y="3619833"/>
            <a:ext cx="99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House’s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281295-D206-124F-97FC-83D2C444A409}"/>
              </a:ext>
            </a:extLst>
          </p:cNvPr>
          <p:cNvSpPr txBox="1"/>
          <p:nvPr/>
        </p:nvSpPr>
        <p:spPr>
          <a:xfrm>
            <a:off x="1886787" y="4071572"/>
            <a:ext cx="84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Baby’s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FE2841-66A7-984E-9796-2CE6D9F862F2}"/>
              </a:ext>
            </a:extLst>
          </p:cNvPr>
          <p:cNvSpPr txBox="1"/>
          <p:nvPr/>
        </p:nvSpPr>
        <p:spPr>
          <a:xfrm>
            <a:off x="1187669" y="483476"/>
            <a:ext cx="2524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Baby </a:t>
            </a:r>
            <a:r>
              <a:rPr lang="en-US" dirty="0">
                <a:sym typeface="Wingdings" pitchFamily="2" charset="2"/>
              </a:rPr>
              <a:t> babies, baby’s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C41E3-5FE3-E04E-B19D-DDF811B0B1D4}"/>
              </a:ext>
            </a:extLst>
          </p:cNvPr>
          <p:cNvSpPr txBox="1"/>
          <p:nvPr/>
        </p:nvSpPr>
        <p:spPr>
          <a:xfrm>
            <a:off x="1946098" y="4530221"/>
            <a:ext cx="72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Son’s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8A3DC0-12BF-E149-B3E8-94EDAEF20BAB}"/>
              </a:ext>
            </a:extLst>
          </p:cNvPr>
          <p:cNvSpPr txBox="1"/>
          <p:nvPr/>
        </p:nvSpPr>
        <p:spPr>
          <a:xfrm>
            <a:off x="1699492" y="5006841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Brother’s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D32729-04D5-9E42-AC53-DB345F898FEB}"/>
              </a:ext>
            </a:extLst>
          </p:cNvPr>
          <p:cNvSpPr txBox="1"/>
          <p:nvPr/>
        </p:nvSpPr>
        <p:spPr>
          <a:xfrm>
            <a:off x="6806442" y="3494935"/>
            <a:ext cx="204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doctors’ tools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D087C2-B857-774F-8F36-3644F26FAAAD}"/>
              </a:ext>
            </a:extLst>
          </p:cNvPr>
          <p:cNvSpPr txBox="1"/>
          <p:nvPr/>
        </p:nvSpPr>
        <p:spPr>
          <a:xfrm>
            <a:off x="6806442" y="4335044"/>
            <a:ext cx="2100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children’s toys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D44409-DA07-2C43-ADE2-6BC88BF534FF}"/>
              </a:ext>
            </a:extLst>
          </p:cNvPr>
          <p:cNvSpPr txBox="1"/>
          <p:nvPr/>
        </p:nvSpPr>
        <p:spPr>
          <a:xfrm>
            <a:off x="6850611" y="5116032"/>
            <a:ext cx="1951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girl’s parents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56D292-65B4-3740-B504-25367D17724E}"/>
              </a:ext>
            </a:extLst>
          </p:cNvPr>
          <p:cNvSpPr txBox="1"/>
          <p:nvPr/>
        </p:nvSpPr>
        <p:spPr>
          <a:xfrm>
            <a:off x="6850611" y="5897020"/>
            <a:ext cx="217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mice’s cheeses</a:t>
            </a:r>
          </a:p>
        </p:txBody>
      </p:sp>
    </p:spTree>
    <p:extLst>
      <p:ext uri="{BB962C8B-B14F-4D97-AF65-F5344CB8AC3E}">
        <p14:creationId xmlns:p14="http://schemas.microsoft.com/office/powerpoint/2010/main" val="228810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9B6E-CE98-9347-98F0-CA9C49B53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065" y="411125"/>
            <a:ext cx="9253870" cy="1524000"/>
          </a:xfrm>
        </p:spPr>
        <p:txBody>
          <a:bodyPr/>
          <a:lstStyle/>
          <a:p>
            <a:pPr algn="ctr"/>
            <a:r>
              <a:rPr lang="en-US" dirty="0"/>
              <a:t>Activity: write the correct possessive form of the singular nouns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50AEF-8CE3-0E4B-9640-3A89D82CC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8928538" cy="38180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food of the dog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u="sng" dirty="0">
                <a:sym typeface="Wingdings" pitchFamily="2" charset="2"/>
              </a:rPr>
              <a:t>the dog’s food</a:t>
            </a:r>
          </a:p>
          <a:p>
            <a:r>
              <a:rPr lang="en-US" dirty="0">
                <a:sym typeface="Wingdings" pitchFamily="2" charset="2"/>
              </a:rPr>
              <a:t>The hat of the woman  _________________</a:t>
            </a:r>
          </a:p>
          <a:p>
            <a:r>
              <a:rPr lang="en-US" dirty="0">
                <a:sym typeface="Wingdings" pitchFamily="2" charset="2"/>
              </a:rPr>
              <a:t>The window of the car  _________________</a:t>
            </a:r>
            <a:endParaRPr lang="en-US" dirty="0"/>
          </a:p>
          <a:p>
            <a:r>
              <a:rPr lang="en-US" dirty="0">
                <a:sym typeface="Wingdings" pitchFamily="2" charset="2"/>
              </a:rPr>
              <a:t>The eyes of the wolf  _________________</a:t>
            </a:r>
          </a:p>
          <a:p>
            <a:r>
              <a:rPr lang="en-US" dirty="0">
                <a:sym typeface="Wingdings" pitchFamily="2" charset="2"/>
              </a:rPr>
              <a:t> The population of Brazil  _________________</a:t>
            </a:r>
          </a:p>
          <a:p>
            <a:r>
              <a:rPr lang="en-US" dirty="0"/>
              <a:t>The son of Thais </a:t>
            </a:r>
            <a:r>
              <a:rPr lang="en-US" dirty="0">
                <a:sym typeface="Wingdings" pitchFamily="2" charset="2"/>
              </a:rPr>
              <a:t> _________________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49E2E1-DA4F-2B4E-AAE3-1168E1F14FFD}"/>
              </a:ext>
            </a:extLst>
          </p:cNvPr>
          <p:cNvSpPr txBox="1"/>
          <p:nvPr/>
        </p:nvSpPr>
        <p:spPr>
          <a:xfrm>
            <a:off x="5255172" y="2954597"/>
            <a:ext cx="192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woman’s hat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FCDD5D-354D-1B4A-B15D-D1732682709D}"/>
              </a:ext>
            </a:extLst>
          </p:cNvPr>
          <p:cNvSpPr txBox="1"/>
          <p:nvPr/>
        </p:nvSpPr>
        <p:spPr>
          <a:xfrm>
            <a:off x="5234461" y="3616740"/>
            <a:ext cx="1965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car’s window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9F899D-9F60-234F-92BC-876E37A5ABAD}"/>
              </a:ext>
            </a:extLst>
          </p:cNvPr>
          <p:cNvSpPr txBox="1"/>
          <p:nvPr/>
        </p:nvSpPr>
        <p:spPr>
          <a:xfrm>
            <a:off x="5221882" y="4235346"/>
            <a:ext cx="17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wolf’s eyes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137350-2C54-544B-9B00-C1B3EC62A05A}"/>
              </a:ext>
            </a:extLst>
          </p:cNvPr>
          <p:cNvSpPr txBox="1"/>
          <p:nvPr/>
        </p:nvSpPr>
        <p:spPr>
          <a:xfrm>
            <a:off x="5623035" y="4853952"/>
            <a:ext cx="2085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Brazil’s population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E2E68D-4B3D-7D49-8B63-0F918D046F8F}"/>
              </a:ext>
            </a:extLst>
          </p:cNvPr>
          <p:cNvSpPr txBox="1"/>
          <p:nvPr/>
        </p:nvSpPr>
        <p:spPr>
          <a:xfrm>
            <a:off x="4403835" y="5472558"/>
            <a:ext cx="1296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Thais’s</a:t>
            </a:r>
            <a:r>
              <a:rPr lang="en-US" dirty="0"/>
              <a:t> son</a:t>
            </a:r>
          </a:p>
        </p:txBody>
      </p:sp>
    </p:spTree>
    <p:extLst>
      <p:ext uri="{BB962C8B-B14F-4D97-AF65-F5344CB8AC3E}">
        <p14:creationId xmlns:p14="http://schemas.microsoft.com/office/powerpoint/2010/main" val="307797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05410-4267-0449-B608-A02527B6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Checking 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1D94A-43F8-D543-AD78-7E80AF35D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979042" cy="3818083"/>
          </a:xfrm>
        </p:spPr>
        <p:txBody>
          <a:bodyPr/>
          <a:lstStyle/>
          <a:p>
            <a:r>
              <a:rPr lang="en-US" dirty="0"/>
              <a:t>How are you feeling today?</a:t>
            </a:r>
          </a:p>
          <a:p>
            <a:pPr lvl="1"/>
            <a:r>
              <a:rPr lang="en-US" dirty="0"/>
              <a:t>Today I feel _________</a:t>
            </a:r>
          </a:p>
          <a:p>
            <a:r>
              <a:rPr lang="en-US" dirty="0"/>
              <a:t>What did you do today?</a:t>
            </a:r>
          </a:p>
          <a:p>
            <a:pPr lvl="1"/>
            <a:r>
              <a:rPr lang="en-US" dirty="0"/>
              <a:t>Today I _________</a:t>
            </a:r>
          </a:p>
        </p:txBody>
      </p:sp>
      <p:pic>
        <p:nvPicPr>
          <p:cNvPr id="1026" name="Picture 2" descr="FREE Printable &quot;How Do You Feel?&quot; Emotions Chart by Nike Anderson's  Classroom">
            <a:extLst>
              <a:ext uri="{FF2B5EF4-FFF2-40B4-BE49-F238E27FC236}">
                <a16:creationId xmlns:a16="http://schemas.microsoft.com/office/drawing/2014/main" id="{6B27DBE9-D1C1-E247-B070-F6B812494C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4"/>
          <a:stretch/>
        </p:blipFill>
        <p:spPr bwMode="auto">
          <a:xfrm>
            <a:off x="7533743" y="923402"/>
            <a:ext cx="3896257" cy="501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D58026-9F0C-4745-B6DF-A3AC083D7277}"/>
              </a:ext>
            </a:extLst>
          </p:cNvPr>
          <p:cNvSpPr txBox="1"/>
          <p:nvPr/>
        </p:nvSpPr>
        <p:spPr>
          <a:xfrm>
            <a:off x="4267199" y="1744717"/>
            <a:ext cx="234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Stressed = </a:t>
            </a:r>
            <a:r>
              <a:rPr lang="en-US" dirty="0" err="1"/>
              <a:t>estresada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022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DF086-7799-A748-98D4-48F1756A3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5618" y="444578"/>
            <a:ext cx="7520763" cy="1524000"/>
          </a:xfrm>
        </p:spPr>
        <p:txBody>
          <a:bodyPr/>
          <a:lstStyle/>
          <a:p>
            <a:pPr algn="ctr"/>
            <a:r>
              <a:rPr lang="en-US" dirty="0"/>
              <a:t>Activity: translate from English to Portuguese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1E6EC-ECD4-954D-95BE-61FFA9B31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968578"/>
            <a:ext cx="10668000" cy="413550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wolf’s eyes are big.</a:t>
            </a:r>
          </a:p>
          <a:p>
            <a:pPr lvl="1"/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olhos</a:t>
            </a:r>
            <a:r>
              <a:rPr lang="en-US" dirty="0"/>
              <a:t> do lobo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grandes</a:t>
            </a:r>
            <a:r>
              <a:rPr lang="en-US" dirty="0"/>
              <a:t>.</a:t>
            </a:r>
          </a:p>
          <a:p>
            <a:r>
              <a:rPr lang="en-US" dirty="0"/>
              <a:t>Felipe’s sweater is red.</a:t>
            </a:r>
          </a:p>
          <a:p>
            <a:pPr lvl="1"/>
            <a:r>
              <a:rPr lang="en-US" dirty="0"/>
              <a:t>O </a:t>
            </a:r>
            <a:r>
              <a:rPr lang="en-US" dirty="0" err="1"/>
              <a:t>suéter</a:t>
            </a:r>
            <a:r>
              <a:rPr lang="en-US" dirty="0"/>
              <a:t> do Felipe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vermelho</a:t>
            </a:r>
            <a:r>
              <a:rPr lang="en-US" dirty="0"/>
              <a:t>.</a:t>
            </a:r>
          </a:p>
          <a:p>
            <a:r>
              <a:rPr lang="en-US" dirty="0"/>
              <a:t>Brazil’s population is 212 million.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população</a:t>
            </a:r>
            <a:r>
              <a:rPr lang="en-US" dirty="0"/>
              <a:t> do </a:t>
            </a:r>
            <a:r>
              <a:rPr lang="en-US" dirty="0" err="1"/>
              <a:t>Brasil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de 212 </a:t>
            </a:r>
            <a:r>
              <a:rPr lang="en-US" dirty="0" err="1"/>
              <a:t>milhōes</a:t>
            </a:r>
            <a:r>
              <a:rPr lang="en-US" dirty="0"/>
              <a:t>.</a:t>
            </a:r>
          </a:p>
          <a:p>
            <a:r>
              <a:rPr lang="en-US" dirty="0"/>
              <a:t>Felipe is </a:t>
            </a:r>
            <a:r>
              <a:rPr lang="en-US" dirty="0" err="1"/>
              <a:t>Thais’s</a:t>
            </a:r>
            <a:r>
              <a:rPr lang="en-US" dirty="0"/>
              <a:t> son.</a:t>
            </a:r>
          </a:p>
          <a:p>
            <a:pPr lvl="1"/>
            <a:r>
              <a:rPr lang="en-US" dirty="0"/>
              <a:t>Felipe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filho</a:t>
            </a:r>
            <a:r>
              <a:rPr lang="en-US" dirty="0"/>
              <a:t> de Thais.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166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215A1-C5EA-4442-9DEB-B9557D15E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324" y="310896"/>
            <a:ext cx="6245352" cy="1524000"/>
          </a:xfrm>
        </p:spPr>
        <p:txBody>
          <a:bodyPr/>
          <a:lstStyle/>
          <a:p>
            <a:pPr algn="ctr"/>
            <a:r>
              <a:rPr lang="en-US" dirty="0"/>
              <a:t>Activity: translate from Portuguese to English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658E4-626D-324C-9F7A-01009BFB6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29968"/>
            <a:ext cx="7772400" cy="4517136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Essa é a casa de Ana. </a:t>
            </a:r>
            <a:endParaRPr lang="pt-BR" dirty="0">
              <a:sym typeface="Wingdings" pitchFamily="2" charset="2"/>
            </a:endParaRPr>
          </a:p>
          <a:p>
            <a:pPr lvl="1"/>
            <a:r>
              <a:rPr lang="pt-BR" dirty="0">
                <a:sym typeface="Wingdings" pitchFamily="2" charset="2"/>
              </a:rPr>
              <a:t>_________________________________________</a:t>
            </a:r>
          </a:p>
          <a:p>
            <a:r>
              <a:rPr lang="pt-BR" dirty="0"/>
              <a:t>Os olhos do Felipe são azuis.</a:t>
            </a:r>
          </a:p>
          <a:p>
            <a:pPr lvl="1"/>
            <a:r>
              <a:rPr lang="pt-BR" dirty="0">
                <a:sym typeface="Wingdings" pitchFamily="2" charset="2"/>
              </a:rPr>
              <a:t>_________________________________________</a:t>
            </a:r>
            <a:endParaRPr lang="pt-BR" dirty="0"/>
          </a:p>
          <a:p>
            <a:r>
              <a:rPr lang="pt-BR" dirty="0">
                <a:sym typeface="Wingdings" pitchFamily="2" charset="2"/>
              </a:rPr>
              <a:t> </a:t>
            </a:r>
            <a:r>
              <a:rPr lang="pt-BR" dirty="0"/>
              <a:t>Felipe é filho de Thais.</a:t>
            </a:r>
          </a:p>
          <a:p>
            <a:pPr lvl="1"/>
            <a:r>
              <a:rPr lang="pt-BR" dirty="0">
                <a:sym typeface="Wingdings" pitchFamily="2" charset="2"/>
              </a:rPr>
              <a:t>_________________________________________</a:t>
            </a:r>
            <a:endParaRPr lang="pt-BR" dirty="0"/>
          </a:p>
          <a:p>
            <a:r>
              <a:rPr lang="pt-BR" dirty="0">
                <a:sym typeface="Wingdings" pitchFamily="2" charset="2"/>
              </a:rPr>
              <a:t>Português é a língua oficial do brasil.</a:t>
            </a:r>
          </a:p>
          <a:p>
            <a:pPr lvl="1"/>
            <a:r>
              <a:rPr lang="pt-BR" dirty="0">
                <a:sym typeface="Wingdings" pitchFamily="2" charset="2"/>
              </a:rPr>
              <a:t>_________________________________________</a:t>
            </a:r>
          </a:p>
          <a:p>
            <a:r>
              <a:rPr lang="pt-BR" dirty="0">
                <a:sym typeface="Wingdings" pitchFamily="2" charset="2"/>
              </a:rPr>
              <a:t> Quando é o aniversário da sua mãe?</a:t>
            </a:r>
          </a:p>
          <a:p>
            <a:pPr lvl="1"/>
            <a:r>
              <a:rPr lang="en-US" dirty="0">
                <a:sym typeface="Wingdings" pitchFamily="2" charset="2"/>
              </a:rPr>
              <a:t>_________________________________________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69A115-75E0-3C47-95A3-B70FED818B79}"/>
              </a:ext>
            </a:extLst>
          </p:cNvPr>
          <p:cNvSpPr txBox="1"/>
          <p:nvPr/>
        </p:nvSpPr>
        <p:spPr>
          <a:xfrm>
            <a:off x="2249215" y="2386131"/>
            <a:ext cx="215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That is Ana’s house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E5FB55-F7D3-9E45-BE25-25F39B61F6F8}"/>
              </a:ext>
            </a:extLst>
          </p:cNvPr>
          <p:cNvSpPr txBox="1"/>
          <p:nvPr/>
        </p:nvSpPr>
        <p:spPr>
          <a:xfrm>
            <a:off x="1991837" y="3303402"/>
            <a:ext cx="2407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Felipe’s eyes are blue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419414-A1DF-A048-8102-8408D2740057}"/>
              </a:ext>
            </a:extLst>
          </p:cNvPr>
          <p:cNvSpPr txBox="1"/>
          <p:nvPr/>
        </p:nvSpPr>
        <p:spPr>
          <a:xfrm>
            <a:off x="1991837" y="4220673"/>
            <a:ext cx="220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Felipe is </a:t>
            </a:r>
            <a:r>
              <a:rPr lang="en-US" dirty="0" err="1"/>
              <a:t>Thais’s</a:t>
            </a:r>
            <a:r>
              <a:rPr lang="en-US" dirty="0"/>
              <a:t> 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16891E-FF20-8A4F-BDB0-9D97C865E9A8}"/>
              </a:ext>
            </a:extLst>
          </p:cNvPr>
          <p:cNvSpPr txBox="1"/>
          <p:nvPr/>
        </p:nvSpPr>
        <p:spPr>
          <a:xfrm>
            <a:off x="1797268" y="5079651"/>
            <a:ext cx="457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Portuguese is Brazil’s official language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C21D45-9DCC-5B4C-AFF9-9306AD5B03F3}"/>
              </a:ext>
            </a:extLst>
          </p:cNvPr>
          <p:cNvSpPr txBox="1"/>
          <p:nvPr/>
        </p:nvSpPr>
        <p:spPr>
          <a:xfrm>
            <a:off x="1692165" y="5966895"/>
            <a:ext cx="353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is your mother’s birthday?</a:t>
            </a:r>
          </a:p>
        </p:txBody>
      </p:sp>
    </p:spTree>
    <p:extLst>
      <p:ext uri="{BB962C8B-B14F-4D97-AF65-F5344CB8AC3E}">
        <p14:creationId xmlns:p14="http://schemas.microsoft.com/office/powerpoint/2010/main" val="1501441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0229B-3D1F-0642-A056-BA1CF8AC7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Answering questions using possessive nouns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32787-8798-BB43-91C3-E9BC41B62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7194331" cy="381808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is your son’s name?</a:t>
            </a:r>
          </a:p>
          <a:p>
            <a:pPr lvl="1"/>
            <a:r>
              <a:rPr lang="en-US" dirty="0"/>
              <a:t>____________________________________</a:t>
            </a:r>
          </a:p>
          <a:p>
            <a:r>
              <a:rPr lang="en-US" dirty="0"/>
              <a:t>When is Felipe’s birthday?</a:t>
            </a:r>
          </a:p>
          <a:p>
            <a:pPr lvl="1"/>
            <a:r>
              <a:rPr lang="en-US" dirty="0"/>
              <a:t>____________________________________</a:t>
            </a:r>
          </a:p>
          <a:p>
            <a:r>
              <a:rPr lang="en-US" dirty="0"/>
              <a:t>What is </a:t>
            </a:r>
            <a:r>
              <a:rPr lang="en-US" dirty="0" err="1"/>
              <a:t>Thais’s</a:t>
            </a:r>
            <a:r>
              <a:rPr lang="en-US" dirty="0"/>
              <a:t> favorite food?</a:t>
            </a:r>
          </a:p>
          <a:p>
            <a:pPr lvl="1"/>
            <a:r>
              <a:rPr lang="en-US" dirty="0"/>
              <a:t>____________________________________</a:t>
            </a:r>
          </a:p>
          <a:p>
            <a:r>
              <a:rPr lang="en-US" dirty="0"/>
              <a:t>What is Beverly’s last name?</a:t>
            </a:r>
          </a:p>
          <a:p>
            <a:pPr lvl="1"/>
            <a:r>
              <a:rPr lang="en-US" dirty="0"/>
              <a:t>____________________________________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7EE5C9-4781-624E-A8EF-F9A836B965B6}"/>
              </a:ext>
            </a:extLst>
          </p:cNvPr>
          <p:cNvSpPr txBox="1"/>
          <p:nvPr/>
        </p:nvSpPr>
        <p:spPr>
          <a:xfrm>
            <a:off x="1776248" y="2766278"/>
            <a:ext cx="263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son’s name is Felipe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48C92D-BD0D-FD4B-8AE5-1D67DDC07610}"/>
              </a:ext>
            </a:extLst>
          </p:cNvPr>
          <p:cNvSpPr txBox="1"/>
          <p:nvPr/>
        </p:nvSpPr>
        <p:spPr>
          <a:xfrm>
            <a:off x="1513490" y="3722391"/>
            <a:ext cx="339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Felipe’s birthday is July 15.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305B29-37DD-FB4D-8185-314C61F4C116}"/>
              </a:ext>
            </a:extLst>
          </p:cNvPr>
          <p:cNvSpPr txBox="1"/>
          <p:nvPr/>
        </p:nvSpPr>
        <p:spPr>
          <a:xfrm>
            <a:off x="1912883" y="4659610"/>
            <a:ext cx="313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Thais’s</a:t>
            </a:r>
            <a:r>
              <a:rPr lang="en-US" dirty="0"/>
              <a:t> favorite food is pizza.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6D1D09-B416-CF45-997C-E16936FAD042}"/>
              </a:ext>
            </a:extLst>
          </p:cNvPr>
          <p:cNvSpPr txBox="1"/>
          <p:nvPr/>
        </p:nvSpPr>
        <p:spPr>
          <a:xfrm>
            <a:off x="1776248" y="5610210"/>
            <a:ext cx="3085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Beverly’s last name is Reyes.</a:t>
            </a:r>
          </a:p>
        </p:txBody>
      </p:sp>
    </p:spTree>
    <p:extLst>
      <p:ext uri="{BB962C8B-B14F-4D97-AF65-F5344CB8AC3E}">
        <p14:creationId xmlns:p14="http://schemas.microsoft.com/office/powerpoint/2010/main" val="2842214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5C9518-9C26-2745-8FB7-7782FE7C3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Any questions on possessive pronouns?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572931-961B-4A48-8B38-E9A9DB6E8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F29AAD2-96E3-4A6F-9A5E-B6B9E7E11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720962"/>
            <a:ext cx="4228094" cy="1137038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EC84841-2631-44D2-A01B-6AF0CF7F7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620196"/>
            <a:ext cx="5038078" cy="1237805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987379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E84CEE-6A85-3345-8E70-DAA954EFB9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Pronouns</a:t>
            </a:r>
          </a:p>
        </p:txBody>
      </p:sp>
    </p:spTree>
    <p:extLst>
      <p:ext uri="{BB962C8B-B14F-4D97-AF65-F5344CB8AC3E}">
        <p14:creationId xmlns:p14="http://schemas.microsoft.com/office/powerpoint/2010/main" val="1112439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2047F-FF76-F341-BABD-EE9B8D06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Pronouns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0F45C-0ACC-9340-BB56-E749A9C1D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150532"/>
            <a:ext cx="10668000" cy="47074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Pronouns: takes the place of a noun</a:t>
            </a:r>
          </a:p>
          <a:p>
            <a:r>
              <a:rPr lang="en-US" dirty="0"/>
              <a:t>Example story:</a:t>
            </a:r>
          </a:p>
          <a:p>
            <a:pPr lvl="1"/>
            <a:r>
              <a:rPr lang="en-US" dirty="0"/>
              <a:t>Beverly is 21 years old. Beverly is a student at Tufts University. Beverly is studying Community Health. Beverly’s house is in Connecticut and Beverly lives with Beverly’s parents.</a:t>
            </a:r>
          </a:p>
          <a:p>
            <a:r>
              <a:rPr lang="en-US" dirty="0"/>
              <a:t>Example story using pronouns:</a:t>
            </a:r>
          </a:p>
          <a:p>
            <a:pPr lvl="1"/>
            <a:r>
              <a:rPr lang="en-US" dirty="0"/>
              <a:t>Beverly is 21 years old. </a:t>
            </a:r>
            <a:r>
              <a:rPr lang="en-US" u="sng" dirty="0"/>
              <a:t>She</a:t>
            </a:r>
            <a:r>
              <a:rPr lang="en-US" dirty="0"/>
              <a:t> is a student at Tufts University. </a:t>
            </a:r>
            <a:r>
              <a:rPr lang="en-US" u="sng" dirty="0"/>
              <a:t>She</a:t>
            </a:r>
            <a:r>
              <a:rPr lang="en-US" dirty="0"/>
              <a:t> is studying Community Health. </a:t>
            </a:r>
            <a:r>
              <a:rPr lang="en-US" u="sng" dirty="0"/>
              <a:t>Her</a:t>
            </a:r>
            <a:r>
              <a:rPr lang="en-US" dirty="0"/>
              <a:t> house is in Connecticut and </a:t>
            </a:r>
            <a:r>
              <a:rPr lang="en-US" u="sng" dirty="0"/>
              <a:t>she</a:t>
            </a:r>
            <a:r>
              <a:rPr lang="en-US" dirty="0"/>
              <a:t> lives with </a:t>
            </a:r>
            <a:r>
              <a:rPr lang="en-US" u="sng" dirty="0"/>
              <a:t>her</a:t>
            </a:r>
            <a:r>
              <a:rPr lang="en-US" dirty="0"/>
              <a:t> parents.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71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42E0-653D-5142-96B5-BB48592CF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pronouns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74DC7-F0B3-B84B-ACDF-6BD9F02C0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0668000" cy="41317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Personal pronouns: refer to a person</a:t>
            </a:r>
          </a:p>
          <a:p>
            <a:pPr lvl="1"/>
            <a:r>
              <a:rPr lang="en-US" dirty="0"/>
              <a:t>Usually replace a name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u="sng" dirty="0"/>
              <a:t>I</a:t>
            </a:r>
            <a:r>
              <a:rPr lang="en-US" i="1" dirty="0"/>
              <a:t> </a:t>
            </a:r>
            <a:r>
              <a:rPr lang="en-US" dirty="0"/>
              <a:t>go to school</a:t>
            </a:r>
          </a:p>
          <a:p>
            <a:pPr lvl="1"/>
            <a:r>
              <a:rPr lang="en-US" u="sng" dirty="0"/>
              <a:t>She</a:t>
            </a:r>
            <a:r>
              <a:rPr lang="en-US" dirty="0"/>
              <a:t> works at the bakery</a:t>
            </a:r>
          </a:p>
          <a:p>
            <a:pPr lvl="1"/>
            <a:r>
              <a:rPr lang="en-US" u="sng" dirty="0"/>
              <a:t>They</a:t>
            </a:r>
            <a:r>
              <a:rPr lang="en-US" dirty="0"/>
              <a:t> are in class</a:t>
            </a:r>
          </a:p>
          <a:p>
            <a:pPr lvl="1"/>
            <a:r>
              <a:rPr lang="en-US" u="sng" dirty="0"/>
              <a:t>We</a:t>
            </a:r>
            <a:r>
              <a:rPr lang="en-US" dirty="0"/>
              <a:t> meet on Thursday nights</a:t>
            </a:r>
          </a:p>
          <a:p>
            <a:pPr lvl="1"/>
            <a:r>
              <a:rPr lang="en-US" u="sng" dirty="0"/>
              <a:t>He</a:t>
            </a:r>
            <a:r>
              <a:rPr lang="en-US" dirty="0"/>
              <a:t> is my son</a:t>
            </a:r>
          </a:p>
        </p:txBody>
      </p:sp>
    </p:spTree>
    <p:extLst>
      <p:ext uri="{BB962C8B-B14F-4D97-AF65-F5344CB8AC3E}">
        <p14:creationId xmlns:p14="http://schemas.microsoft.com/office/powerpoint/2010/main" val="340466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C8E3-54F5-8B41-B4D5-F2751BDD4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Pronouns that refer to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FA715-7B5C-284F-AABF-49CF91C62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“It” refers to an object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I love food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I love </a:t>
            </a:r>
            <a:r>
              <a:rPr lang="en-US" u="sng" dirty="0"/>
              <a:t>it</a:t>
            </a:r>
          </a:p>
          <a:p>
            <a:pPr lvl="1"/>
            <a:r>
              <a:rPr lang="en-US" dirty="0"/>
              <a:t>The house is big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u="sng" dirty="0"/>
              <a:t>It</a:t>
            </a:r>
            <a:r>
              <a:rPr lang="en-US" dirty="0"/>
              <a:t> is big</a:t>
            </a:r>
          </a:p>
          <a:p>
            <a:pPr lvl="1"/>
            <a:r>
              <a:rPr lang="en-US" dirty="0"/>
              <a:t>They cut the cake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They cut </a:t>
            </a:r>
            <a:r>
              <a:rPr lang="en-US" u="sng" dirty="0"/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73837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F7C2D-00A1-5444-8213-503DBB66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pronouns: subjective pronouns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039395C-8DE9-8B4F-9FD8-64C69C6B6A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1466"/>
              </p:ext>
            </p:extLst>
          </p:nvPr>
        </p:nvGraphicFramePr>
        <p:xfrm>
          <a:off x="761999" y="2286000"/>
          <a:ext cx="1066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3154581507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57502125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795289799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57851094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547782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Singular pronouns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Plural pronouns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84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45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 (you all)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637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He, she,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91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55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6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7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8" name="Rectangle 1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29C435-AD7B-E249-9E0F-3288EBBE5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2679031"/>
            <a:ext cx="4572000" cy="31923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It is the month of October!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…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things do you associate with this month?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9" name="Picture 4" descr="A close up of a tree&#10;&#10;Description automatically generated">
            <a:extLst>
              <a:ext uri="{FF2B5EF4-FFF2-40B4-BE49-F238E27FC236}">
                <a16:creationId xmlns:a16="http://schemas.microsoft.com/office/drawing/2014/main" id="{1B2FDC38-8571-46FE-A910-8C5BC56FB7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8" r="27253" b="-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30" name="Freeform: Shape 16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DE1A4-8A6C-AB4D-B071-C437BFD486C0}"/>
              </a:ext>
            </a:extLst>
          </p:cNvPr>
          <p:cNvSpPr txBox="1"/>
          <p:nvPr/>
        </p:nvSpPr>
        <p:spPr>
          <a:xfrm>
            <a:off x="6222125" y="663424"/>
            <a:ext cx="2991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Fall, Autumn</a:t>
            </a:r>
          </a:p>
          <a:p>
            <a:r>
              <a:rPr lang="en-US" dirty="0"/>
              <a:t>Foliage, (leaf) leaves falling</a:t>
            </a:r>
          </a:p>
          <a:p>
            <a:r>
              <a:rPr lang="en-US" dirty="0"/>
              <a:t>Winter is near </a:t>
            </a:r>
          </a:p>
          <a:p>
            <a:r>
              <a:rPr lang="en-US" dirty="0"/>
              <a:t>Cool weather</a:t>
            </a:r>
          </a:p>
        </p:txBody>
      </p:sp>
    </p:spTree>
    <p:extLst>
      <p:ext uri="{BB962C8B-B14F-4D97-AF65-F5344CB8AC3E}">
        <p14:creationId xmlns:p14="http://schemas.microsoft.com/office/powerpoint/2010/main" val="2123247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tree in a forest&#10;&#10;Description automatically generated">
            <a:extLst>
              <a:ext uri="{FF2B5EF4-FFF2-40B4-BE49-F238E27FC236}">
                <a16:creationId xmlns:a16="http://schemas.microsoft.com/office/drawing/2014/main" id="{1ED4EA37-651F-4E49-A490-EDF5174375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839" r="24388" b="1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28453F-A086-984E-B38D-1CD49BC86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dirty="0"/>
              <a:t>When I think of October, I think of…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B8052F-6291-448B-8C8F-4142D98DB6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8030060"/>
              </p:ext>
            </p:extLst>
          </p:nvPr>
        </p:nvGraphicFramePr>
        <p:xfrm>
          <a:off x="762000" y="2286000"/>
          <a:ext cx="5334000" cy="3810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8" name="Picture 7" descr="A picture containing sign, shirt&#10;&#10;Description automatically generated">
            <a:extLst>
              <a:ext uri="{FF2B5EF4-FFF2-40B4-BE49-F238E27FC236}">
                <a16:creationId xmlns:a16="http://schemas.microsoft.com/office/drawing/2014/main" id="{6EBC8098-14BC-9F4F-97C3-C68AA44771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321814" y="4572001"/>
            <a:ext cx="1899477" cy="1523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05F977-2B12-AE4C-855C-7AC34EACCF45}"/>
              </a:ext>
            </a:extLst>
          </p:cNvPr>
          <p:cNvSpPr txBox="1"/>
          <p:nvPr/>
        </p:nvSpPr>
        <p:spPr>
          <a:xfrm>
            <a:off x="1287399" y="6036724"/>
            <a:ext cx="1023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Colorful</a:t>
            </a:r>
          </a:p>
        </p:txBody>
      </p:sp>
    </p:spTree>
    <p:extLst>
      <p:ext uri="{BB962C8B-B14F-4D97-AF65-F5344CB8AC3E}">
        <p14:creationId xmlns:p14="http://schemas.microsoft.com/office/powerpoint/2010/main" val="2739227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CCC70-2CA2-2B47-B430-1A98B5E81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2286000"/>
            <a:ext cx="5157538" cy="4355432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1900" dirty="0"/>
              <a:t>The 5 W’s + How </a:t>
            </a:r>
            <a:r>
              <a:rPr lang="en-US" sz="1900" dirty="0">
                <a:sym typeface="Wingdings" pitchFamily="2" charset="2"/>
              </a:rPr>
              <a:t> Asking questions</a:t>
            </a:r>
          </a:p>
          <a:p>
            <a:pPr lvl="1">
              <a:lnSpc>
                <a:spcPct val="115000"/>
              </a:lnSpc>
            </a:pPr>
            <a:r>
              <a:rPr lang="en-US" sz="1900" dirty="0">
                <a:sym typeface="Wingdings" pitchFamily="2" charset="2"/>
              </a:rPr>
              <a:t>Who  </a:t>
            </a:r>
            <a:r>
              <a:rPr lang="en-US" sz="1900" dirty="0" err="1">
                <a:sym typeface="Wingdings" pitchFamily="2" charset="2"/>
              </a:rPr>
              <a:t>quem</a:t>
            </a:r>
            <a:endParaRPr lang="en-US" sz="1900" dirty="0">
              <a:sym typeface="Wingdings" pitchFamily="2" charset="2"/>
            </a:endParaRPr>
          </a:p>
          <a:p>
            <a:pPr lvl="1">
              <a:lnSpc>
                <a:spcPct val="115000"/>
              </a:lnSpc>
            </a:pPr>
            <a:r>
              <a:rPr lang="en-US" sz="1900" dirty="0"/>
              <a:t>What </a:t>
            </a:r>
            <a:r>
              <a:rPr lang="en-US" sz="1900" dirty="0">
                <a:sym typeface="Wingdings" pitchFamily="2" charset="2"/>
              </a:rPr>
              <a:t> que?</a:t>
            </a:r>
            <a:endParaRPr lang="en-US" sz="1900" dirty="0"/>
          </a:p>
          <a:p>
            <a:pPr lvl="1">
              <a:lnSpc>
                <a:spcPct val="115000"/>
              </a:lnSpc>
            </a:pPr>
            <a:r>
              <a:rPr lang="en-US" sz="1900" dirty="0"/>
              <a:t>When </a:t>
            </a:r>
            <a:r>
              <a:rPr lang="en-US" sz="1900" dirty="0">
                <a:sym typeface="Wingdings" pitchFamily="2" charset="2"/>
              </a:rPr>
              <a:t> </a:t>
            </a:r>
            <a:r>
              <a:rPr lang="en-US" sz="1900" dirty="0" err="1">
                <a:sym typeface="Wingdings" pitchFamily="2" charset="2"/>
              </a:rPr>
              <a:t>cuando</a:t>
            </a:r>
            <a:endParaRPr lang="en-US" sz="1900" dirty="0"/>
          </a:p>
          <a:p>
            <a:pPr lvl="1">
              <a:lnSpc>
                <a:spcPct val="115000"/>
              </a:lnSpc>
            </a:pPr>
            <a:r>
              <a:rPr lang="en-US" sz="1900" dirty="0"/>
              <a:t>Where </a:t>
            </a:r>
            <a:r>
              <a:rPr lang="en-US" sz="1900" dirty="0">
                <a:sym typeface="Wingdings" pitchFamily="2" charset="2"/>
              </a:rPr>
              <a:t> </a:t>
            </a:r>
            <a:r>
              <a:rPr lang="en-US" sz="1900" dirty="0" err="1">
                <a:sym typeface="Wingdings" pitchFamily="2" charset="2"/>
              </a:rPr>
              <a:t>onde</a:t>
            </a:r>
            <a:endParaRPr lang="en-US" sz="1900" dirty="0"/>
          </a:p>
          <a:p>
            <a:pPr lvl="1">
              <a:lnSpc>
                <a:spcPct val="115000"/>
              </a:lnSpc>
            </a:pPr>
            <a:r>
              <a:rPr lang="en-US" sz="1900" dirty="0"/>
              <a:t>Why </a:t>
            </a:r>
            <a:r>
              <a:rPr lang="en-US" sz="1900" dirty="0">
                <a:sym typeface="Wingdings" pitchFamily="2" charset="2"/>
              </a:rPr>
              <a:t> por que</a:t>
            </a:r>
            <a:endParaRPr lang="en-US" sz="1900" dirty="0"/>
          </a:p>
          <a:p>
            <a:pPr lvl="1">
              <a:lnSpc>
                <a:spcPct val="115000"/>
              </a:lnSpc>
            </a:pPr>
            <a:r>
              <a:rPr lang="en-US" sz="1900" dirty="0"/>
              <a:t>How </a:t>
            </a:r>
            <a:r>
              <a:rPr lang="en-US" sz="1900" dirty="0">
                <a:sym typeface="Wingdings" pitchFamily="2" charset="2"/>
              </a:rPr>
              <a:t> </a:t>
            </a:r>
            <a:r>
              <a:rPr lang="en-US" sz="1900" dirty="0" err="1">
                <a:sym typeface="Wingdings" pitchFamily="2" charset="2"/>
              </a:rPr>
              <a:t>como</a:t>
            </a:r>
            <a:endParaRPr lang="en-US" sz="1900" dirty="0"/>
          </a:p>
          <a:p>
            <a:pPr>
              <a:lnSpc>
                <a:spcPct val="115000"/>
              </a:lnSpc>
            </a:pPr>
            <a:r>
              <a:rPr lang="en-US" sz="1900" dirty="0"/>
              <a:t>What is a noun?</a:t>
            </a:r>
          </a:p>
          <a:p>
            <a:pPr>
              <a:lnSpc>
                <a:spcPct val="115000"/>
              </a:lnSpc>
            </a:pPr>
            <a:r>
              <a:rPr lang="en-US" sz="1900" dirty="0"/>
              <a:t>Count nouns (next slide)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89C5E9-14FF-C84C-B56B-D44549CAF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Review from past classes</a:t>
            </a: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5345B7CC-DEE5-458A-9632-7813036F6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5200" y="1228725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903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F302-774F-3243-A0F4-635C0195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nouns VS non-count nouns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D8AFB-FF07-CD40-B4FD-3ECFA79BC4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u="sng" dirty="0"/>
              <a:t>Count nouns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326D4-6DBF-BF47-9AF4-924C689998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Can be separated into individual units and counted</a:t>
            </a:r>
          </a:p>
          <a:p>
            <a:pPr lvl="1"/>
            <a:r>
              <a:rPr lang="en-US" sz="1800" dirty="0"/>
              <a:t>Eye, hand, ear, finger, leg</a:t>
            </a:r>
          </a:p>
          <a:p>
            <a:r>
              <a:rPr lang="en-US" sz="2000" dirty="0"/>
              <a:t>Singular vs plural form</a:t>
            </a:r>
          </a:p>
          <a:p>
            <a:r>
              <a:rPr lang="en-US" sz="2000" dirty="0"/>
              <a:t>Plural form </a:t>
            </a:r>
            <a:r>
              <a:rPr lang="en-US" sz="2000" dirty="0">
                <a:sym typeface="Wingdings" pitchFamily="2" charset="2"/>
              </a:rPr>
              <a:t> add s at the end</a:t>
            </a:r>
          </a:p>
          <a:p>
            <a:pPr lvl="1"/>
            <a:r>
              <a:rPr lang="en-US" sz="1800" dirty="0">
                <a:sym typeface="Wingdings" pitchFamily="2" charset="2"/>
              </a:rPr>
              <a:t>Eyes, hands, ears, fingers, legs</a:t>
            </a:r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68F50-C4B5-8C46-9462-3C2A0142A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US" sz="2800" u="sng" dirty="0"/>
              <a:t>Non-count (uncountable) nouns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E065BC-2E57-C040-9FA2-656D98500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7998"/>
            <a:ext cx="5151122" cy="3048000"/>
          </a:xfrm>
        </p:spPr>
        <p:txBody>
          <a:bodyPr>
            <a:normAutofit/>
          </a:bodyPr>
          <a:lstStyle/>
          <a:p>
            <a:r>
              <a:rPr lang="en-US" sz="2000" dirty="0"/>
              <a:t>Exist as masses or abstract quantities that can’t be counted</a:t>
            </a:r>
          </a:p>
          <a:p>
            <a:pPr lvl="1"/>
            <a:r>
              <a:rPr lang="en-US" sz="1800" dirty="0"/>
              <a:t>Water, wood, air, rice, sunshine, rain, soccer</a:t>
            </a:r>
          </a:p>
          <a:p>
            <a:r>
              <a:rPr lang="en-US" sz="2000" dirty="0"/>
              <a:t>Generally can’t be pluralized</a:t>
            </a:r>
          </a:p>
        </p:txBody>
      </p:sp>
    </p:spTree>
    <p:extLst>
      <p:ext uri="{BB962C8B-B14F-4D97-AF65-F5344CB8AC3E}">
        <p14:creationId xmlns:p14="http://schemas.microsoft.com/office/powerpoint/2010/main" val="3189756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CF62E0B-8BE6-9C4B-8401-B3934BCDB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65561"/>
            <a:ext cx="10668000" cy="1524000"/>
          </a:xfrm>
        </p:spPr>
        <p:txBody>
          <a:bodyPr/>
          <a:lstStyle/>
          <a:p>
            <a:pPr algn="ctr"/>
            <a:r>
              <a:rPr lang="en-US" dirty="0"/>
              <a:t>Activity: categorize the nouns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276E25-048E-B04F-A830-F420F5C44A0F}"/>
              </a:ext>
            </a:extLst>
          </p:cNvPr>
          <p:cNvSpPr txBox="1"/>
          <p:nvPr/>
        </p:nvSpPr>
        <p:spPr>
          <a:xfrm>
            <a:off x="1388533" y="2556933"/>
            <a:ext cx="299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Count nouns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FCFDF4-BB1A-CD46-B4AA-72F663FF9F92}"/>
              </a:ext>
            </a:extLst>
          </p:cNvPr>
          <p:cNvSpPr txBox="1"/>
          <p:nvPr/>
        </p:nvSpPr>
        <p:spPr>
          <a:xfrm>
            <a:off x="7791104" y="2556933"/>
            <a:ext cx="3012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Non-count nouns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9560AE-360C-2341-86DA-C0E4244A071B}"/>
              </a:ext>
            </a:extLst>
          </p:cNvPr>
          <p:cNvSpPr txBox="1"/>
          <p:nvPr/>
        </p:nvSpPr>
        <p:spPr>
          <a:xfrm>
            <a:off x="5284108" y="3098568"/>
            <a:ext cx="86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Sugar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D2C52A-37EA-1346-B22B-86A246800259}"/>
              </a:ext>
            </a:extLst>
          </p:cNvPr>
          <p:cNvSpPr txBox="1"/>
          <p:nvPr/>
        </p:nvSpPr>
        <p:spPr>
          <a:xfrm>
            <a:off x="5321776" y="5165228"/>
            <a:ext cx="790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Wine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7D8765-572C-284A-92F1-64A6B6E5B67C}"/>
              </a:ext>
            </a:extLst>
          </p:cNvPr>
          <p:cNvSpPr txBox="1"/>
          <p:nvPr/>
        </p:nvSpPr>
        <p:spPr>
          <a:xfrm>
            <a:off x="5405873" y="2688510"/>
            <a:ext cx="622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Box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A1FDA9-DBF2-BD4D-8C86-6A6C6FABD047}"/>
              </a:ext>
            </a:extLst>
          </p:cNvPr>
          <p:cNvSpPr txBox="1"/>
          <p:nvPr/>
        </p:nvSpPr>
        <p:spPr>
          <a:xfrm>
            <a:off x="5417992" y="5992329"/>
            <a:ext cx="61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Pen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05EF26-086C-4E45-B40F-49FDF82CDA67}"/>
              </a:ext>
            </a:extLst>
          </p:cNvPr>
          <p:cNvSpPr txBox="1"/>
          <p:nvPr/>
        </p:nvSpPr>
        <p:spPr>
          <a:xfrm>
            <a:off x="5029198" y="4352660"/>
            <a:ext cx="1375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Computer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4D573E-EA1F-0545-8C50-C2A0B8FA6CA6}"/>
              </a:ext>
            </a:extLst>
          </p:cNvPr>
          <p:cNvSpPr txBox="1"/>
          <p:nvPr/>
        </p:nvSpPr>
        <p:spPr>
          <a:xfrm>
            <a:off x="5268719" y="3925669"/>
            <a:ext cx="89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Wood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C3A902-1748-F14D-9BF2-0B67F7881D76}"/>
              </a:ext>
            </a:extLst>
          </p:cNvPr>
          <p:cNvSpPr txBox="1"/>
          <p:nvPr/>
        </p:nvSpPr>
        <p:spPr>
          <a:xfrm>
            <a:off x="5250443" y="4755170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House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8299E7-37D0-C543-84CD-1F22288733AF}"/>
              </a:ext>
            </a:extLst>
          </p:cNvPr>
          <p:cNvSpPr txBox="1"/>
          <p:nvPr/>
        </p:nvSpPr>
        <p:spPr>
          <a:xfrm>
            <a:off x="5358487" y="3525559"/>
            <a:ext cx="71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Wolf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197A6D-682C-EE48-9FAE-ADB9E81F5BC2}"/>
              </a:ext>
            </a:extLst>
          </p:cNvPr>
          <p:cNvSpPr txBox="1"/>
          <p:nvPr/>
        </p:nvSpPr>
        <p:spPr>
          <a:xfrm>
            <a:off x="5093347" y="5592219"/>
            <a:ext cx="1247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Sunshine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10D935-0C77-AF48-BC84-29717FD43A8A}"/>
              </a:ext>
            </a:extLst>
          </p:cNvPr>
          <p:cNvSpPr txBox="1"/>
          <p:nvPr/>
        </p:nvSpPr>
        <p:spPr>
          <a:xfrm>
            <a:off x="5313759" y="2251571"/>
            <a:ext cx="806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Wind</a:t>
            </a:r>
          </a:p>
        </p:txBody>
      </p:sp>
    </p:spTree>
    <p:extLst>
      <p:ext uri="{BB962C8B-B14F-4D97-AF65-F5344CB8AC3E}">
        <p14:creationId xmlns:p14="http://schemas.microsoft.com/office/powerpoint/2010/main" val="1642646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EF634F-BC59-1A4D-BB03-4C05E84C3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018325" cy="4572000"/>
          </a:xfrm>
        </p:spPr>
        <p:txBody>
          <a:bodyPr anchor="t">
            <a:normAutofit/>
          </a:bodyPr>
          <a:lstStyle/>
          <a:p>
            <a:r>
              <a:rPr lang="en-US" sz="3200" dirty="0"/>
              <a:t>Plan for today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733DA8-1BFC-4737-831B-54DCFE42D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76836" y="-776836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1A4B593-070B-4B49-B02E-B71243FA5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66414" y="1040564"/>
            <a:ext cx="4337539" cy="5817436"/>
          </a:xfrm>
          <a:custGeom>
            <a:avLst/>
            <a:gdLst>
              <a:gd name="connsiteX0" fmla="*/ 1162193 w 4337539"/>
              <a:gd name="connsiteY0" fmla="*/ 710 h 5817436"/>
              <a:gd name="connsiteX1" fmla="*/ 1585945 w 4337539"/>
              <a:gd name="connsiteY1" fmla="*/ 47742 h 5817436"/>
              <a:gd name="connsiteX2" fmla="*/ 2955874 w 4337539"/>
              <a:gd name="connsiteY2" fmla="*/ 845238 h 5817436"/>
              <a:gd name="connsiteX3" fmla="*/ 3985793 w 4337539"/>
              <a:gd name="connsiteY3" fmla="*/ 2263621 h 5817436"/>
              <a:gd name="connsiteX4" fmla="*/ 3471030 w 4337539"/>
              <a:gd name="connsiteY4" fmla="*/ 5609583 h 5817436"/>
              <a:gd name="connsiteX5" fmla="*/ 3330983 w 4337539"/>
              <a:gd name="connsiteY5" fmla="*/ 5817436 h 5817436"/>
              <a:gd name="connsiteX6" fmla="*/ 0 w 4337539"/>
              <a:gd name="connsiteY6" fmla="*/ 5817436 h 5817436"/>
              <a:gd name="connsiteX7" fmla="*/ 0 w 4337539"/>
              <a:gd name="connsiteY7" fmla="*/ 181400 h 5817436"/>
              <a:gd name="connsiteX8" fmla="*/ 365311 w 4337539"/>
              <a:gd name="connsiteY8" fmla="*/ 94304 h 5817436"/>
              <a:gd name="connsiteX9" fmla="*/ 1162193 w 4337539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7539" h="5817436">
                <a:moveTo>
                  <a:pt x="1162193" y="710"/>
                </a:moveTo>
                <a:cubicBezTo>
                  <a:pt x="1309881" y="4175"/>
                  <a:pt x="1450916" y="20264"/>
                  <a:pt x="1585945" y="47742"/>
                </a:cubicBezTo>
                <a:cubicBezTo>
                  <a:pt x="2125847" y="157580"/>
                  <a:pt x="2569194" y="449669"/>
                  <a:pt x="2955874" y="845238"/>
                </a:cubicBezTo>
                <a:cubicBezTo>
                  <a:pt x="3342552" y="1240809"/>
                  <a:pt x="3672563" y="1739861"/>
                  <a:pt x="3985793" y="2263621"/>
                </a:cubicBezTo>
                <a:cubicBezTo>
                  <a:pt x="4713945" y="3480830"/>
                  <a:pt x="4197469" y="4515211"/>
                  <a:pt x="3471030" y="5609583"/>
                </a:cubicBezTo>
                <a:lnTo>
                  <a:pt x="3330983" y="5817436"/>
                </a:lnTo>
                <a:lnTo>
                  <a:pt x="0" y="5817436"/>
                </a:lnTo>
                <a:lnTo>
                  <a:pt x="0" y="181400"/>
                </a:lnTo>
                <a:lnTo>
                  <a:pt x="365311" y="94304"/>
                </a:lnTo>
                <a:cubicBezTo>
                  <a:pt x="651420" y="24227"/>
                  <a:pt x="916047" y="-5064"/>
                  <a:pt x="1162193" y="71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3165769-7A47-4E0F-825D-AF1179DF6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82642" flipH="1">
            <a:off x="7133961" y="946220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E8884-0772-4245-9CC7-647ED14F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9674" y="1524000"/>
            <a:ext cx="3729526" cy="4572001"/>
          </a:xfrm>
        </p:spPr>
        <p:txBody>
          <a:bodyPr>
            <a:normAutofit/>
          </a:bodyPr>
          <a:lstStyle/>
          <a:p>
            <a:r>
              <a:rPr lang="en-US" sz="2400" dirty="0"/>
              <a:t>Today we will learn about possessive nouns</a:t>
            </a:r>
          </a:p>
          <a:p>
            <a:pPr lvl="1"/>
            <a:r>
              <a:rPr lang="en-US" sz="2000" dirty="0"/>
              <a:t>What are they?</a:t>
            </a:r>
          </a:p>
          <a:p>
            <a:pPr lvl="1"/>
            <a:r>
              <a:rPr lang="en-US" sz="2000" dirty="0"/>
              <a:t>Differences between Portuguese and English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94433F-E23B-3048-9730-48A1A4A0800C}"/>
              </a:ext>
            </a:extLst>
          </p:cNvPr>
          <p:cNvSpPr txBox="1"/>
          <p:nvPr/>
        </p:nvSpPr>
        <p:spPr>
          <a:xfrm>
            <a:off x="1186880" y="2286002"/>
            <a:ext cx="1465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Today’s plan</a:t>
            </a:r>
          </a:p>
        </p:txBody>
      </p:sp>
    </p:spTree>
    <p:extLst>
      <p:ext uri="{BB962C8B-B14F-4D97-AF65-F5344CB8AC3E}">
        <p14:creationId xmlns:p14="http://schemas.microsoft.com/office/powerpoint/2010/main" val="721175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48C662-1CA9-8941-A713-3B5B377CE9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Possessive nouns</a:t>
            </a:r>
          </a:p>
        </p:txBody>
      </p:sp>
    </p:spTree>
    <p:extLst>
      <p:ext uri="{BB962C8B-B14F-4D97-AF65-F5344CB8AC3E}">
        <p14:creationId xmlns:p14="http://schemas.microsoft.com/office/powerpoint/2010/main" val="1936168143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RightStep">
      <a:dk1>
        <a:srgbClr val="000000"/>
      </a:dk1>
      <a:lt1>
        <a:srgbClr val="FFFFFF"/>
      </a:lt1>
      <a:dk2>
        <a:srgbClr val="2B2441"/>
      </a:dk2>
      <a:lt2>
        <a:srgbClr val="E8E4E2"/>
      </a:lt2>
      <a:accent1>
        <a:srgbClr val="7FA7C1"/>
      </a:accent1>
      <a:accent2>
        <a:srgbClr val="7A86BF"/>
      </a:accent2>
      <a:accent3>
        <a:srgbClr val="9F92CA"/>
      </a:accent3>
      <a:accent4>
        <a:srgbClr val="A77ABF"/>
      </a:accent4>
      <a:accent5>
        <a:srgbClr val="C990C5"/>
      </a:accent5>
      <a:accent6>
        <a:srgbClr val="BF7A9D"/>
      </a:accent6>
      <a:hlink>
        <a:srgbClr val="A57859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1223</Words>
  <Application>Microsoft Macintosh PowerPoint</Application>
  <PresentationFormat>Widescreen</PresentationFormat>
  <Paragraphs>246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Avenir Next LT Pro</vt:lpstr>
      <vt:lpstr>Avenir Next LT Pro Light</vt:lpstr>
      <vt:lpstr>Calibri</vt:lpstr>
      <vt:lpstr>Sitka Subheading</vt:lpstr>
      <vt:lpstr>PebbleVTI</vt:lpstr>
      <vt:lpstr>Class 7</vt:lpstr>
      <vt:lpstr>Checking in</vt:lpstr>
      <vt:lpstr>It is the month of October! … What things do you associate with this month?</vt:lpstr>
      <vt:lpstr>When I think of October, I think of…</vt:lpstr>
      <vt:lpstr>Review from past classes</vt:lpstr>
      <vt:lpstr>Count nouns VS non-count nouns</vt:lpstr>
      <vt:lpstr>Activity: categorize the nouns</vt:lpstr>
      <vt:lpstr>Plan for today</vt:lpstr>
      <vt:lpstr>Possessive nouns</vt:lpstr>
      <vt:lpstr>Possessive nouns</vt:lpstr>
      <vt:lpstr>Translating from Portuguese to English</vt:lpstr>
      <vt:lpstr>Translating from Portuguese to English</vt:lpstr>
      <vt:lpstr>Translating from Portuguese to English</vt:lpstr>
      <vt:lpstr>Summary: rules for possessive nouns (rule 1 &amp; 2)</vt:lpstr>
      <vt:lpstr>Activity: make the singular nouns possessive</vt:lpstr>
      <vt:lpstr>Activity: make the plural nouns possessive</vt:lpstr>
      <vt:lpstr>Some rules about possessive nouns</vt:lpstr>
      <vt:lpstr>Activity</vt:lpstr>
      <vt:lpstr>Activity: write the correct possessive form of the singular nouns</vt:lpstr>
      <vt:lpstr>Activity: translate from English to Portuguese</vt:lpstr>
      <vt:lpstr>Activity: translate from Portuguese to English </vt:lpstr>
      <vt:lpstr>Answering questions using possessive nouns</vt:lpstr>
      <vt:lpstr>Any questions on possessive pronouns?</vt:lpstr>
      <vt:lpstr>Pronouns</vt:lpstr>
      <vt:lpstr>Pronouns</vt:lpstr>
      <vt:lpstr>Personal pronouns</vt:lpstr>
      <vt:lpstr>Pronouns that refer to objects</vt:lpstr>
      <vt:lpstr>Personal pronouns: subjective pronouns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7</dc:title>
  <dc:creator>Reyes, Beverly R.</dc:creator>
  <cp:lastModifiedBy>Reyes, Beverly R.</cp:lastModifiedBy>
  <cp:revision>13</cp:revision>
  <dcterms:created xsi:type="dcterms:W3CDTF">2020-09-25T23:00:31Z</dcterms:created>
  <dcterms:modified xsi:type="dcterms:W3CDTF">2020-10-02T01:53:14Z</dcterms:modified>
</cp:coreProperties>
</file>