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4"/>
    <p:sldMasterId id="2147483683" r:id="rId5"/>
    <p:sldMasterId id="214748368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y="5143500" cx="9144000"/>
  <p:notesSz cx="6858000" cy="9144000"/>
  <p:embeddedFontLst>
    <p:embeddedFont>
      <p:font typeface="Gill Sans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GillSans-regular.fntdata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32" Type="http://schemas.openxmlformats.org/officeDocument/2006/relationships/font" Target="fonts/GillSans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a69406c4dc_0_8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a69406c4dc_0_8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69406c4dc_0_9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a69406c4dc_0_9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Many = muitos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a69406c4dc_0_10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a69406c4dc_0_10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a69406c4dc_0_10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a69406c4dc_0_1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a69406c4dc_0_1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a69406c4dc_0_1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a69406c4dc_0_10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ga69406c4dc_0_1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a69406c4dc_0_1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ga69406c4dc_0_1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Do negatives (am not, etc) also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a69406c4dc_0_1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ga69406c4dc_0_1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a69406c4dc_0_1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ga69406c4dc_0_1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a69406c4dc_0_1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ga69406c4dc_0_1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69406c4dc_0_7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a69406c4dc_0_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a69406c4dc_0_1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ga69406c4dc_0_1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Fewer bc not as many examples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a69406c4dc_0_1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ga69406c4dc_0_1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a69406c4dc_0_10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ga69406c4dc_0_10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a69406c4dc_0_1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a69406c4dc_0_1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Shopping y conv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a69406c4d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a69406c4d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juntos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69406c4dc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a69406c4d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a69406c4dc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a69406c4dc_0_2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a69406c4dc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a69406c4dc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69406c4dc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a69406c4dc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a69406c4dc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a69406c4dc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“Hobbies” are activities to in your free time.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		atividades para fazer no seu tempo livre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a69406c4dc_0_10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a69406c4dc_0_10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088684" y="603389"/>
            <a:ext cx="72024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088684" y="1511799"/>
            <a:ext cx="7202400" cy="25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5665604" y="247777"/>
            <a:ext cx="26256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1088684" y="246980"/>
            <a:ext cx="44541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360045" y="599230"/>
            <a:ext cx="608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" name="Google Shape;65;p14"/>
          <p:cNvCxnSpPr/>
          <p:nvPr/>
        </p:nvCxnSpPr>
        <p:spPr>
          <a:xfrm>
            <a:off x="1090422" y="1385316"/>
            <a:ext cx="720570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1813334" y="601723"/>
            <a:ext cx="6477900" cy="1905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Gill Sans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1813335" y="2648403"/>
            <a:ext cx="6477900" cy="7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sz="1400" cap="none">
                <a:solidFill>
                  <a:schemeClr val="dk1"/>
                </a:solidFill>
              </a:defRPr>
            </a:lvl1pPr>
            <a:lvl2pPr lvl="1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9" name="Google Shape;69;p15"/>
          <p:cNvSpPr txBox="1"/>
          <p:nvPr>
            <p:ph idx="10" type="dt"/>
          </p:nvPr>
        </p:nvSpPr>
        <p:spPr>
          <a:xfrm>
            <a:off x="5665604" y="247777"/>
            <a:ext cx="26256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1812375" y="246980"/>
            <a:ext cx="37305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1078248" y="599230"/>
            <a:ext cx="608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2" name="Google Shape;72;p15"/>
          <p:cNvCxnSpPr/>
          <p:nvPr/>
        </p:nvCxnSpPr>
        <p:spPr>
          <a:xfrm>
            <a:off x="1813335" y="2646407"/>
            <a:ext cx="647790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1090679" y="1317098"/>
            <a:ext cx="6482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Gill Sans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1090679" y="2854646"/>
            <a:ext cx="64728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6857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6" name="Google Shape;76;p16"/>
          <p:cNvSpPr txBox="1"/>
          <p:nvPr>
            <p:ph idx="10" type="dt"/>
          </p:nvPr>
        </p:nvSpPr>
        <p:spPr>
          <a:xfrm>
            <a:off x="5665604" y="247777"/>
            <a:ext cx="26256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1" type="ftr"/>
          </p:nvPr>
        </p:nvSpPr>
        <p:spPr>
          <a:xfrm>
            <a:off x="1088684" y="246980"/>
            <a:ext cx="44541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360045" y="599230"/>
            <a:ext cx="608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9" name="Google Shape;79;p16"/>
          <p:cNvCxnSpPr/>
          <p:nvPr/>
        </p:nvCxnSpPr>
        <p:spPr>
          <a:xfrm>
            <a:off x="1090679" y="2853739"/>
            <a:ext cx="647280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1086913" y="603667"/>
            <a:ext cx="7204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1085498" y="1508158"/>
            <a:ext cx="3483900" cy="25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810328" y="1513007"/>
            <a:ext cx="3483900" cy="25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0" type="dt"/>
          </p:nvPr>
        </p:nvSpPr>
        <p:spPr>
          <a:xfrm>
            <a:off x="5665604" y="247777"/>
            <a:ext cx="26256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1" type="ftr"/>
          </p:nvPr>
        </p:nvSpPr>
        <p:spPr>
          <a:xfrm>
            <a:off x="1088684" y="246980"/>
            <a:ext cx="44541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360045" y="599230"/>
            <a:ext cx="608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7" name="Google Shape;87;p17"/>
          <p:cNvCxnSpPr/>
          <p:nvPr/>
        </p:nvCxnSpPr>
        <p:spPr>
          <a:xfrm>
            <a:off x="1090422" y="1385316"/>
            <a:ext cx="720570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1085393" y="603122"/>
            <a:ext cx="72057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1085393" y="1514662"/>
            <a:ext cx="3483900" cy="601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  <a:defRPr b="0" sz="1700" cap="none">
                <a:solidFill>
                  <a:schemeClr val="accent1"/>
                </a:solidFill>
              </a:defRPr>
            </a:lvl1pPr>
            <a:lvl2pPr indent="-228600" lvl="1" marL="914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91" name="Google Shape;91;p18"/>
          <p:cNvSpPr txBox="1"/>
          <p:nvPr>
            <p:ph idx="2" type="body"/>
          </p:nvPr>
        </p:nvSpPr>
        <p:spPr>
          <a:xfrm>
            <a:off x="1085393" y="2118202"/>
            <a:ext cx="3483900" cy="19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3" type="body"/>
          </p:nvPr>
        </p:nvSpPr>
        <p:spPr>
          <a:xfrm>
            <a:off x="4809272" y="1517252"/>
            <a:ext cx="34839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  <a:defRPr b="0" sz="1700" cap="none">
                <a:solidFill>
                  <a:schemeClr val="accent1"/>
                </a:solidFill>
              </a:defRPr>
            </a:lvl1pPr>
            <a:lvl2pPr indent="-228600" lvl="1" marL="914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93" name="Google Shape;93;p18"/>
          <p:cNvSpPr txBox="1"/>
          <p:nvPr>
            <p:ph idx="4" type="body"/>
          </p:nvPr>
        </p:nvSpPr>
        <p:spPr>
          <a:xfrm>
            <a:off x="4809272" y="2116118"/>
            <a:ext cx="3483900" cy="19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0" type="dt"/>
          </p:nvPr>
        </p:nvSpPr>
        <p:spPr>
          <a:xfrm>
            <a:off x="5665604" y="247777"/>
            <a:ext cx="26256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1" type="ftr"/>
          </p:nvPr>
        </p:nvSpPr>
        <p:spPr>
          <a:xfrm>
            <a:off x="1088684" y="246980"/>
            <a:ext cx="44541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360045" y="599230"/>
            <a:ext cx="608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7" name="Google Shape;97;p18"/>
          <p:cNvCxnSpPr/>
          <p:nvPr/>
        </p:nvCxnSpPr>
        <p:spPr>
          <a:xfrm>
            <a:off x="1090422" y="1385316"/>
            <a:ext cx="720570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1088684" y="603389"/>
            <a:ext cx="72024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0" type="dt"/>
          </p:nvPr>
        </p:nvSpPr>
        <p:spPr>
          <a:xfrm>
            <a:off x="5665604" y="247777"/>
            <a:ext cx="26256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1" type="ftr"/>
          </p:nvPr>
        </p:nvSpPr>
        <p:spPr>
          <a:xfrm>
            <a:off x="1088684" y="246980"/>
            <a:ext cx="44541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360045" y="599230"/>
            <a:ext cx="608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3" name="Google Shape;103;p19"/>
          <p:cNvCxnSpPr/>
          <p:nvPr/>
        </p:nvCxnSpPr>
        <p:spPr>
          <a:xfrm>
            <a:off x="1090422" y="1385316"/>
            <a:ext cx="720570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0" type="dt"/>
          </p:nvPr>
        </p:nvSpPr>
        <p:spPr>
          <a:xfrm>
            <a:off x="5665604" y="247777"/>
            <a:ext cx="26256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11" type="ftr"/>
          </p:nvPr>
        </p:nvSpPr>
        <p:spPr>
          <a:xfrm>
            <a:off x="1088684" y="246980"/>
            <a:ext cx="44541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360045" y="599230"/>
            <a:ext cx="608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1083503" y="599230"/>
            <a:ext cx="2454600" cy="1685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782786" y="599231"/>
            <a:ext cx="4509300" cy="349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11" name="Google Shape;111;p21"/>
          <p:cNvSpPr txBox="1"/>
          <p:nvPr>
            <p:ph idx="2" type="body"/>
          </p:nvPr>
        </p:nvSpPr>
        <p:spPr>
          <a:xfrm>
            <a:off x="1083503" y="2404118"/>
            <a:ext cx="2456400" cy="16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6pPr>
            <a:lvl7pPr indent="-228600" lvl="6" marL="3200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7pPr>
            <a:lvl8pPr indent="-228600" lvl="7" marL="3657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8pPr>
            <a:lvl9pPr indent="-228600" lvl="8" marL="4114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12" name="Google Shape;112;p21"/>
          <p:cNvSpPr txBox="1"/>
          <p:nvPr>
            <p:ph idx="10" type="dt"/>
          </p:nvPr>
        </p:nvSpPr>
        <p:spPr>
          <a:xfrm>
            <a:off x="5665604" y="247777"/>
            <a:ext cx="26256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idx="11" type="ftr"/>
          </p:nvPr>
        </p:nvSpPr>
        <p:spPr>
          <a:xfrm>
            <a:off x="1088684" y="246980"/>
            <a:ext cx="44541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360045" y="599230"/>
            <a:ext cx="608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15" name="Google Shape;115;p21"/>
          <p:cNvCxnSpPr/>
          <p:nvPr/>
        </p:nvCxnSpPr>
        <p:spPr>
          <a:xfrm>
            <a:off x="1086210" y="2404118"/>
            <a:ext cx="245220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22"/>
          <p:cNvGrpSpPr/>
          <p:nvPr/>
        </p:nvGrpSpPr>
        <p:grpSpPr>
          <a:xfrm>
            <a:off x="5608040" y="361628"/>
            <a:ext cx="3055950" cy="3861900"/>
            <a:chOff x="7477387" y="482170"/>
            <a:chExt cx="4074600" cy="5149200"/>
          </a:xfrm>
        </p:grpSpPr>
        <p:sp>
          <p:nvSpPr>
            <p:cNvPr id="118" name="Google Shape;118;p22"/>
            <p:cNvSpPr/>
            <p:nvPr/>
          </p:nvSpPr>
          <p:spPr>
            <a:xfrm>
              <a:off x="7477387" y="482170"/>
              <a:ext cx="4074600" cy="5149200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12" scaled="0"/>
            </a:grad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373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2"/>
            <p:cNvSpPr/>
            <p:nvPr/>
          </p:nvSpPr>
          <p:spPr>
            <a:xfrm>
              <a:off x="7790446" y="812506"/>
              <a:ext cx="3450300" cy="4466400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38" scaled="0"/>
            </a:gradFill>
            <a:ln cap="flat" cmpd="sng" w="50800">
              <a:solidFill>
                <a:srgbClr val="19191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Google Shape;120;p22"/>
          <p:cNvSpPr txBox="1"/>
          <p:nvPr>
            <p:ph type="title"/>
          </p:nvPr>
        </p:nvSpPr>
        <p:spPr>
          <a:xfrm>
            <a:off x="1088404" y="847135"/>
            <a:ext cx="4149300" cy="1373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2"/>
          <p:cNvSpPr/>
          <p:nvPr>
            <p:ph idx="2" type="pic"/>
          </p:nvPr>
        </p:nvSpPr>
        <p:spPr>
          <a:xfrm>
            <a:off x="6093292" y="841906"/>
            <a:ext cx="2093400" cy="2899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1087747" y="2359494"/>
            <a:ext cx="4143300" cy="15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6pPr>
            <a:lvl7pPr indent="-228600" lvl="6" marL="3200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7pPr>
            <a:lvl8pPr indent="-228600" lvl="7" marL="3657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8pPr>
            <a:lvl9pPr indent="-228600" lvl="8" marL="4114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23" name="Google Shape;123;p22"/>
          <p:cNvSpPr txBox="1"/>
          <p:nvPr>
            <p:ph idx="10" type="dt"/>
          </p:nvPr>
        </p:nvSpPr>
        <p:spPr>
          <a:xfrm>
            <a:off x="1085537" y="4102392"/>
            <a:ext cx="41457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2"/>
          <p:cNvSpPr txBox="1"/>
          <p:nvPr>
            <p:ph idx="11" type="ftr"/>
          </p:nvPr>
        </p:nvSpPr>
        <p:spPr>
          <a:xfrm>
            <a:off x="1085537" y="238980"/>
            <a:ext cx="4155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2"/>
          <p:cNvSpPr txBox="1"/>
          <p:nvPr>
            <p:ph idx="12" type="sldNum"/>
          </p:nvPr>
        </p:nvSpPr>
        <p:spPr>
          <a:xfrm>
            <a:off x="360045" y="599230"/>
            <a:ext cx="608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6" name="Google Shape;126;p22"/>
          <p:cNvCxnSpPr/>
          <p:nvPr/>
        </p:nvCxnSpPr>
        <p:spPr>
          <a:xfrm>
            <a:off x="1085537" y="2357704"/>
            <a:ext cx="414570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1088684" y="603389"/>
            <a:ext cx="72024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 rot="5400000">
            <a:off x="3396040" y="-795501"/>
            <a:ext cx="2587800" cy="72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30" name="Google Shape;130;p23"/>
          <p:cNvSpPr txBox="1"/>
          <p:nvPr>
            <p:ph idx="10" type="dt"/>
          </p:nvPr>
        </p:nvSpPr>
        <p:spPr>
          <a:xfrm>
            <a:off x="5665604" y="247777"/>
            <a:ext cx="26256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23"/>
          <p:cNvSpPr txBox="1"/>
          <p:nvPr>
            <p:ph idx="11" type="ftr"/>
          </p:nvPr>
        </p:nvSpPr>
        <p:spPr>
          <a:xfrm>
            <a:off x="1088684" y="246980"/>
            <a:ext cx="44541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idx="12" type="sldNum"/>
          </p:nvPr>
        </p:nvSpPr>
        <p:spPr>
          <a:xfrm>
            <a:off x="360045" y="599230"/>
            <a:ext cx="608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3" name="Google Shape;133;p23"/>
          <p:cNvCxnSpPr/>
          <p:nvPr/>
        </p:nvCxnSpPr>
        <p:spPr>
          <a:xfrm>
            <a:off x="1090422" y="1385316"/>
            <a:ext cx="720570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 rot="5400000">
            <a:off x="5937790" y="1740880"/>
            <a:ext cx="3495000" cy="12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 rot="5400000">
            <a:off x="2271827" y="-589070"/>
            <a:ext cx="3495000" cy="58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10" type="dt"/>
          </p:nvPr>
        </p:nvSpPr>
        <p:spPr>
          <a:xfrm>
            <a:off x="5665604" y="247777"/>
            <a:ext cx="26256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24"/>
          <p:cNvSpPr txBox="1"/>
          <p:nvPr>
            <p:ph idx="11" type="ftr"/>
          </p:nvPr>
        </p:nvSpPr>
        <p:spPr>
          <a:xfrm>
            <a:off x="1088684" y="246980"/>
            <a:ext cx="44541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360045" y="599230"/>
            <a:ext cx="608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0" name="Google Shape;140;p24"/>
          <p:cNvCxnSpPr/>
          <p:nvPr/>
        </p:nvCxnSpPr>
        <p:spPr>
          <a:xfrm>
            <a:off x="7079333" y="599230"/>
            <a:ext cx="0" cy="349500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4" name="Google Shape;14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1" name="Google Shape;151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2" name="Google Shape;15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6" name="Google Shape;15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9" name="Google Shape;15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4" name="Google Shape;164;p3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5" name="Google Shape;165;p3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6" name="Google Shape;16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9" name="Google Shape;16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2" name="Google Shape;172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3" name="Google Shape;17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6" name="Google Shape;17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0" name="Google Shape;180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1" name="Google Shape;181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2" name="Google Shape;182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85" name="Google Shape;18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8" name="Google Shape;188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9" name="Google Shape;189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1514607"/>
            <a:ext cx="9144000" cy="3079500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1">
            <a:alphaModFix/>
          </a:blip>
          <a:srcRect b="-1539" l="0" r="0" t="1540"/>
          <a:stretch/>
        </p:blipFill>
        <p:spPr>
          <a:xfrm>
            <a:off x="0" y="4594860"/>
            <a:ext cx="9144000" cy="557213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>
            <p:ph type="title"/>
          </p:nvPr>
        </p:nvSpPr>
        <p:spPr>
          <a:xfrm>
            <a:off x="1088684" y="603389"/>
            <a:ext cx="72024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1088684" y="1511799"/>
            <a:ext cx="7202400" cy="25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1750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0480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45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8575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85750" lvl="5" marL="2743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85750" lvl="6" marL="3200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85750" lvl="7" marL="3657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5665604" y="247777"/>
            <a:ext cx="26256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1088684" y="246980"/>
            <a:ext cx="44541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360045" y="599230"/>
            <a:ext cx="608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8" name="Google Shape;58;p13"/>
          <p:cNvCxnSpPr/>
          <p:nvPr/>
        </p:nvCxnSpPr>
        <p:spPr>
          <a:xfrm>
            <a:off x="0" y="4596310"/>
            <a:ext cx="9144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Google Shape;14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Lesson #2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95" name="Google Shape;195;p38"/>
          <p:cNvSpPr txBox="1"/>
          <p:nvPr>
            <p:ph idx="1" type="subTitle"/>
          </p:nvPr>
        </p:nvSpPr>
        <p:spPr>
          <a:xfrm>
            <a:off x="1433400" y="2979800"/>
            <a:ext cx="6277200" cy="9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Objects and </a:t>
            </a:r>
            <a:r>
              <a:rPr lang="en" sz="2600"/>
              <a:t>prepositions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Sentence formation</a:t>
            </a:r>
            <a:endParaRPr sz="2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7"/>
          <p:cNvSpPr/>
          <p:nvPr/>
        </p:nvSpPr>
        <p:spPr>
          <a:xfrm>
            <a:off x="1" y="0"/>
            <a:ext cx="9143700" cy="5143500"/>
          </a:xfrm>
          <a:prstGeom prst="rect">
            <a:avLst/>
          </a:prstGeom>
          <a:gradFill>
            <a:gsLst>
              <a:gs pos="0">
                <a:srgbClr val="EBE9E6"/>
              </a:gs>
              <a:gs pos="100000">
                <a:srgbClr val="C9C5C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56" name="Google Shape;256;p47"/>
          <p:cNvCxnSpPr/>
          <p:nvPr/>
        </p:nvCxnSpPr>
        <p:spPr>
          <a:xfrm>
            <a:off x="1090422" y="1385316"/>
            <a:ext cx="313320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7" name="Google Shape;257;p47"/>
          <p:cNvSpPr txBox="1"/>
          <p:nvPr>
            <p:ph type="title"/>
          </p:nvPr>
        </p:nvSpPr>
        <p:spPr>
          <a:xfrm>
            <a:off x="1088685" y="603390"/>
            <a:ext cx="31326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</a:pPr>
            <a:r>
              <a:rPr lang="en"/>
              <a:t>OBJECTS</a:t>
            </a:r>
            <a:endParaRPr/>
          </a:p>
        </p:txBody>
      </p:sp>
      <p:sp>
        <p:nvSpPr>
          <p:cNvPr id="258" name="Google Shape;258;p47"/>
          <p:cNvSpPr/>
          <p:nvPr/>
        </p:nvSpPr>
        <p:spPr>
          <a:xfrm>
            <a:off x="0" y="1514607"/>
            <a:ext cx="9144000" cy="3079500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9" name="Google Shape;259;p47"/>
          <p:cNvSpPr txBox="1"/>
          <p:nvPr>
            <p:ph idx="1" type="body"/>
          </p:nvPr>
        </p:nvSpPr>
        <p:spPr>
          <a:xfrm>
            <a:off x="1088686" y="1511799"/>
            <a:ext cx="3129000" cy="25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What is it? </a:t>
            </a:r>
            <a:endParaRPr/>
          </a:p>
          <a:p>
            <a:pPr indent="-17145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 It is a ___ </a:t>
            </a:r>
            <a:endParaRPr/>
          </a:p>
          <a:p>
            <a:pPr indent="-177800" lvl="1" marL="5207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 clock, pen, desk, chair, book, pencil, notebook, wall, computer, phone</a:t>
            </a:r>
            <a:endParaRPr/>
          </a:p>
          <a:p>
            <a:pPr indent="-17145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Where is it?</a:t>
            </a:r>
            <a:endParaRPr/>
          </a:p>
          <a:p>
            <a:pPr indent="-177800" lvl="1" marL="5207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On, In, Under, above, next to</a:t>
            </a:r>
            <a:endParaRPr/>
          </a:p>
        </p:txBody>
      </p:sp>
      <p:pic>
        <p:nvPicPr>
          <p:cNvPr descr="A picture containing drawing&#10;&#10;Description automatically generated" id="260" name="Google Shape;260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0808" y="966150"/>
            <a:ext cx="3720330" cy="2771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47"/>
          <p:cNvPicPr preferRelativeResize="0"/>
          <p:nvPr/>
        </p:nvPicPr>
        <p:blipFill rotWithShape="1">
          <a:blip r:embed="rId4">
            <a:alphaModFix/>
          </a:blip>
          <a:srcRect b="-1539" l="0" r="0" t="1540"/>
          <a:stretch/>
        </p:blipFill>
        <p:spPr>
          <a:xfrm>
            <a:off x="0" y="4594860"/>
            <a:ext cx="9144000" cy="5572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2" name="Google Shape;262;p47"/>
          <p:cNvCxnSpPr/>
          <p:nvPr/>
        </p:nvCxnSpPr>
        <p:spPr>
          <a:xfrm>
            <a:off x="0" y="4596310"/>
            <a:ext cx="9144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8"/>
          <p:cNvSpPr txBox="1"/>
          <p:nvPr>
            <p:ph type="title"/>
          </p:nvPr>
        </p:nvSpPr>
        <p:spPr>
          <a:xfrm>
            <a:off x="147475" y="1424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Vocabulary: objects at home</a:t>
            </a:r>
            <a:endParaRPr/>
          </a:p>
        </p:txBody>
      </p:sp>
      <p:sp>
        <p:nvSpPr>
          <p:cNvPr id="268" name="Google Shape;268;p48"/>
          <p:cNvSpPr txBox="1"/>
          <p:nvPr>
            <p:ph idx="1" type="body"/>
          </p:nvPr>
        </p:nvSpPr>
        <p:spPr>
          <a:xfrm>
            <a:off x="311700" y="775675"/>
            <a:ext cx="3311400" cy="37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Book = livro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Table = mesa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Chair = cadeira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Desk = escrivaninha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Pencil = lápis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Pen = caneta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Paper = papel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Computer = computador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69" name="Google Shape;269;p48"/>
          <p:cNvSpPr txBox="1"/>
          <p:nvPr>
            <p:ph idx="1" type="body"/>
          </p:nvPr>
        </p:nvSpPr>
        <p:spPr>
          <a:xfrm>
            <a:off x="3623100" y="668375"/>
            <a:ext cx="4205400" cy="37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000000"/>
                </a:solidFill>
              </a:rPr>
              <a:t>Examples: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I read a book.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We sit at the table.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The student works at his desk.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You need pens and pencils for school.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Prepositions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Sentence formation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2"/>
          <p:cNvSpPr txBox="1"/>
          <p:nvPr>
            <p:ph type="title"/>
          </p:nvPr>
        </p:nvSpPr>
        <p:spPr>
          <a:xfrm>
            <a:off x="268475" y="202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chemeClr val="accent5"/>
                </a:solidFill>
              </a:rPr>
              <a:t>Expressions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290" name="Google Shape;290;p52"/>
          <p:cNvSpPr txBox="1"/>
          <p:nvPr>
            <p:ph idx="1" type="body"/>
          </p:nvPr>
        </p:nvSpPr>
        <p:spPr>
          <a:xfrm>
            <a:off x="503825" y="914475"/>
            <a:ext cx="8520600" cy="3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rgbClr val="000000"/>
                </a:solidFill>
              </a:rPr>
              <a:t>A lot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rgbClr val="000000"/>
                </a:solidFill>
              </a:rPr>
              <a:t>Many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rgbClr val="000000"/>
                </a:solidFill>
              </a:rPr>
              <a:t>A little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rgbClr val="000000"/>
                </a:solidFill>
              </a:rPr>
              <a:t>Few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rgbClr val="000000"/>
                </a:solidFill>
              </a:rPr>
              <a:t>Some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rgbClr val="000000"/>
                </a:solidFill>
              </a:rPr>
              <a:t>This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rgbClr val="000000"/>
                </a:solidFill>
              </a:rPr>
              <a:t>That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rgbClr val="000000"/>
                </a:solidFill>
              </a:rPr>
              <a:t>These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rgbClr val="000000"/>
                </a:solidFill>
              </a:rPr>
              <a:t>Those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91" name="Google Shape;29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8125" y="238125"/>
            <a:ext cx="4686300" cy="46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3"/>
          <p:cNvSpPr txBox="1"/>
          <p:nvPr>
            <p:ph type="title"/>
          </p:nvPr>
        </p:nvSpPr>
        <p:spPr>
          <a:xfrm>
            <a:off x="104225" y="12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chemeClr val="accent5"/>
                </a:solidFill>
              </a:rPr>
              <a:t>Practice with “To be”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297" name="Google Shape;297;p53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I _____ a woman.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You “are” a tall man.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It “is” a nice day outside!			He, she, it </a:t>
            </a:r>
            <a:r>
              <a:rPr lang="en">
                <a:solidFill>
                  <a:srgbClr val="000000"/>
                </a:solidFill>
                <a:highlight>
                  <a:srgbClr val="FFFF00"/>
                </a:highlight>
              </a:rPr>
              <a:t>IS</a:t>
            </a:r>
            <a:endParaRPr>
              <a:solidFill>
                <a:srgbClr val="000000"/>
              </a:solidFill>
              <a:highlight>
                <a:srgbClr val="FFFF00"/>
              </a:highlight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He “is” from the United States.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We “are” young.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Why ARE you sad?		Why IS she sad?		“Why AM I sad?”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The brothers “are” five (5) years old.   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4"/>
          <p:cNvSpPr txBox="1"/>
          <p:nvPr>
            <p:ph type="title"/>
          </p:nvPr>
        </p:nvSpPr>
        <p:spPr>
          <a:xfrm>
            <a:off x="311700" y="107875"/>
            <a:ext cx="4502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chemeClr val="accent5"/>
                </a:solidFill>
              </a:rPr>
              <a:t>Practice with “To do”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303" name="Google Shape;303;p54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I _____ exercise every day.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Why _____ you work?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My son _____ his homework </a:t>
            </a:r>
            <a:r>
              <a:rPr i="1" lang="en">
                <a:solidFill>
                  <a:srgbClr val="000000"/>
                </a:solidFill>
              </a:rPr>
              <a:t>(tarefa escolar)</a:t>
            </a:r>
            <a:r>
              <a:rPr lang="en">
                <a:solidFill>
                  <a:srgbClr val="000000"/>
                </a:solidFill>
              </a:rPr>
              <a:t>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We _____ </a:t>
            </a:r>
            <a:r>
              <a:rPr lang="en">
                <a:solidFill>
                  <a:srgbClr val="000000"/>
                </a:solidFill>
                <a:highlight>
                  <a:srgbClr val="FFFF00"/>
                </a:highlight>
              </a:rPr>
              <a:t>our</a:t>
            </a:r>
            <a:r>
              <a:rPr lang="en">
                <a:solidFill>
                  <a:srgbClr val="000000"/>
                </a:solidFill>
              </a:rPr>
              <a:t> work together </a:t>
            </a:r>
            <a:r>
              <a:rPr i="1" lang="en">
                <a:solidFill>
                  <a:srgbClr val="000000"/>
                </a:solidFill>
              </a:rPr>
              <a:t>(juntos)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You all _____ a good job!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They _____ sports.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5"/>
          <p:cNvSpPr txBox="1"/>
          <p:nvPr>
            <p:ph type="title"/>
          </p:nvPr>
        </p:nvSpPr>
        <p:spPr>
          <a:xfrm>
            <a:off x="216600" y="168400"/>
            <a:ext cx="464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chemeClr val="accent5"/>
                </a:solidFill>
              </a:rPr>
              <a:t>Practice with “To have”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309" name="Google Shape;309;p55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I _____ two siblings.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Do you _____ children?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James _____ a big family.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We _____ a TV at home </a:t>
            </a:r>
            <a:r>
              <a:rPr i="1" lang="en">
                <a:solidFill>
                  <a:srgbClr val="000000"/>
                </a:solidFill>
              </a:rPr>
              <a:t>(em casa)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00"/>
                </a:highlight>
              </a:rPr>
              <a:t>You all _____ a nice day!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My grandparents _____ eight (8) grandchildren.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6"/>
          <p:cNvSpPr txBox="1"/>
          <p:nvPr>
            <p:ph type="title"/>
          </p:nvPr>
        </p:nvSpPr>
        <p:spPr>
          <a:xfrm>
            <a:off x="121500" y="142475"/>
            <a:ext cx="231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chemeClr val="accent5"/>
                </a:solidFill>
              </a:rPr>
              <a:t>“To have to”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315" name="Google Shape;315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Used to express obligation / </a:t>
            </a:r>
            <a:r>
              <a:rPr i="1" lang="en">
                <a:solidFill>
                  <a:schemeClr val="dk1"/>
                </a:solidFill>
              </a:rPr>
              <a:t>Usado para expressar obrigação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dk1"/>
                </a:solidFill>
              </a:rPr>
              <a:t>Examples: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I have to work tomorrow.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You have to study </a:t>
            </a:r>
            <a:r>
              <a:rPr i="1" lang="en">
                <a:solidFill>
                  <a:schemeClr val="dk1"/>
                </a:solidFill>
              </a:rPr>
              <a:t>(estudar)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John has to clean the house.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Practice talking with last week</a:t>
            </a:r>
            <a:r>
              <a:rPr b="1" lang="en">
                <a:solidFill>
                  <a:schemeClr val="dk2"/>
                </a:solidFill>
              </a:rPr>
              <a:t>’s</a:t>
            </a:r>
            <a:r>
              <a:rPr b="1" lang="en">
                <a:solidFill>
                  <a:schemeClr val="lt1"/>
                </a:solidFill>
              </a:rPr>
              <a:t> lesson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01" name="Google Shape;201;p39"/>
          <p:cNvSpPr txBox="1"/>
          <p:nvPr>
            <p:ph idx="1" type="subTitle"/>
          </p:nvPr>
        </p:nvSpPr>
        <p:spPr>
          <a:xfrm>
            <a:off x="1100400" y="3852350"/>
            <a:ext cx="6943200" cy="9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Pratique conversando com a lição da semana passada</a:t>
            </a:r>
            <a:endParaRPr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7"/>
          <p:cNvSpPr txBox="1"/>
          <p:nvPr>
            <p:ph type="title"/>
          </p:nvPr>
        </p:nvSpPr>
        <p:spPr>
          <a:xfrm>
            <a:off x="130175" y="1252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chemeClr val="accent5"/>
                </a:solidFill>
              </a:rPr>
              <a:t>Practice with “To say”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321" name="Google Shape;321;p57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I _____ “Hello” to my parents.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I do what you _____. </a:t>
            </a:r>
            <a:r>
              <a:rPr i="1" lang="en">
                <a:solidFill>
                  <a:srgbClr val="000000"/>
                </a:solidFill>
              </a:rPr>
              <a:t>(Eu faço o que você diz)</a:t>
            </a:r>
            <a:r>
              <a:rPr lang="en">
                <a:solidFill>
                  <a:srgbClr val="000000"/>
                </a:solidFill>
              </a:rPr>
              <a:t>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He _____ what he likes.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We say “Goodnight.”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Why do you all _____ mean things? </a:t>
            </a:r>
            <a:r>
              <a:rPr i="1" lang="en">
                <a:solidFill>
                  <a:srgbClr val="000000"/>
                </a:solidFill>
              </a:rPr>
              <a:t>(coisas rudes)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Do what they _____!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8"/>
          <p:cNvSpPr txBox="1"/>
          <p:nvPr>
            <p:ph type="title"/>
          </p:nvPr>
        </p:nvSpPr>
        <p:spPr>
          <a:xfrm>
            <a:off x="311700" y="1424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chemeClr val="accent5"/>
                </a:solidFill>
              </a:rPr>
              <a:t>Practice with “To go”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327" name="Google Shape;327;p58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I _____ to school in Medford.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(You) Go away!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He _____ to work on Monday.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We _____ to the park </a:t>
            </a:r>
            <a:r>
              <a:rPr i="1" lang="en">
                <a:solidFill>
                  <a:schemeClr val="dk1"/>
                </a:solidFill>
              </a:rPr>
              <a:t>(parque)</a:t>
            </a:r>
            <a:r>
              <a:rPr lang="en">
                <a:solidFill>
                  <a:schemeClr val="dk1"/>
                </a:solidFill>
              </a:rPr>
              <a:t> to play soccer.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When do you all _____?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Emma and Grace _____ to the store.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9"/>
          <p:cNvSpPr txBox="1"/>
          <p:nvPr>
            <p:ph type="title"/>
          </p:nvPr>
        </p:nvSpPr>
        <p:spPr>
          <a:xfrm>
            <a:off x="311700" y="1424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chemeClr val="accent5"/>
                </a:solidFill>
              </a:rPr>
              <a:t>You practice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333" name="Google Shape;333;p59"/>
          <p:cNvSpPr txBox="1"/>
          <p:nvPr>
            <p:ph idx="1" type="body"/>
          </p:nvPr>
        </p:nvSpPr>
        <p:spPr>
          <a:xfrm>
            <a:off x="311700" y="936350"/>
            <a:ext cx="8520600" cy="3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Make sentences with these verbs  / </a:t>
            </a:r>
            <a:r>
              <a:rPr i="1" lang="en">
                <a:solidFill>
                  <a:srgbClr val="000000"/>
                </a:solidFill>
              </a:rPr>
              <a:t>Forme frases com esses verbos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To be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To do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To have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To say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To go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2C4C9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60"/>
          <p:cNvSpPr txBox="1"/>
          <p:nvPr>
            <p:ph idx="4294967295" type="title"/>
          </p:nvPr>
        </p:nvSpPr>
        <p:spPr>
          <a:xfrm>
            <a:off x="311700" y="1424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chemeClr val="accent5"/>
                </a:solidFill>
              </a:rPr>
              <a:t>Homework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339" name="Google Shape;339;p60"/>
          <p:cNvSpPr txBox="1"/>
          <p:nvPr>
            <p:ph idx="4294967295" type="body"/>
          </p:nvPr>
        </p:nvSpPr>
        <p:spPr>
          <a:xfrm>
            <a:off x="311700" y="772100"/>
            <a:ext cx="8520600" cy="44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Write a paragraph using the following verbs: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To be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To do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To have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To say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To go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/>
              <a:t>In any tense and with whatever comes to mind!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0"/>
          <p:cNvSpPr txBox="1"/>
          <p:nvPr>
            <p:ph type="title"/>
          </p:nvPr>
        </p:nvSpPr>
        <p:spPr>
          <a:xfrm>
            <a:off x="2127151" y="0"/>
            <a:ext cx="4889700" cy="6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5"/>
                </a:solidFill>
              </a:rPr>
              <a:t>More family members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07" name="Google Shape;207;p40"/>
          <p:cNvSpPr txBox="1"/>
          <p:nvPr>
            <p:ph idx="1" type="body"/>
          </p:nvPr>
        </p:nvSpPr>
        <p:spPr>
          <a:xfrm>
            <a:off x="87863" y="614925"/>
            <a:ext cx="5104500" cy="27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000000"/>
                </a:solidFill>
              </a:rPr>
              <a:t>Brother and sister</a:t>
            </a:r>
            <a:r>
              <a:rPr lang="en">
                <a:solidFill>
                  <a:srgbClr val="000000"/>
                </a:solidFill>
              </a:rPr>
              <a:t> = </a:t>
            </a:r>
            <a:r>
              <a:rPr i="1" lang="en">
                <a:solidFill>
                  <a:srgbClr val="000000"/>
                </a:solidFill>
              </a:rPr>
              <a:t>irmão e irmã</a:t>
            </a:r>
            <a:endParaRPr i="1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b="1" lang="en">
                <a:solidFill>
                  <a:srgbClr val="000000"/>
                </a:solidFill>
              </a:rPr>
              <a:t>Together</a:t>
            </a:r>
            <a:r>
              <a:rPr lang="en">
                <a:solidFill>
                  <a:srgbClr val="000000"/>
                </a:solidFill>
              </a:rPr>
              <a:t> → The siblings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000000"/>
                </a:solidFill>
              </a:rPr>
              <a:t>Grandfather and grandmother</a:t>
            </a:r>
            <a:r>
              <a:rPr lang="en">
                <a:solidFill>
                  <a:srgbClr val="000000"/>
                </a:solidFill>
              </a:rPr>
              <a:t> =</a:t>
            </a:r>
            <a:r>
              <a:rPr i="1" lang="en">
                <a:solidFill>
                  <a:srgbClr val="000000"/>
                </a:solidFill>
              </a:rPr>
              <a:t> avô e avó</a:t>
            </a:r>
            <a:endParaRPr i="1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b="1" lang="en">
                <a:solidFill>
                  <a:srgbClr val="000000"/>
                </a:solidFill>
              </a:rPr>
              <a:t>Together </a:t>
            </a:r>
            <a:r>
              <a:rPr lang="en">
                <a:solidFill>
                  <a:srgbClr val="000000"/>
                </a:solidFill>
              </a:rPr>
              <a:t>→ The grandparents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i="1">
              <a:solidFill>
                <a:srgbClr val="000000"/>
              </a:solidFill>
            </a:endParaRPr>
          </a:p>
        </p:txBody>
      </p:sp>
      <p:sp>
        <p:nvSpPr>
          <p:cNvPr id="208" name="Google Shape;208;p40"/>
          <p:cNvSpPr txBox="1"/>
          <p:nvPr/>
        </p:nvSpPr>
        <p:spPr>
          <a:xfrm>
            <a:off x="5426588" y="1511775"/>
            <a:ext cx="3824700" cy="3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</a:rPr>
              <a:t>Husband and Wife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i="1" lang="en" sz="1800">
                <a:solidFill>
                  <a:schemeClr val="dk1"/>
                </a:solidFill>
              </a:rPr>
              <a:t>Esposos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(Man)	   (Woman)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1" sz="1800"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b="1" lang="en" sz="1800">
                <a:solidFill>
                  <a:schemeClr val="dk1"/>
                </a:solidFill>
              </a:rPr>
              <a:t>Together</a:t>
            </a:r>
            <a:r>
              <a:rPr lang="en" sz="1800">
                <a:solidFill>
                  <a:schemeClr val="dk1"/>
                </a:solidFill>
              </a:rPr>
              <a:t> → They are married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i="1"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1"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Grandchild </a:t>
            </a:r>
            <a:r>
              <a:rPr lang="en" sz="1800">
                <a:solidFill>
                  <a:schemeClr val="dk1"/>
                </a:solidFill>
              </a:rPr>
              <a:t>= </a:t>
            </a:r>
            <a:r>
              <a:rPr i="1" lang="en" sz="1800">
                <a:solidFill>
                  <a:schemeClr val="dk1"/>
                </a:solidFill>
              </a:rPr>
              <a:t>neto, neta</a:t>
            </a:r>
            <a:endParaRPr i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Uncle and aunt </a:t>
            </a:r>
            <a:r>
              <a:rPr lang="en" sz="1800">
                <a:solidFill>
                  <a:schemeClr val="dk1"/>
                </a:solidFill>
              </a:rPr>
              <a:t>= </a:t>
            </a:r>
            <a:r>
              <a:rPr i="1" lang="en" sz="1800">
                <a:solidFill>
                  <a:schemeClr val="dk1"/>
                </a:solidFill>
              </a:rPr>
              <a:t>tio e tia</a:t>
            </a:r>
            <a:endParaRPr i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Cousin</a:t>
            </a:r>
            <a:r>
              <a:rPr lang="en" sz="1800">
                <a:solidFill>
                  <a:schemeClr val="dk1"/>
                </a:solidFill>
              </a:rPr>
              <a:t> = </a:t>
            </a:r>
            <a:r>
              <a:rPr i="1" lang="en" sz="1800">
                <a:solidFill>
                  <a:schemeClr val="dk1"/>
                </a:solidFill>
              </a:rPr>
              <a:t>primo, prima</a:t>
            </a:r>
            <a:endParaRPr i="1"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1" sz="1400"/>
          </a:p>
        </p:txBody>
      </p:sp>
      <p:pic>
        <p:nvPicPr>
          <p:cNvPr id="209" name="Google Shape;20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1531" y="3387600"/>
            <a:ext cx="1818169" cy="1616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/>
          <p:cNvSpPr txBox="1"/>
          <p:nvPr>
            <p:ph type="title"/>
          </p:nvPr>
        </p:nvSpPr>
        <p:spPr>
          <a:xfrm>
            <a:off x="0" y="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chemeClr val="accent5"/>
                </a:solidFill>
              </a:rPr>
              <a:t>Talk about the family … Verbs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215" name="Google Shape;215;p41"/>
          <p:cNvSpPr txBox="1"/>
          <p:nvPr>
            <p:ph idx="1" type="body"/>
          </p:nvPr>
        </p:nvSpPr>
        <p:spPr>
          <a:xfrm>
            <a:off x="96994" y="683981"/>
            <a:ext cx="9047100" cy="4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000000"/>
                </a:solidFill>
              </a:rPr>
              <a:t>To live (with) </a:t>
            </a:r>
            <a:r>
              <a:rPr lang="en">
                <a:solidFill>
                  <a:srgbClr val="000000"/>
                </a:solidFill>
              </a:rPr>
              <a:t>= </a:t>
            </a:r>
            <a:r>
              <a:rPr i="1" lang="en">
                <a:solidFill>
                  <a:srgbClr val="000000"/>
                </a:solidFill>
              </a:rPr>
              <a:t>morar (com)</a:t>
            </a:r>
            <a:endParaRPr i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	I live with my husband.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000000"/>
                </a:solidFill>
              </a:rPr>
              <a:t>To have a sibling </a:t>
            </a:r>
            <a:r>
              <a:rPr lang="en">
                <a:solidFill>
                  <a:srgbClr val="000000"/>
                </a:solidFill>
              </a:rPr>
              <a:t>= </a:t>
            </a:r>
            <a:r>
              <a:rPr i="1" lang="en">
                <a:solidFill>
                  <a:srgbClr val="000000"/>
                </a:solidFill>
              </a:rPr>
              <a:t>ter um irmão/uma irmã </a:t>
            </a:r>
            <a:endParaRPr i="1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" sz="1600">
                <a:solidFill>
                  <a:srgbClr val="000000"/>
                </a:solidFill>
              </a:rPr>
              <a:t>Do you have a sibling? → Yes! I have a ______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000000"/>
                </a:solidFill>
              </a:rPr>
              <a:t>To be _____ years old = ter ____ anos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" sz="1600">
                <a:solidFill>
                  <a:srgbClr val="000000"/>
                </a:solidFill>
              </a:rPr>
              <a:t>How old </a:t>
            </a:r>
            <a:r>
              <a:rPr lang="en" sz="1600">
                <a:solidFill>
                  <a:srgbClr val="000000"/>
                </a:solidFill>
                <a:highlight>
                  <a:srgbClr val="FFFF00"/>
                </a:highlight>
              </a:rPr>
              <a:t>are</a:t>
            </a:r>
            <a:r>
              <a:rPr lang="en" sz="1600">
                <a:solidFill>
                  <a:srgbClr val="000000"/>
                </a:solidFill>
              </a:rPr>
              <a:t> you? → I am ___ years old,    He/she is ____ years old.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000000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 sz="1600">
                <a:solidFill>
                  <a:srgbClr val="000000"/>
                </a:solidFill>
              </a:rPr>
              <a:t>                            To like = gostar … 		I like to work.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 sz="1600">
                <a:solidFill>
                  <a:srgbClr val="000000"/>
                </a:solidFill>
              </a:rPr>
              <a:t>To love = amar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2"/>
          <p:cNvSpPr txBox="1"/>
          <p:nvPr>
            <p:ph type="title"/>
          </p:nvPr>
        </p:nvSpPr>
        <p:spPr>
          <a:xfrm>
            <a:off x="1088684" y="603389"/>
            <a:ext cx="72024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</a:pPr>
            <a:r>
              <a:rPr lang="en"/>
              <a:t>POSSESSIVE ADJECTIVES</a:t>
            </a:r>
            <a:endParaRPr/>
          </a:p>
        </p:txBody>
      </p:sp>
      <p:pic>
        <p:nvPicPr>
          <p:cNvPr descr="A screenshot of a cell phone&#10;&#10;Description automatically generated" id="221" name="Google Shape;221;p4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9518" y="1158013"/>
            <a:ext cx="1427100" cy="3137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&#10;&#10;Description automatically generated" id="222" name="Google Shape;222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61458" y="1168854"/>
            <a:ext cx="4501242" cy="3377292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42"/>
          <p:cNvSpPr txBox="1"/>
          <p:nvPr/>
        </p:nvSpPr>
        <p:spPr>
          <a:xfrm>
            <a:off x="6536872" y="1529443"/>
            <a:ext cx="20574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My apple. 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Your soccer ball. 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Our house. 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Your name. 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Their friend.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3"/>
          <p:cNvSpPr txBox="1"/>
          <p:nvPr>
            <p:ph type="title"/>
          </p:nvPr>
        </p:nvSpPr>
        <p:spPr>
          <a:xfrm>
            <a:off x="185438" y="0"/>
            <a:ext cx="469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chemeClr val="accent5"/>
                </a:solidFill>
              </a:rPr>
              <a:t>Possessives with family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229" name="Google Shape;229;p43"/>
          <p:cNvSpPr txBox="1"/>
          <p:nvPr>
            <p:ph idx="1" type="body"/>
          </p:nvPr>
        </p:nvSpPr>
        <p:spPr>
          <a:xfrm>
            <a:off x="536794" y="1195800"/>
            <a:ext cx="1785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My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Your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His, Her, Its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Our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Your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Their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30" name="Google Shape;230;p43"/>
          <p:cNvSpPr txBox="1"/>
          <p:nvPr>
            <p:ph idx="1" type="body"/>
          </p:nvPr>
        </p:nvSpPr>
        <p:spPr>
          <a:xfrm>
            <a:off x="3414938" y="713288"/>
            <a:ext cx="5268600" cy="4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000000"/>
                </a:solidFill>
              </a:rPr>
              <a:t>My</a:t>
            </a:r>
            <a:r>
              <a:rPr lang="en">
                <a:solidFill>
                  <a:srgbClr val="000000"/>
                </a:solidFill>
              </a:rPr>
              <a:t> + family member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dk1"/>
                </a:solidFill>
              </a:rPr>
              <a:t>Your</a:t>
            </a:r>
            <a:r>
              <a:rPr lang="en">
                <a:solidFill>
                  <a:schemeClr val="dk1"/>
                </a:solidFill>
              </a:rPr>
              <a:t> + family member </a:t>
            </a:r>
            <a:r>
              <a:rPr b="1" lang="en">
                <a:solidFill>
                  <a:schemeClr val="dk1"/>
                </a:solidFill>
              </a:rPr>
              <a:t>(SINGULAR)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dk1"/>
                </a:solidFill>
              </a:rPr>
              <a:t>His </a:t>
            </a:r>
            <a:r>
              <a:rPr lang="en">
                <a:solidFill>
                  <a:schemeClr val="dk1"/>
                </a:solidFill>
              </a:rPr>
              <a:t> + family member </a:t>
            </a:r>
            <a:r>
              <a:rPr b="1" lang="en">
                <a:solidFill>
                  <a:schemeClr val="dk1"/>
                </a:solidFill>
              </a:rPr>
              <a:t>(MALE)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dk1"/>
                </a:solidFill>
              </a:rPr>
              <a:t>Her </a:t>
            </a:r>
            <a:r>
              <a:rPr lang="en">
                <a:solidFill>
                  <a:schemeClr val="dk1"/>
                </a:solidFill>
              </a:rPr>
              <a:t> + family member </a:t>
            </a:r>
            <a:r>
              <a:rPr b="1" lang="en">
                <a:solidFill>
                  <a:schemeClr val="dk1"/>
                </a:solidFill>
              </a:rPr>
              <a:t>(FEMALE)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dk1"/>
                </a:solidFill>
              </a:rPr>
              <a:t>Its </a:t>
            </a:r>
            <a:r>
              <a:rPr lang="en">
                <a:solidFill>
                  <a:schemeClr val="dk1"/>
                </a:solidFill>
              </a:rPr>
              <a:t>+ family member </a:t>
            </a:r>
            <a:r>
              <a:rPr b="1" lang="en">
                <a:solidFill>
                  <a:schemeClr val="dk1"/>
                </a:solidFill>
              </a:rPr>
              <a:t>(ANIMAL)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dk1"/>
                </a:solidFill>
              </a:rPr>
              <a:t>Our </a:t>
            </a:r>
            <a:r>
              <a:rPr lang="en">
                <a:solidFill>
                  <a:schemeClr val="dk1"/>
                </a:solidFill>
              </a:rPr>
              <a:t>+ family member </a:t>
            </a:r>
            <a:r>
              <a:rPr b="1" lang="en">
                <a:solidFill>
                  <a:schemeClr val="dk1"/>
                </a:solidFill>
              </a:rPr>
              <a:t>(GROUP)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dk1"/>
                </a:solidFill>
              </a:rPr>
              <a:t>Your </a:t>
            </a:r>
            <a:r>
              <a:rPr lang="en">
                <a:solidFill>
                  <a:schemeClr val="dk1"/>
                </a:solidFill>
              </a:rPr>
              <a:t>+ family member </a:t>
            </a:r>
            <a:r>
              <a:rPr b="1" lang="en">
                <a:solidFill>
                  <a:schemeClr val="dk1"/>
                </a:solidFill>
              </a:rPr>
              <a:t>(PLURAL inclusive)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Their </a:t>
            </a:r>
            <a:r>
              <a:rPr lang="en">
                <a:solidFill>
                  <a:schemeClr val="dk1"/>
                </a:solidFill>
              </a:rPr>
              <a:t>+ family member 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4"/>
          <p:cNvSpPr txBox="1"/>
          <p:nvPr>
            <p:ph type="title"/>
          </p:nvPr>
        </p:nvSpPr>
        <p:spPr>
          <a:xfrm>
            <a:off x="4304138" y="0"/>
            <a:ext cx="479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chemeClr val="accent5"/>
                </a:solidFill>
              </a:rPr>
              <a:t>Questions about the family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236" name="Google Shape;236;p44"/>
          <p:cNvSpPr txBox="1"/>
          <p:nvPr>
            <p:ph idx="1" type="body"/>
          </p:nvPr>
        </p:nvSpPr>
        <p:spPr>
          <a:xfrm>
            <a:off x="175050" y="572625"/>
            <a:ext cx="5495400" cy="44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Who do you live with?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</a:rPr>
              <a:t>	I live with my mother and father and my brother.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 sz="1600">
                <a:solidFill>
                  <a:schemeClr val="dk1"/>
                </a:solidFill>
              </a:rPr>
              <a:t>Do you have siblings?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	Yes, I have one brother.  /  No, I do not have siblings.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How old is your brother?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	He is 15 (fifteen) years old.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What does your daughter like?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	She likes to read.			Read = ler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	She loves to swim.			Swim = nadar			</a:t>
            </a:r>
            <a:endParaRPr sz="1600"/>
          </a:p>
        </p:txBody>
      </p:sp>
      <p:pic>
        <p:nvPicPr>
          <p:cNvPr id="237" name="Google Shape;23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4750" y="686925"/>
            <a:ext cx="3213732" cy="434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5"/>
          <p:cNvSpPr txBox="1"/>
          <p:nvPr>
            <p:ph type="title"/>
          </p:nvPr>
        </p:nvSpPr>
        <p:spPr>
          <a:xfrm>
            <a:off x="48809" y="0"/>
            <a:ext cx="6554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chemeClr val="accent5"/>
                </a:solidFill>
              </a:rPr>
              <a:t>Talk about the family … Hobbies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243" name="Google Shape;243;p45"/>
          <p:cNvSpPr txBox="1"/>
          <p:nvPr>
            <p:ph idx="1" type="body"/>
          </p:nvPr>
        </p:nvSpPr>
        <p:spPr>
          <a:xfrm>
            <a:off x="194588" y="763431"/>
            <a:ext cx="3682500" cy="3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To read  =  ler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To walk  =  caminhar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To run  =  correr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To play soccer  =  jogar futebol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To cook  =  cozinhar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To watch TV  =  assistir TV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44" name="Google Shape;244;p45"/>
          <p:cNvSpPr txBox="1"/>
          <p:nvPr>
            <p:ph idx="1" type="body"/>
          </p:nvPr>
        </p:nvSpPr>
        <p:spPr>
          <a:xfrm>
            <a:off x="5140031" y="763431"/>
            <a:ext cx="3682500" cy="3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To swim  =  nadar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To spend time with family  = 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passar tempo com a família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To travel  =  viajar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To paint   =  pintar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45" name="Google Shape;245;p45"/>
          <p:cNvSpPr txBox="1"/>
          <p:nvPr/>
        </p:nvSpPr>
        <p:spPr>
          <a:xfrm>
            <a:off x="311700" y="4552275"/>
            <a:ext cx="88923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“What do you like to do?” or “What are your hobbies?” → I like to _____.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Objects</a:t>
            </a:r>
            <a:r>
              <a:rPr b="1" lang="en">
                <a:solidFill>
                  <a:schemeClr val="lt1"/>
                </a:solidFill>
              </a:rPr>
              <a:t> review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