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47fe5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47fe5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b47fe5fb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b47fe5fb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b47fe5fb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b47fe5fb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b47fe5fba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b47fe5fba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b47fe5fba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b47fe5fba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b47fe5fb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b47fe5fb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b47fe5fb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b47fe5fb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b47fe5fb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b47fe5fb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b47fe5fba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b47fe5fb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b47fe5fba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b47fe5fba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b47fe5fb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b47fe5fb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47fe5f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47fe5f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b47fe5fba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ab47fe5fba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47fe5fb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47fe5fb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b47fe5fb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b47fe5fb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b47fe5fb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b47fe5fb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47fe5fb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b47fe5fb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b47fe5fb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ab47fe5fb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47fe5fb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47fe5fb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b47fe5fb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b47fe5fb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Lesson #4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33400" y="2979800"/>
            <a:ext cx="62772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Sentence formation, past, future, past participles</a:t>
            </a:r>
            <a:endParaRPr b="1"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40713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will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do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2276650" y="536025"/>
            <a:ext cx="988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Past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3790200" y="536025"/>
            <a:ext cx="1563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Future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99500" y="0"/>
            <a:ext cx="16521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“To do”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had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40713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will 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</a:t>
            </a:r>
            <a:r>
              <a:rPr lang="en" sz="1800">
                <a:solidFill>
                  <a:schemeClr val="dk1"/>
                </a:solidFill>
              </a:rPr>
              <a:t>ill 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2276650" y="536025"/>
            <a:ext cx="988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Past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3790200" y="536025"/>
            <a:ext cx="1563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Future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0" y="0"/>
            <a:ext cx="19692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“To have”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said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said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40713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will 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say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2276650" y="536025"/>
            <a:ext cx="988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Past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790200" y="536025"/>
            <a:ext cx="1563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Future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0" y="0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“To say”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went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40713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/>
              <a:t>ill 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</a:t>
            </a:r>
            <a:r>
              <a:rPr lang="en" sz="1800">
                <a:solidFill>
                  <a:schemeClr val="dk1"/>
                </a:solidFill>
              </a:rPr>
              <a:t>ill 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will 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2276650" y="536025"/>
            <a:ext cx="988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Past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790200" y="536025"/>
            <a:ext cx="1563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Future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0" y="0"/>
            <a:ext cx="30000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“To go”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Past Participles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2835400" y="77800"/>
            <a:ext cx="3354000" cy="4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FA8DC"/>
                </a:solidFill>
              </a:rPr>
              <a:t>What are they?</a:t>
            </a:r>
            <a:endParaRPr b="1" sz="2900">
              <a:solidFill>
                <a:srgbClr val="6FA8DC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198850" y="665650"/>
            <a:ext cx="3258900" cy="4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FA8DC"/>
                </a:solidFill>
              </a:rPr>
              <a:t>There are </a:t>
            </a:r>
            <a:r>
              <a:rPr b="1" lang="en"/>
              <a:t>12 tenses</a:t>
            </a:r>
            <a:r>
              <a:rPr b="1" lang="en">
                <a:solidFill>
                  <a:srgbClr val="6FA8DC"/>
                </a:solidFill>
              </a:rPr>
              <a:t> in English:</a:t>
            </a:r>
            <a:endParaRPr b="1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/>
              <a:t>Present </a:t>
            </a:r>
            <a:r>
              <a:rPr b="1" lang="en" sz="1300">
                <a:solidFill>
                  <a:srgbClr val="6FA8DC"/>
                </a:solidFill>
              </a:rPr>
              <a:t>Simple</a:t>
            </a:r>
            <a:r>
              <a:rPr lang="en" sz="1300">
                <a:highlight>
                  <a:srgbClr val="FFFFFF"/>
                </a:highlight>
              </a:rPr>
              <a:t> Tense</a:t>
            </a:r>
            <a:endParaRPr sz="13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/>
              <a:t>Present </a:t>
            </a:r>
            <a:r>
              <a:rPr b="1" lang="en" sz="1300">
                <a:solidFill>
                  <a:srgbClr val="6FA8DC"/>
                </a:solidFill>
              </a:rPr>
              <a:t>Continuous</a:t>
            </a:r>
            <a:r>
              <a:rPr b="1" lang="en" sz="1300"/>
              <a:t> </a:t>
            </a:r>
            <a:r>
              <a:rPr lang="en" sz="1300"/>
              <a:t>Tense</a:t>
            </a:r>
            <a:endParaRPr sz="13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/>
              <a:t>Present</a:t>
            </a:r>
            <a:r>
              <a:rPr b="1" lang="en" sz="1300"/>
              <a:t> </a:t>
            </a:r>
            <a:r>
              <a:rPr b="1" lang="en" sz="1300">
                <a:solidFill>
                  <a:srgbClr val="6FA8DC"/>
                </a:solidFill>
              </a:rPr>
              <a:t>Perfect</a:t>
            </a:r>
            <a:r>
              <a:rPr b="1" lang="en" sz="1300"/>
              <a:t> </a:t>
            </a:r>
            <a:r>
              <a:rPr lang="en" sz="1300"/>
              <a:t>Tense</a:t>
            </a:r>
            <a:r>
              <a:rPr b="1" lang="en" sz="1300"/>
              <a:t> 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/>
              <a:t>Present</a:t>
            </a:r>
            <a:r>
              <a:rPr b="1" lang="en" sz="1300"/>
              <a:t> </a:t>
            </a:r>
            <a:r>
              <a:rPr b="1" lang="en" sz="1300">
                <a:solidFill>
                  <a:srgbClr val="6FA8DC"/>
                </a:solidFill>
              </a:rPr>
              <a:t>Perfect Continuous </a:t>
            </a:r>
            <a:r>
              <a:rPr lang="en" sz="1300"/>
              <a:t>Tense</a:t>
            </a:r>
            <a:r>
              <a:rPr lang="en" sz="1300">
                <a:highlight>
                  <a:srgbClr val="FFFFFF"/>
                </a:highlight>
              </a:rPr>
              <a:t> 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>
                <a:highlight>
                  <a:srgbClr val="FFFFFF"/>
                </a:highlight>
              </a:rPr>
              <a:t>Past </a:t>
            </a:r>
            <a:r>
              <a:rPr b="1" lang="en" sz="1300">
                <a:solidFill>
                  <a:srgbClr val="6FA8DC"/>
                </a:solidFill>
                <a:highlight>
                  <a:srgbClr val="FFFFFF"/>
                </a:highlight>
              </a:rPr>
              <a:t>Simple </a:t>
            </a:r>
            <a:r>
              <a:rPr lang="en" sz="1300">
                <a:highlight>
                  <a:srgbClr val="FFFFFF"/>
                </a:highlight>
              </a:rPr>
              <a:t>Tense 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>
                <a:highlight>
                  <a:srgbClr val="FFFFFF"/>
                </a:highlight>
              </a:rPr>
              <a:t>Past </a:t>
            </a:r>
            <a:r>
              <a:rPr b="1" lang="en" sz="1300">
                <a:solidFill>
                  <a:srgbClr val="6FA8DC"/>
                </a:solidFill>
              </a:rPr>
              <a:t>Continuous</a:t>
            </a:r>
            <a:r>
              <a:rPr lang="en" sz="1300">
                <a:highlight>
                  <a:srgbClr val="FFFFFF"/>
                </a:highlight>
              </a:rPr>
              <a:t> Tense </a:t>
            </a:r>
            <a:endParaRPr sz="13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/>
              <a:t>Past </a:t>
            </a:r>
            <a:r>
              <a:rPr b="1" lang="en" sz="1300">
                <a:solidFill>
                  <a:srgbClr val="6FA8DC"/>
                </a:solidFill>
              </a:rPr>
              <a:t>Perfect </a:t>
            </a:r>
            <a:r>
              <a:rPr lang="en" sz="1300"/>
              <a:t>Tense</a:t>
            </a:r>
            <a:r>
              <a:rPr lang="en" sz="1300">
                <a:highlight>
                  <a:srgbClr val="FFFFFF"/>
                </a:highlight>
              </a:rPr>
              <a:t> </a:t>
            </a:r>
            <a:endParaRPr sz="13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300"/>
              <a:t>Past </a:t>
            </a:r>
            <a:r>
              <a:rPr b="1" lang="en" sz="1300">
                <a:solidFill>
                  <a:srgbClr val="6FA8DC"/>
                </a:solidFill>
              </a:rPr>
              <a:t>Perfect Continuous</a:t>
            </a:r>
            <a:r>
              <a:rPr lang="en" sz="1300">
                <a:highlight>
                  <a:srgbClr val="FFFFFF"/>
                </a:highlight>
              </a:rPr>
              <a:t> Tense </a:t>
            </a:r>
            <a:endParaRPr sz="13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3165600" y="1322550"/>
            <a:ext cx="29652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doing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done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been doing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did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doing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done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had been doing</a:t>
            </a:r>
            <a:endParaRPr/>
          </a:p>
        </p:txBody>
      </p:sp>
      <p:cxnSp>
        <p:nvCxnSpPr>
          <p:cNvPr id="159" name="Google Shape;159;p27"/>
          <p:cNvCxnSpPr/>
          <p:nvPr/>
        </p:nvCxnSpPr>
        <p:spPr>
          <a:xfrm>
            <a:off x="2584725" y="1486850"/>
            <a:ext cx="14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7"/>
          <p:cNvCxnSpPr/>
          <p:nvPr/>
        </p:nvCxnSpPr>
        <p:spPr>
          <a:xfrm flipH="1" rot="10800000">
            <a:off x="2800825" y="1970900"/>
            <a:ext cx="11931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7"/>
          <p:cNvCxnSpPr/>
          <p:nvPr/>
        </p:nvCxnSpPr>
        <p:spPr>
          <a:xfrm>
            <a:off x="2483225" y="2379475"/>
            <a:ext cx="14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3344475" y="2779350"/>
            <a:ext cx="4158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7"/>
          <p:cNvCxnSpPr/>
          <p:nvPr/>
        </p:nvCxnSpPr>
        <p:spPr>
          <a:xfrm flipH="1" rot="10800000">
            <a:off x="2182925" y="3232975"/>
            <a:ext cx="1983900" cy="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7"/>
          <p:cNvCxnSpPr/>
          <p:nvPr/>
        </p:nvCxnSpPr>
        <p:spPr>
          <a:xfrm>
            <a:off x="2584725" y="3614700"/>
            <a:ext cx="14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7"/>
          <p:cNvCxnSpPr/>
          <p:nvPr/>
        </p:nvCxnSpPr>
        <p:spPr>
          <a:xfrm flipH="1" rot="10800000">
            <a:off x="2262950" y="4063050"/>
            <a:ext cx="1696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7"/>
          <p:cNvCxnSpPr/>
          <p:nvPr/>
        </p:nvCxnSpPr>
        <p:spPr>
          <a:xfrm flipH="1" rot="10800000">
            <a:off x="3161425" y="4518000"/>
            <a:ext cx="4719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4294967295" type="title"/>
          </p:nvPr>
        </p:nvSpPr>
        <p:spPr>
          <a:xfrm>
            <a:off x="2273525" y="366925"/>
            <a:ext cx="48321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FA8DC"/>
                </a:solidFill>
              </a:rPr>
              <a:t>Continuous</a:t>
            </a:r>
            <a:r>
              <a:rPr b="1" lang="en" sz="2900">
                <a:solidFill>
                  <a:srgbClr val="6FA8DC"/>
                </a:solidFill>
              </a:rPr>
              <a:t> VS Perfect</a:t>
            </a:r>
            <a:endParaRPr b="1" sz="2900">
              <a:solidFill>
                <a:srgbClr val="6FA8DC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685700" y="1903075"/>
            <a:ext cx="62241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dk1"/>
                </a:solidFill>
              </a:rPr>
              <a:t>I am doing    </a:t>
            </a:r>
            <a:r>
              <a:rPr lang="en" sz="3100">
                <a:solidFill>
                  <a:srgbClr val="6FA8DC"/>
                </a:solidFill>
              </a:rPr>
              <a:t>VS</a:t>
            </a:r>
            <a:r>
              <a:rPr lang="en" sz="3100">
                <a:solidFill>
                  <a:schemeClr val="dk1"/>
                </a:solidFill>
              </a:rPr>
              <a:t>   I have done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189475" y="831025"/>
            <a:ext cx="8989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</a:rPr>
              <a:t>Past Participles = Present Perfect</a:t>
            </a:r>
            <a:endParaRPr b="1" sz="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4294967295" type="title"/>
          </p:nvPr>
        </p:nvSpPr>
        <p:spPr>
          <a:xfrm>
            <a:off x="233425" y="142150"/>
            <a:ext cx="3016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6FA8DC"/>
                </a:solidFill>
              </a:rPr>
              <a:t>Present </a:t>
            </a:r>
            <a:r>
              <a:rPr b="1" lang="en" sz="2900">
                <a:solidFill>
                  <a:srgbClr val="6FA8DC"/>
                </a:solidFill>
              </a:rPr>
              <a:t>Perfect</a:t>
            </a:r>
            <a:endParaRPr b="1" sz="2900">
              <a:solidFill>
                <a:srgbClr val="6FA8DC"/>
              </a:solidFill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397650" y="1123800"/>
            <a:ext cx="7667700" cy="35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 have +</a:t>
            </a:r>
            <a:r>
              <a:rPr b="1" lang="en" sz="2200"/>
              <a:t> </a:t>
            </a:r>
            <a:r>
              <a:rPr b="1" lang="en" sz="2200">
                <a:solidFill>
                  <a:srgbClr val="6FA8DC"/>
                </a:solidFill>
              </a:rPr>
              <a:t>PAST PARTICIPLE</a:t>
            </a:r>
            <a:endParaRPr b="1" sz="2200"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done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written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run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worked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b="5347" l="0" r="0" t="12758"/>
          <a:stretch/>
        </p:blipFill>
        <p:spPr>
          <a:xfrm>
            <a:off x="2371675" y="0"/>
            <a:ext cx="433133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85175" y="167200"/>
            <a:ext cx="19572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</a:rPr>
              <a:t>Review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46400" y="1219500"/>
            <a:ext cx="82512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b="1" lang="en" sz="1800">
                <a:solidFill>
                  <a:srgbClr val="222222"/>
                </a:solidFill>
              </a:rPr>
              <a:t>Things you get </a:t>
            </a:r>
            <a:r>
              <a:rPr b="1" lang="en" sz="1800" u="sng"/>
              <a:t>on</a:t>
            </a:r>
            <a:r>
              <a:rPr b="1" lang="en" sz="1800">
                <a:solidFill>
                  <a:srgbClr val="222222"/>
                </a:solidFill>
              </a:rPr>
              <a:t>:</a:t>
            </a:r>
            <a:r>
              <a:rPr lang="en" sz="1600">
                <a:solidFill>
                  <a:srgbClr val="222222"/>
                </a:solidFill>
              </a:rPr>
              <a:t> train, plane, bus, boat. When talking about commercial or public transportation, such as a train or plane, use the preposition on.</a:t>
            </a:r>
            <a:endParaRPr sz="16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600"/>
              <a:buChar char="●"/>
            </a:pPr>
            <a:r>
              <a:rPr b="1" lang="en" sz="1800">
                <a:solidFill>
                  <a:srgbClr val="222222"/>
                </a:solidFill>
              </a:rPr>
              <a:t>Things you get </a:t>
            </a:r>
            <a:r>
              <a:rPr b="1" lang="en" sz="1800" u="sng">
                <a:solidFill>
                  <a:schemeClr val="accent2"/>
                </a:solidFill>
              </a:rPr>
              <a:t>in</a:t>
            </a:r>
            <a:r>
              <a:rPr b="1" lang="en" sz="1800">
                <a:solidFill>
                  <a:srgbClr val="222222"/>
                </a:solidFill>
              </a:rPr>
              <a:t>:</a:t>
            </a:r>
            <a:r>
              <a:rPr lang="en" sz="1600">
                <a:solidFill>
                  <a:srgbClr val="222222"/>
                </a:solidFill>
              </a:rPr>
              <a:t> taxi, car, truck. When it comes to personal modes of transportation, such as a taxi or a car, use the preposition in.</a:t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2222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" sz="2700">
                <a:solidFill>
                  <a:srgbClr val="222222"/>
                </a:solidFill>
              </a:rPr>
              <a:t>ON AND IN!!</a:t>
            </a:r>
            <a:endParaRPr b="1" sz="27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4294967295" type="title"/>
          </p:nvPr>
        </p:nvSpPr>
        <p:spPr>
          <a:xfrm>
            <a:off x="415450" y="280775"/>
            <a:ext cx="209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000000"/>
                </a:solidFill>
              </a:rPr>
              <a:t>Homework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94" name="Google Shape;194;p32"/>
          <p:cNvSpPr txBox="1"/>
          <p:nvPr>
            <p:ph idx="4294967295" type="body"/>
          </p:nvPr>
        </p:nvSpPr>
        <p:spPr>
          <a:xfrm>
            <a:off x="311700" y="1913200"/>
            <a:ext cx="85206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 sz="3800">
                <a:solidFill>
                  <a:schemeClr val="lt1"/>
                </a:solidFill>
              </a:rPr>
              <a:t>LEARN THE BASIC PARTICIPLES!</a:t>
            </a:r>
            <a:endParaRPr b="1" sz="3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ctrTitle"/>
          </p:nvPr>
        </p:nvSpPr>
        <p:spPr>
          <a:xfrm>
            <a:off x="285175" y="167200"/>
            <a:ext cx="74448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9FC5E8"/>
                </a:solidFill>
              </a:rPr>
              <a:t>Review - LAST CLASS!</a:t>
            </a:r>
            <a:endParaRPr b="1" sz="4000">
              <a:solidFill>
                <a:srgbClr val="9FC5E8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87300" y="1307975"/>
            <a:ext cx="83694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 would / I will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FC5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</a:pPr>
            <a:r>
              <a:rPr b="1" lang="en" sz="1800">
                <a:solidFill>
                  <a:srgbClr val="6FA8DC"/>
                </a:solidFill>
              </a:rPr>
              <a:t>May I get? / May I have?</a:t>
            </a:r>
            <a:endParaRPr b="1" sz="1800">
              <a:solidFill>
                <a:srgbClr val="6FA8D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I have / Can I get?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 it VS. exchange it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get VS. To have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/>
              <a:t>The</a:t>
            </a:r>
            <a:r>
              <a:rPr lang="en" sz="1800"/>
              <a:t> shopping? Articles! (verbs)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title"/>
          </p:nvPr>
        </p:nvSpPr>
        <p:spPr>
          <a:xfrm>
            <a:off x="311700" y="14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lt1"/>
                </a:solidFill>
              </a:rPr>
              <a:t>Homework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idx="4294967295" type="body"/>
          </p:nvPr>
        </p:nvSpPr>
        <p:spPr>
          <a:xfrm>
            <a:off x="311700" y="772100"/>
            <a:ext cx="8520600" cy="44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Make sentences with these verbs  / </a:t>
            </a:r>
            <a:r>
              <a:rPr i="1" lang="en">
                <a:solidFill>
                  <a:schemeClr val="dk1"/>
                </a:solidFill>
              </a:rPr>
              <a:t>Forme frases com esses verbos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be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have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say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To go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In the PAST and FUTURE!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816275" y="1032650"/>
            <a:ext cx="77400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</a:rPr>
              <a:t>QUESTIONS??</a:t>
            </a:r>
            <a:endParaRPr b="1" sz="4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From the homework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In general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Past and Future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185438" y="127850"/>
            <a:ext cx="469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9FC5E8"/>
                </a:solidFill>
              </a:rPr>
              <a:t>FIRST - </a:t>
            </a:r>
            <a:r>
              <a:rPr b="1" lang="en">
                <a:solidFill>
                  <a:srgbClr val="9FC5E8"/>
                </a:solidFill>
              </a:rPr>
              <a:t>REMEMBER!</a:t>
            </a:r>
            <a:endParaRPr b="1">
              <a:solidFill>
                <a:srgbClr val="9FC5E8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517119" y="952050"/>
            <a:ext cx="178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My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Your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His, Her, </a:t>
            </a:r>
            <a:r>
              <a:rPr b="1" lang="en" u="sng">
                <a:solidFill>
                  <a:srgbClr val="6FA8DC"/>
                </a:solidFill>
                <a:highlight>
                  <a:srgbClr val="FFFF00"/>
                </a:highlight>
              </a:rPr>
              <a:t>Its</a:t>
            </a:r>
            <a:endParaRPr b="1" u="sng">
              <a:solidFill>
                <a:srgbClr val="6FA8DC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Our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i="1" lang="en">
                <a:solidFill>
                  <a:srgbClr val="000000"/>
                </a:solidFill>
              </a:rPr>
              <a:t>Your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Their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4046875" y="952050"/>
            <a:ext cx="1490100" cy="29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</a:t>
            </a:r>
            <a:r>
              <a:rPr b="1" lang="en" sz="1800" u="sng">
                <a:solidFill>
                  <a:srgbClr val="6FA8DC"/>
                </a:solidFill>
                <a:highlight>
                  <a:srgbClr val="FFFF00"/>
                </a:highlight>
              </a:rPr>
              <a:t>It</a:t>
            </a:r>
            <a:endParaRPr b="1" sz="1800" u="sng">
              <a:solidFill>
                <a:srgbClr val="6FA8DC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429150" y="2055425"/>
            <a:ext cx="88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9FC5E8"/>
                </a:solidFill>
              </a:rPr>
              <a:t>VS</a:t>
            </a:r>
            <a:endParaRPr b="1" sz="2700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494125" y="898600"/>
            <a:ext cx="79758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FC5E8"/>
                </a:solidFill>
              </a:rPr>
              <a:t>IT = </a:t>
            </a:r>
            <a:r>
              <a:rPr b="1" lang="en" sz="2200"/>
              <a:t>PRONOUN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FC5E8"/>
                </a:solidFill>
              </a:rPr>
              <a:t>ITS = </a:t>
            </a:r>
            <a:r>
              <a:rPr b="1" lang="en" sz="2200">
                <a:solidFill>
                  <a:schemeClr val="dk1"/>
                </a:solidFill>
              </a:rPr>
              <a:t>POSSESSIVE</a:t>
            </a:r>
            <a:r>
              <a:rPr b="1" lang="en" sz="2200">
                <a:solidFill>
                  <a:schemeClr val="dk1"/>
                </a:solidFill>
              </a:rPr>
              <a:t> PRONOUN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FC5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FC5E8"/>
                </a:solidFill>
              </a:rPr>
              <a:t>IT’S = </a:t>
            </a:r>
            <a:r>
              <a:rPr b="1" lang="en" sz="2200"/>
              <a:t>IT + IS </a:t>
            </a:r>
            <a:endParaRPr b="1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98350" y="0"/>
            <a:ext cx="15636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“To be”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486775" y="1244025"/>
            <a:ext cx="1490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He, She, It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</a:rPr>
              <a:t>You</a:t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They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24192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was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4071375" y="1177725"/>
            <a:ext cx="16521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</a:t>
            </a:r>
            <a:r>
              <a:rPr lang="en" sz="1800"/>
              <a:t>ill be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will be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will be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will be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will be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will be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2276650" y="536025"/>
            <a:ext cx="988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Past</a:t>
            </a:r>
            <a:endParaRPr>
              <a:solidFill>
                <a:srgbClr val="9FC5E8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3790200" y="536025"/>
            <a:ext cx="1563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9FC5E8"/>
                </a:solidFill>
              </a:rPr>
              <a:t>Future</a:t>
            </a:r>
            <a:endParaRPr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