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f486f5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f486f5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916b74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6916b74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7320104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7320104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Hoje, amanhã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7320104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57320104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the Do in asking questions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9a80883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9a80883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59a80883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59a8088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about yourself = fale-me sobre você				See you then = até então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week = durante a semana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9a808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59a808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59a8088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59a8088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7320104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57320104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day = todos os dias		Cake = bolo			A lot = muito		TO  BE ABLE TO/CAN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= água				Fun = divertido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732010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732010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732010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732010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916b7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916b7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732010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732010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916b7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6916b7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732010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732010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732010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732010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Fewer bc not as many examples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5732010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5732010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Lesson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→ 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Talk → Talks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→ Goes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about work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Talk about yourself / </a:t>
            </a:r>
            <a:r>
              <a:rPr i="1" lang="en" u="sng"/>
              <a:t>Fale sobre você com o cliente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Hello, my name is _____.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am a house cleaner.  I am _____ years old.  </a:t>
            </a:r>
            <a:r>
              <a:rPr lang="en"/>
              <a:t>I work in Medford.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phone number is _____.  =  </a:t>
            </a:r>
            <a:r>
              <a:rPr i="1" lang="en"/>
              <a:t>O meu número de telefone é _____.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word “Can” (</a:t>
            </a:r>
            <a:r>
              <a:rPr i="1" lang="en"/>
              <a:t>poder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+ verb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can work today (</a:t>
            </a:r>
            <a:r>
              <a:rPr i="1" lang="en"/>
              <a:t>hoje</a:t>
            </a:r>
            <a:r>
              <a:rPr lang="en"/>
              <a:t>).  I can work tomorrow (</a:t>
            </a:r>
            <a:r>
              <a:rPr i="1" lang="en"/>
              <a:t>amanhã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can clean your house (</a:t>
            </a:r>
            <a:r>
              <a:rPr i="1" lang="en"/>
              <a:t>sua casa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useful verbs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 come = </a:t>
            </a:r>
            <a:r>
              <a:rPr i="1" lang="en" u="sng"/>
              <a:t>vir</a:t>
            </a:r>
            <a:r>
              <a:rPr lang="en" u="sng"/>
              <a:t>				To charge = </a:t>
            </a:r>
            <a:r>
              <a:rPr i="1" lang="en" u="sng"/>
              <a:t>cobrar		</a:t>
            </a:r>
            <a:r>
              <a:rPr lang="en" u="sng"/>
              <a:t>To accept = </a:t>
            </a:r>
            <a:r>
              <a:rPr i="1" lang="en" u="sng"/>
              <a:t>aceitar</a:t>
            </a:r>
            <a:endParaRPr i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To drive = </a:t>
            </a:r>
            <a:r>
              <a:rPr i="1" lang="en" u="sng"/>
              <a:t>dirigir</a:t>
            </a:r>
            <a:r>
              <a:rPr lang="en" u="sng"/>
              <a:t>			To pay = </a:t>
            </a:r>
            <a:r>
              <a:rPr i="1" lang="en" u="sng"/>
              <a:t>pagar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can come tomorrow at 9 AM.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can drive to your house.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charge $50.00 (fifty)     (15 = fifteen)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do you pay? = </a:t>
            </a:r>
            <a:r>
              <a:rPr i="1" lang="en"/>
              <a:t>Quanto você paga?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accept cash/check/Venmo. = </a:t>
            </a:r>
            <a:r>
              <a:rPr i="1" lang="en"/>
              <a:t>Eu aceito </a:t>
            </a:r>
            <a:r>
              <a:rPr i="1" lang="en"/>
              <a:t>dinheiro</a:t>
            </a:r>
            <a:r>
              <a:rPr i="1" lang="en"/>
              <a:t>/cheque/Venmo.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useful verbs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To look for = </a:t>
            </a:r>
            <a:r>
              <a:rPr i="1" lang="en" u="sng"/>
              <a:t>procurar por</a:t>
            </a:r>
            <a:endParaRPr i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looking for …” = </a:t>
            </a:r>
            <a:r>
              <a:rPr i="1" lang="en"/>
              <a:t>“Estou procurando …”  	</a:t>
            </a:r>
            <a:r>
              <a:rPr lang="en"/>
              <a:t>I am looking for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To know = conhecer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To hire = contratar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00500" y="211175"/>
            <a:ext cx="3999900" cy="49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looking for a house cleaner.  Do you know a house cleaner who I can hire?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Great!  Tell me about yourself.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how much do you charge?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are hired! / You have the job!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live at 26 State Street in Medford.  Can you start on Monday at 10AM?</a:t>
            </a:r>
            <a:endParaRPr/>
          </a:p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4821200" y="211175"/>
            <a:ext cx="3999900" cy="49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 house cleaner!  My name is Megan.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Okay… I am 30 years old, and I live in Boston.  I can come to your house during the week.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charge 40 dollars per hour.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Thank you!  Where do you live? </a:t>
            </a:r>
            <a:r>
              <a:rPr lang="en" sz="1000"/>
              <a:t>(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Onde você mora?)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Yes.  See you then.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No, sorry, I cannot.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questions — special words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= </a:t>
            </a:r>
            <a:r>
              <a:rPr i="1" lang="en"/>
              <a:t>quem</a:t>
            </a:r>
            <a:r>
              <a:rPr lang="en"/>
              <a:t>				Who are you?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= </a:t>
            </a:r>
            <a:r>
              <a:rPr i="1" lang="en"/>
              <a:t>o que</a:t>
            </a:r>
            <a:r>
              <a:rPr lang="en"/>
              <a:t>				What is your phone number?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= </a:t>
            </a:r>
            <a:r>
              <a:rPr i="1" lang="en"/>
              <a:t>onde</a:t>
            </a:r>
            <a:r>
              <a:rPr lang="en"/>
              <a:t>			Where is your house? (</a:t>
            </a:r>
            <a:r>
              <a:rPr i="1" lang="en"/>
              <a:t>sua casa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= </a:t>
            </a:r>
            <a:r>
              <a:rPr i="1" lang="en"/>
              <a:t>quando</a:t>
            </a:r>
            <a:r>
              <a:rPr lang="en"/>
              <a:t>			When </a:t>
            </a:r>
            <a:r>
              <a:rPr lang="en">
                <a:highlight>
                  <a:srgbClr val="FFFF00"/>
                </a:highlight>
              </a:rPr>
              <a:t>should</a:t>
            </a:r>
            <a:r>
              <a:rPr lang="en"/>
              <a:t> I come/leave? (</a:t>
            </a:r>
            <a:r>
              <a:rPr i="1" lang="en"/>
              <a:t>Quando </a:t>
            </a:r>
            <a:r>
              <a:rPr i="1" lang="en">
                <a:highlight>
                  <a:srgbClr val="FFFF00"/>
                </a:highlight>
              </a:rPr>
              <a:t>devo</a:t>
            </a:r>
            <a:r>
              <a:rPr i="1" lang="en"/>
              <a:t> vir/sair?)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= </a:t>
            </a:r>
            <a:r>
              <a:rPr i="1" lang="en"/>
              <a:t>porque</a:t>
            </a:r>
            <a:r>
              <a:rPr lang="en"/>
              <a:t>			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= </a:t>
            </a:r>
            <a:r>
              <a:rPr i="1" lang="en"/>
              <a:t>como</a:t>
            </a:r>
            <a:r>
              <a:rPr lang="en"/>
              <a:t>				How do I … (</a:t>
            </a:r>
            <a:r>
              <a:rPr i="1" lang="en"/>
              <a:t>Como é que eu … ?</a:t>
            </a:r>
            <a:r>
              <a:rPr lang="en"/>
              <a:t>)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560500" y="4359100"/>
            <a:ext cx="402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</a:rPr>
              <a:t>“How do I say _____ in English”</a:t>
            </a:r>
            <a:endParaRPr sz="18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questions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These use “To Be”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is tall. → Is she tall?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are a man. → Are you a man? </a:t>
            </a:r>
            <a:r>
              <a:rPr i="1" lang="en"/>
              <a:t>Você é um homem?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father is old. → IS my father old?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These use “To do”		</a:t>
            </a:r>
            <a:r>
              <a:rPr lang="en"/>
              <a:t>Do/Does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have a job. → Do you have a job?  Yes, I have a job.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works. → Does he work?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brother likes to swim. → DOES he like to swim?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important verbs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want = </a:t>
            </a:r>
            <a:r>
              <a:rPr i="1" lang="en">
                <a:solidFill>
                  <a:srgbClr val="000000"/>
                </a:solidFill>
              </a:rPr>
              <a:t>querer</a:t>
            </a:r>
            <a:r>
              <a:rPr lang="en">
                <a:solidFill>
                  <a:srgbClr val="000000"/>
                </a:solidFill>
              </a:rPr>
              <a:t> … I want to work.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love = </a:t>
            </a:r>
            <a:r>
              <a:rPr i="1" lang="en">
                <a:solidFill>
                  <a:srgbClr val="000000"/>
                </a:solidFill>
              </a:rPr>
              <a:t>amar</a:t>
            </a:r>
            <a:r>
              <a:rPr lang="en">
                <a:solidFill>
                  <a:srgbClr val="000000"/>
                </a:solidFill>
              </a:rPr>
              <a:t> … I love my mother.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like = </a:t>
            </a:r>
            <a:r>
              <a:rPr i="1" lang="en">
                <a:solidFill>
                  <a:srgbClr val="000000"/>
                </a:solidFill>
              </a:rPr>
              <a:t>gostar</a:t>
            </a:r>
            <a:r>
              <a:rPr lang="en">
                <a:solidFill>
                  <a:srgbClr val="000000"/>
                </a:solidFill>
              </a:rPr>
              <a:t> … I like sports.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use = </a:t>
            </a:r>
            <a:r>
              <a:rPr i="1" lang="en">
                <a:solidFill>
                  <a:srgbClr val="000000"/>
                </a:solidFill>
              </a:rPr>
              <a:t>usar</a:t>
            </a:r>
            <a:r>
              <a:rPr lang="en">
                <a:solidFill>
                  <a:srgbClr val="000000"/>
                </a:solidFill>
              </a:rPr>
              <a:t> … I use a computer at school.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watch = </a:t>
            </a:r>
            <a:r>
              <a:rPr i="1" lang="en">
                <a:solidFill>
                  <a:srgbClr val="000000"/>
                </a:solidFill>
              </a:rPr>
              <a:t>assistir</a:t>
            </a:r>
            <a:r>
              <a:rPr lang="en">
                <a:solidFill>
                  <a:srgbClr val="000000"/>
                </a:solidFill>
              </a:rPr>
              <a:t> … I watch TV at home.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give = </a:t>
            </a:r>
            <a:r>
              <a:rPr i="1" lang="en">
                <a:solidFill>
                  <a:srgbClr val="000000"/>
                </a:solidFill>
              </a:rPr>
              <a:t>dar</a:t>
            </a:r>
            <a:r>
              <a:rPr lang="en">
                <a:solidFill>
                  <a:srgbClr val="000000"/>
                </a:solidFill>
              </a:rPr>
              <a:t> … I give my brother a banana.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work = </a:t>
            </a:r>
            <a:r>
              <a:rPr i="1" lang="en">
                <a:solidFill>
                  <a:srgbClr val="000000"/>
                </a:solidFill>
              </a:rPr>
              <a:t>trabalhar</a:t>
            </a:r>
            <a:r>
              <a:rPr lang="en">
                <a:solidFill>
                  <a:srgbClr val="000000"/>
                </a:solidFill>
              </a:rPr>
              <a:t> … I work every day.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need = </a:t>
            </a:r>
            <a:r>
              <a:rPr i="1" lang="en">
                <a:solidFill>
                  <a:srgbClr val="000000"/>
                </a:solidFill>
              </a:rPr>
              <a:t>precisar</a:t>
            </a:r>
            <a:r>
              <a:rPr lang="en">
                <a:solidFill>
                  <a:srgbClr val="000000"/>
                </a:solidFill>
              </a:rPr>
              <a:t> … I need water.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make = </a:t>
            </a:r>
            <a:r>
              <a:rPr i="1" lang="en">
                <a:solidFill>
                  <a:srgbClr val="000000"/>
                </a:solidFill>
              </a:rPr>
              <a:t>fazer</a:t>
            </a:r>
            <a:r>
              <a:rPr lang="en">
                <a:solidFill>
                  <a:srgbClr val="000000"/>
                </a:solidFill>
              </a:rPr>
              <a:t> … I make a cake.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8324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sit = sentar… Sit down!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take = tomar… My brother takes my money.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To understand = entender… Do you understand?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think = pensar… I think soccer is fun.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talk = falar… Sarah talks to John.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read = ler… Do you like to read?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sleep = dormir… My son sleeps a lot.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eat = comer… When do you want to eat?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drink = beber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To be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Am, Are, 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AM a woman.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a man.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 brother </a:t>
            </a:r>
            <a:r>
              <a:rPr lang="en">
                <a:highlight>
                  <a:srgbClr val="FFFF00"/>
                </a:highlight>
              </a:rPr>
              <a:t>IS</a:t>
            </a:r>
            <a:r>
              <a:rPr lang="en"/>
              <a:t> tall.  He </a:t>
            </a:r>
            <a:r>
              <a:rPr lang="en">
                <a:highlight>
                  <a:srgbClr val="FFFF00"/>
                </a:highlight>
              </a:rPr>
              <a:t>IS</a:t>
            </a:r>
            <a:r>
              <a:rPr lang="en"/>
              <a:t> tall.  	He = Ele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hot outside. 		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ARE students.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 parents ARE old.  They ARE old.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“To do”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DO exercise every day.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_____ you work?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My son DOES his homework </a:t>
            </a:r>
            <a:r>
              <a:rPr i="1" lang="en">
                <a:solidFill>
                  <a:srgbClr val="000000"/>
                </a:solidFill>
              </a:rPr>
              <a:t>(tarefa escolar)</a:t>
            </a:r>
            <a:r>
              <a:rPr lang="en">
                <a:solidFill>
                  <a:srgbClr val="000000"/>
                </a:solidFill>
              </a:rPr>
              <a:t>. 			He/She/It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DO </a:t>
            </a:r>
            <a:r>
              <a:rPr lang="en">
                <a:solidFill>
                  <a:srgbClr val="000000"/>
                </a:solidFill>
              </a:rPr>
              <a:t>the</a:t>
            </a:r>
            <a:r>
              <a:rPr lang="en">
                <a:solidFill>
                  <a:srgbClr val="000000"/>
                </a:solidFill>
              </a:rPr>
              <a:t> work together </a:t>
            </a:r>
            <a:r>
              <a:rPr i="1" lang="en">
                <a:solidFill>
                  <a:srgbClr val="000000"/>
                </a:solidFill>
              </a:rPr>
              <a:t>(juntos)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You all DO a good job!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They DO sports.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He DOES sports.		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verbs: to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do, You do, He DOES, we do, they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forma plural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“To have”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HAVE two siblings.						Have, Has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 you HAVE children?			You HAVE					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James HAS a big family.		James DOES the work.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HAVE a TV at home </a:t>
            </a:r>
            <a:r>
              <a:rPr i="1" lang="en">
                <a:solidFill>
                  <a:srgbClr val="000000"/>
                </a:solidFill>
              </a:rPr>
              <a:t>(em casa)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You all HAVE a nice day!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My grandparents HAVE eight (8) grandchildren.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		HAVE							We			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		HAVE							You			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00"/>
                </a:highlight>
              </a:rPr>
              <a:t>He/She/It	HAS</a:t>
            </a:r>
            <a:r>
              <a:rPr lang="en"/>
              <a:t>						They		HAVE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 have to” = </a:t>
            </a:r>
            <a:r>
              <a:rPr i="1" lang="en"/>
              <a:t>Ter que</a:t>
            </a:r>
            <a:endParaRPr i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Used to express obligation / </a:t>
            </a:r>
            <a:r>
              <a:rPr i="1" lang="en">
                <a:solidFill>
                  <a:schemeClr val="dk1"/>
                </a:solidFill>
              </a:rPr>
              <a:t>Usado para expressar obrigação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have to work tomorrow.				She HAS to work. Have/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Has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have to study </a:t>
            </a:r>
            <a:r>
              <a:rPr i="1" lang="en">
                <a:solidFill>
                  <a:schemeClr val="dk1"/>
                </a:solidFill>
              </a:rPr>
              <a:t>(estudar)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John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has</a:t>
            </a:r>
            <a:r>
              <a:rPr lang="en">
                <a:solidFill>
                  <a:schemeClr val="dk1"/>
                </a:solidFill>
              </a:rPr>
              <a:t> to clean the house.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“To say”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SAY “Hello” to my parents.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do what you SAY. </a:t>
            </a:r>
            <a:r>
              <a:rPr i="1" lang="en">
                <a:solidFill>
                  <a:srgbClr val="000000"/>
                </a:solidFill>
              </a:rPr>
              <a:t>(Eu faço o que você diz)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He SAYS what he likes.			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SAY “Goodnight.”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do you all SAY mean things? </a:t>
            </a:r>
            <a:r>
              <a:rPr i="1" lang="en">
                <a:solidFill>
                  <a:srgbClr val="000000"/>
                </a:solidFill>
              </a:rPr>
              <a:t>(coisas rudes)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 what they SAY!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“To go”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 GO to school in Medford.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(You) GO away!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He GOES to work on Monday.						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GO to the park </a:t>
            </a:r>
            <a:r>
              <a:rPr i="1" lang="en">
                <a:solidFill>
                  <a:schemeClr val="dk1"/>
                </a:solidFill>
              </a:rPr>
              <a:t>(parque)</a:t>
            </a:r>
            <a:r>
              <a:rPr lang="en">
                <a:solidFill>
                  <a:schemeClr val="dk1"/>
                </a:solidFill>
              </a:rPr>
              <a:t> to play soccer.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When do you all GO?   When do you go to work?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Emma and Grace _____ to the store.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