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7ee9e51a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7ee9e51a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= OU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82b2e9e1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82b2e9e1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7ee9e51a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7ee9e51a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produtos na farmácia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7ee9e51a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7ee9e51a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7ee9e51a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7ee9e51a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7ee9e51a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7ee9e51a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7ee9e51a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7ee9e51a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day = todos os dias		Cake = bolo			A lot = muito		TO  BE ABLE TO/CAN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= água				Fun = divertido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7ee9e51a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7ee9e51a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ee9e51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ee9e51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have / To have to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7ee9e51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7ee9e51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7ee9e51a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7ee9e51a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82b2e9e1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82b2e9e1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7ee9e51a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7ee9e51a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7ee9e51a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7ee9e51a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82b2e9e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82b2e9e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7ee9e51a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7ee9e51a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English Lesson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vocabulary &amp; phrases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>
                <a:highlight>
                  <a:srgbClr val="FF0000"/>
                </a:highlight>
              </a:rPr>
              <a:t>May I help you</a:t>
            </a:r>
            <a:r>
              <a:rPr lang="en"/>
              <a:t> </a:t>
            </a:r>
            <a:r>
              <a:rPr lang="en">
                <a:highlight>
                  <a:srgbClr val="FFFF00"/>
                </a:highlight>
              </a:rPr>
              <a:t>find</a:t>
            </a:r>
            <a:r>
              <a:rPr lang="en"/>
              <a:t> something?” = </a:t>
            </a:r>
            <a:r>
              <a:rPr i="1" lang="en">
                <a:highlight>
                  <a:srgbClr val="FF0000"/>
                </a:highlight>
              </a:rPr>
              <a:t>Posso te ajudar</a:t>
            </a:r>
            <a:r>
              <a:rPr i="1" lang="en"/>
              <a:t> </a:t>
            </a:r>
            <a:r>
              <a:rPr i="1" lang="en">
                <a:highlight>
                  <a:srgbClr val="FFFF00"/>
                </a:highlight>
              </a:rPr>
              <a:t>a encontrar</a:t>
            </a:r>
            <a:r>
              <a:rPr i="1" lang="en"/>
              <a:t> algo?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Yes, I am looking for _____. 	OR 		No, thank you.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That will be $10.99. = </a:t>
            </a:r>
            <a:r>
              <a:rPr i="1" lang="en"/>
              <a:t>Isso será $10,99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Cash, money = </a:t>
            </a:r>
            <a:r>
              <a:rPr i="1" lang="en"/>
              <a:t>dinheiro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Credit card = </a:t>
            </a:r>
            <a:r>
              <a:rPr i="1" lang="en"/>
              <a:t>cartão de crédito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 = tiempo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Something = una coisa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products in the pharmacy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Prescription medication = </a:t>
            </a:r>
            <a:r>
              <a:rPr i="1" lang="en"/>
              <a:t>medicamento prescrito		</a:t>
            </a:r>
            <a:r>
              <a:rPr lang="en"/>
              <a:t>Preh - skrip - shun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Non-prescription medication = </a:t>
            </a:r>
            <a:r>
              <a:rPr i="1" lang="en"/>
              <a:t>medicamento sem receita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Toiletries = </a:t>
            </a:r>
            <a:r>
              <a:rPr i="1" lang="en"/>
              <a:t>os artigos de higiene pessoal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400"/>
              <a:t>Toilet paper = </a:t>
            </a:r>
            <a:r>
              <a:rPr i="1" lang="en" sz="1400"/>
              <a:t>papel higiênico</a:t>
            </a:r>
            <a:r>
              <a:rPr lang="en" sz="1400"/>
              <a:t>			</a:t>
            </a:r>
            <a:r>
              <a:rPr lang="en" sz="1400"/>
              <a:t>Makeup = </a:t>
            </a:r>
            <a:r>
              <a:rPr i="1" lang="en" sz="1400"/>
              <a:t>a maquiagem</a:t>
            </a:r>
            <a:endParaRPr i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Toothpaste = </a:t>
            </a:r>
            <a:r>
              <a:rPr i="1" lang="en" sz="1400"/>
              <a:t>pasta de dentes</a:t>
            </a:r>
            <a:r>
              <a:rPr lang="en" sz="1400"/>
              <a:t>			Bandage = </a:t>
            </a:r>
            <a:r>
              <a:rPr i="1" lang="en" sz="1400"/>
              <a:t>a atadura</a:t>
            </a:r>
            <a:endParaRPr i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Toothbrush	= </a:t>
            </a:r>
            <a:r>
              <a:rPr i="1" lang="en" sz="1400"/>
              <a:t>escova de dentes</a:t>
            </a:r>
            <a:r>
              <a:rPr lang="en" sz="1400"/>
              <a:t>			Hand sanitizer = </a:t>
            </a:r>
            <a:r>
              <a:rPr i="1" lang="en" sz="1400"/>
              <a:t>o desinfetante para as mãos</a:t>
            </a:r>
            <a:endParaRPr i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Vitamin = </a:t>
            </a:r>
            <a:r>
              <a:rPr i="1" lang="en" sz="1400"/>
              <a:t>a vitamina</a:t>
            </a:r>
            <a:r>
              <a:rPr lang="en" sz="1400"/>
              <a:t>					Face mask = </a:t>
            </a:r>
            <a:r>
              <a:rPr i="1" lang="en" sz="1400"/>
              <a:t>uma máscara facial</a:t>
            </a:r>
            <a:endParaRPr i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	Soap	= </a:t>
            </a:r>
            <a:r>
              <a:rPr i="1" lang="en" sz="1400"/>
              <a:t>o sabonete	</a:t>
            </a:r>
            <a:r>
              <a:rPr lang="en" sz="1400"/>
              <a:t>				Thermometer = </a:t>
            </a:r>
            <a:r>
              <a:rPr i="1" lang="en" sz="1400"/>
              <a:t>o termômetro</a:t>
            </a:r>
            <a:r>
              <a:rPr lang="en" sz="1400"/>
              <a:t>	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phrases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lot = </a:t>
            </a:r>
            <a:r>
              <a:rPr i="1" lang="en" sz="1400"/>
              <a:t>muito</a:t>
            </a:r>
            <a:r>
              <a:rPr lang="en" sz="1400"/>
              <a:t> … I work a lot.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 little = </a:t>
            </a:r>
            <a:r>
              <a:rPr i="1" lang="en" sz="1400"/>
              <a:t>um pouco … </a:t>
            </a:r>
            <a:r>
              <a:rPr lang="en" sz="1400"/>
              <a:t>He does a little.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Some = </a:t>
            </a:r>
            <a:r>
              <a:rPr i="1" lang="en" sz="1400"/>
              <a:t>alguns/algumas</a:t>
            </a:r>
            <a:r>
              <a:rPr lang="en" sz="1400"/>
              <a:t> … He has some pencils.	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00"/>
                </a:highlight>
              </a:rPr>
              <a:t>This</a:t>
            </a:r>
            <a:r>
              <a:rPr lang="en" sz="1400"/>
              <a:t> = </a:t>
            </a:r>
            <a:r>
              <a:rPr i="1" lang="en" sz="1400"/>
              <a:t>esse/este/essa/esta</a:t>
            </a:r>
            <a:r>
              <a:rPr lang="en" sz="1400"/>
              <a:t> …  This apple is red.			Singular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9900"/>
                </a:highlight>
              </a:rPr>
              <a:t>That</a:t>
            </a:r>
            <a:r>
              <a:rPr lang="en" sz="1400"/>
              <a:t> = </a:t>
            </a:r>
            <a:r>
              <a:rPr i="1" lang="en" sz="1400"/>
              <a:t>aquele/aquela</a:t>
            </a:r>
            <a:r>
              <a:rPr lang="en" sz="1400"/>
              <a:t> … That man is tall.				Plural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00"/>
                </a:highlight>
              </a:rPr>
              <a:t>These</a:t>
            </a:r>
            <a:r>
              <a:rPr lang="en" sz="1400"/>
              <a:t> = </a:t>
            </a:r>
            <a:r>
              <a:rPr i="1" lang="en" sz="1400"/>
              <a:t>esses/essas</a:t>
            </a:r>
            <a:r>
              <a:rPr lang="en" sz="1400"/>
              <a:t> … These books are old.				Singular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highlight>
                  <a:srgbClr val="FF9900"/>
                </a:highlight>
              </a:rPr>
              <a:t>Those</a:t>
            </a:r>
            <a:r>
              <a:rPr lang="en" sz="1400"/>
              <a:t> = </a:t>
            </a:r>
            <a:r>
              <a:rPr i="1" lang="en" sz="1400"/>
              <a:t>aqueles/aquelas</a:t>
            </a:r>
            <a:r>
              <a:rPr lang="en" sz="1400"/>
              <a:t> … Those women are young.		Plural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/  There are 	(</a:t>
            </a:r>
            <a:r>
              <a:rPr i="1" lang="en"/>
              <a:t>Tem</a:t>
            </a:r>
            <a:r>
              <a:rPr lang="en"/>
              <a:t>)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Tem um gato no sofá.</a:t>
            </a:r>
            <a:r>
              <a:rPr lang="en"/>
              <a:t> = There is a cat on the couch.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Tem três pessoas na reunião.</a:t>
            </a:r>
            <a:r>
              <a:rPr lang="en"/>
              <a:t> = There are three people in the meeting.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is … singular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 are … plural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important verbs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3999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want = </a:t>
            </a:r>
            <a:r>
              <a:rPr i="1" lang="en">
                <a:solidFill>
                  <a:srgbClr val="000000"/>
                </a:solidFill>
              </a:rPr>
              <a:t>querer</a:t>
            </a:r>
            <a:r>
              <a:rPr lang="en">
                <a:solidFill>
                  <a:srgbClr val="000000"/>
                </a:solidFill>
              </a:rPr>
              <a:t> … I want to work.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love = </a:t>
            </a:r>
            <a:r>
              <a:rPr i="1" lang="en">
                <a:solidFill>
                  <a:srgbClr val="000000"/>
                </a:solidFill>
              </a:rPr>
              <a:t>amar</a:t>
            </a:r>
            <a:r>
              <a:rPr lang="en">
                <a:solidFill>
                  <a:srgbClr val="000000"/>
                </a:solidFill>
              </a:rPr>
              <a:t> … I love my mother.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like = </a:t>
            </a:r>
            <a:r>
              <a:rPr i="1" lang="en">
                <a:solidFill>
                  <a:srgbClr val="000000"/>
                </a:solidFill>
              </a:rPr>
              <a:t>gostar</a:t>
            </a:r>
            <a:r>
              <a:rPr lang="en">
                <a:solidFill>
                  <a:srgbClr val="000000"/>
                </a:solidFill>
              </a:rPr>
              <a:t> … I like sports.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use = </a:t>
            </a:r>
            <a:r>
              <a:rPr i="1" lang="en">
                <a:solidFill>
                  <a:srgbClr val="000000"/>
                </a:solidFill>
              </a:rPr>
              <a:t>usar</a:t>
            </a:r>
            <a:r>
              <a:rPr lang="en">
                <a:solidFill>
                  <a:srgbClr val="000000"/>
                </a:solidFill>
              </a:rPr>
              <a:t> … I use a computer at school.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watch = </a:t>
            </a:r>
            <a:r>
              <a:rPr i="1" lang="en">
                <a:solidFill>
                  <a:srgbClr val="000000"/>
                </a:solidFill>
              </a:rPr>
              <a:t>assistir</a:t>
            </a:r>
            <a:r>
              <a:rPr lang="en">
                <a:solidFill>
                  <a:srgbClr val="000000"/>
                </a:solidFill>
              </a:rPr>
              <a:t> … I watch TV at home.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give = </a:t>
            </a:r>
            <a:r>
              <a:rPr i="1" lang="en">
                <a:solidFill>
                  <a:srgbClr val="000000"/>
                </a:solidFill>
              </a:rPr>
              <a:t>dar</a:t>
            </a:r>
            <a:r>
              <a:rPr lang="en">
                <a:solidFill>
                  <a:srgbClr val="000000"/>
                </a:solidFill>
              </a:rPr>
              <a:t> … I give my brother a banana.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work = </a:t>
            </a:r>
            <a:r>
              <a:rPr i="1" lang="en">
                <a:solidFill>
                  <a:srgbClr val="000000"/>
                </a:solidFill>
              </a:rPr>
              <a:t>trabalhar</a:t>
            </a:r>
            <a:r>
              <a:rPr lang="en">
                <a:solidFill>
                  <a:srgbClr val="000000"/>
                </a:solidFill>
              </a:rPr>
              <a:t> … I work every day.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need = </a:t>
            </a:r>
            <a:r>
              <a:rPr i="1" lang="en">
                <a:solidFill>
                  <a:srgbClr val="000000"/>
                </a:solidFill>
              </a:rPr>
              <a:t>precisar</a:t>
            </a:r>
            <a:r>
              <a:rPr lang="en">
                <a:solidFill>
                  <a:srgbClr val="000000"/>
                </a:solidFill>
              </a:rPr>
              <a:t> … I need water.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To make = </a:t>
            </a:r>
            <a:r>
              <a:rPr i="1" lang="en">
                <a:solidFill>
                  <a:srgbClr val="000000"/>
                </a:solidFill>
              </a:rPr>
              <a:t>fazer</a:t>
            </a:r>
            <a:r>
              <a:rPr lang="en">
                <a:solidFill>
                  <a:srgbClr val="000000"/>
                </a:solidFill>
              </a:rPr>
              <a:t> … I make a cake.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8" name="Google Shape;158;p28"/>
          <p:cNvSpPr txBox="1"/>
          <p:nvPr>
            <p:ph idx="2" type="body"/>
          </p:nvPr>
        </p:nvSpPr>
        <p:spPr>
          <a:xfrm>
            <a:off x="4832400" y="1152475"/>
            <a:ext cx="3999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sit = sentar… Sit down!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take = tomar… My brother takes my money.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To understand = entender… Do you understand?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think = pensar… I think soccer is fun.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talk = falar… Sarah talks to John.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read = ler… Do you like to read?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sleep = dormir… My son sleeps a lot.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eat = comer… When do you want to eat?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To drink = beber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Asking questions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These use “To Be”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She is tall. → Is she tall?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are a man. → Are you a man? </a:t>
            </a:r>
            <a:r>
              <a:rPr i="1" lang="en"/>
              <a:t>Você é um homem?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 father is old. → IS my father old?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These use “To do”		</a:t>
            </a:r>
            <a:r>
              <a:rPr lang="en"/>
              <a:t>Do/Does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have a job. → Do you have a job?  Yes, I have a job.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 works. → Does he work?	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My brother likes to swim. → DOES he like to swim?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irregular verbs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have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say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go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*To have to = </a:t>
            </a:r>
            <a:r>
              <a:rPr i="1" lang="en"/>
              <a:t>ter que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irregular verbs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6288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be - I			I AM tall.    	I am short.  I am young.   	I am old.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do - he			He DOES homework.  She DOES work.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have - the children			The children HAVE candy.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say - she		She SAYS “Hello”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go - the dog			</a:t>
            </a:r>
            <a:r>
              <a:rPr lang="en">
                <a:highlight>
                  <a:srgbClr val="FFFF00"/>
                </a:highlight>
              </a:rPr>
              <a:t>The dog GOES</a:t>
            </a:r>
            <a:endParaRPr>
              <a:highlight>
                <a:srgbClr val="FFFF00"/>
              </a:highlight>
            </a:endParaRPr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 GOES, She GOES, the dog GOES</a:t>
            </a:r>
            <a:endParaRPr/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The two dogs GO</a:t>
            </a: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6824375" y="1152475"/>
            <a:ext cx="200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Outside (</a:t>
            </a:r>
            <a:r>
              <a:rPr i="1" lang="en"/>
              <a:t>fora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Tall, Short, 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Homework (</a:t>
            </a:r>
            <a:r>
              <a:rPr i="1" lang="en"/>
              <a:t>tarefa escolar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“Hello”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Candy (</a:t>
            </a:r>
            <a:r>
              <a:rPr i="1" lang="en"/>
              <a:t>doces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regular verbs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need = </a:t>
            </a:r>
            <a:r>
              <a:rPr i="1" lang="en"/>
              <a:t>precisar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want = </a:t>
            </a:r>
            <a:r>
              <a:rPr i="1" lang="en"/>
              <a:t>querer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talk = </a:t>
            </a:r>
            <a:r>
              <a:rPr i="1" lang="en"/>
              <a:t>falar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work = </a:t>
            </a:r>
            <a:r>
              <a:rPr i="1" lang="en"/>
              <a:t>trabalhar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think = </a:t>
            </a:r>
            <a:r>
              <a:rPr i="1" lang="en"/>
              <a:t>pensar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eat = </a:t>
            </a:r>
            <a:r>
              <a:rPr i="1" lang="en"/>
              <a:t>comer    	        </a:t>
            </a:r>
            <a:r>
              <a:rPr lang="en"/>
              <a:t>“He eats”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understand = </a:t>
            </a:r>
            <a:r>
              <a:rPr i="1" lang="en"/>
              <a:t>entender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cxnSp>
        <p:nvCxnSpPr>
          <p:cNvPr id="75" name="Google Shape;75;p16"/>
          <p:cNvCxnSpPr/>
          <p:nvPr/>
        </p:nvCxnSpPr>
        <p:spPr>
          <a:xfrm>
            <a:off x="5098675" y="1804150"/>
            <a:ext cx="32385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6"/>
          <p:cNvCxnSpPr/>
          <p:nvPr/>
        </p:nvCxnSpPr>
        <p:spPr>
          <a:xfrm>
            <a:off x="5098675" y="2651325"/>
            <a:ext cx="32385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6"/>
          <p:cNvCxnSpPr/>
          <p:nvPr/>
        </p:nvCxnSpPr>
        <p:spPr>
          <a:xfrm>
            <a:off x="5098675" y="3330400"/>
            <a:ext cx="32385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6"/>
          <p:cNvCxnSpPr/>
          <p:nvPr/>
        </p:nvCxnSpPr>
        <p:spPr>
          <a:xfrm>
            <a:off x="6790750" y="1227000"/>
            <a:ext cx="22500" cy="26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6"/>
          <p:cNvSpPr txBox="1"/>
          <p:nvPr/>
        </p:nvSpPr>
        <p:spPr>
          <a:xfrm>
            <a:off x="5210725" y="1299875"/>
            <a:ext cx="14121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use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5154700" y="2025975"/>
            <a:ext cx="14121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use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5210725" y="2789113"/>
            <a:ext cx="14121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He/She/It uses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925075" y="1299875"/>
            <a:ext cx="14121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6925075" y="2157150"/>
            <a:ext cx="14121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use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6981175" y="2789113"/>
            <a:ext cx="14121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use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5356400" y="605125"/>
            <a:ext cx="3036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To use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VERBS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work    </a:t>
            </a:r>
            <a:r>
              <a:rPr i="1" lang="en"/>
              <a:t>trabalhar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work						We 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work (singular)			You work (plural)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He/She/It works				They work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go to the store - pharmacy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to go to the store = </a:t>
            </a:r>
            <a:r>
              <a:rPr i="1" lang="en"/>
              <a:t>Eu tenho que ir à loja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store = </a:t>
            </a:r>
            <a:r>
              <a:rPr i="1" lang="en"/>
              <a:t>A loja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pharmacy = </a:t>
            </a:r>
            <a:r>
              <a:rPr i="1" lang="en"/>
              <a:t>a farmácia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medicine = </a:t>
            </a:r>
            <a:r>
              <a:rPr i="1" lang="en"/>
              <a:t>o remédio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prescription = </a:t>
            </a:r>
            <a:r>
              <a:rPr i="1" lang="en"/>
              <a:t>a receita				</a:t>
            </a:r>
            <a:r>
              <a:rPr lang="en"/>
              <a:t>preh- skrip-  shun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doctor = </a:t>
            </a:r>
            <a:r>
              <a:rPr i="1" lang="en"/>
              <a:t>o médico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pharmacist = </a:t>
            </a:r>
            <a:r>
              <a:rPr i="1" lang="en"/>
              <a:t>o farmacêutico			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useful vocabulary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buy = </a:t>
            </a:r>
            <a:r>
              <a:rPr i="1" lang="en"/>
              <a:t>comprar</a:t>
            </a:r>
            <a:r>
              <a:rPr lang="en"/>
              <a:t>					I buy the medicine.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find = </a:t>
            </a:r>
            <a:r>
              <a:rPr i="1" lang="en"/>
              <a:t>encontrar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Customer = </a:t>
            </a:r>
            <a:r>
              <a:rPr i="1" lang="en"/>
              <a:t>o cliente</a:t>
            </a:r>
            <a:r>
              <a:rPr lang="en"/>
              <a:t>			The customer buys.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Aisle = </a:t>
            </a:r>
            <a:r>
              <a:rPr i="1" lang="en"/>
              <a:t>o corredor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*We use “To be” to express location (</a:t>
            </a:r>
            <a:r>
              <a:rPr i="1" lang="en"/>
              <a:t>nós usamos</a:t>
            </a:r>
            <a:r>
              <a:rPr lang="en"/>
              <a:t> </a:t>
            </a:r>
            <a:r>
              <a:rPr i="1" lang="en"/>
              <a:t>para 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para expressar localização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Where is the medicine? = </a:t>
            </a:r>
            <a:r>
              <a:rPr i="1" lang="en"/>
              <a:t>Onde está o remédio?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It is in Aisle 4.     The medicine is in Aisle 4.     = </a:t>
            </a:r>
            <a:r>
              <a:rPr i="1" lang="en"/>
              <a:t>É no corredor 4.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“It” represents a singular thing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book is big.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</a:rPr>
              <a:t>It is big.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highlight>
                  <a:srgbClr val="FF0000"/>
                </a:highlight>
              </a:rPr>
              <a:t>Is big</a:t>
            </a:r>
            <a:r>
              <a:rPr lang="en"/>
              <a:t>       (Incorrect)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verbs and phrases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look for = </a:t>
            </a:r>
            <a:r>
              <a:rPr i="1" lang="en"/>
              <a:t>procurar por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am looking for _____ = </a:t>
            </a:r>
            <a:r>
              <a:rPr i="1" lang="en"/>
              <a:t>Estou procurando _____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To find = </a:t>
            </a:r>
            <a:r>
              <a:rPr i="1" lang="en"/>
              <a:t>encontrar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Where can I find ______? = </a:t>
            </a:r>
            <a:r>
              <a:rPr i="1" lang="en"/>
              <a:t>Onde posso encontrar _____?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would like = </a:t>
            </a:r>
            <a:r>
              <a:rPr i="1" lang="en"/>
              <a:t>Eu gostaria</a:t>
            </a:r>
            <a:r>
              <a:rPr lang="en"/>
              <a:t>	(Polite expression = </a:t>
            </a:r>
            <a:r>
              <a:rPr i="1" lang="en"/>
              <a:t>expressão educada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 would like to talk to the pharmacist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i="1" lang="en"/>
              <a:t>Eu gostaria de falar com o farmacêutico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