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7"/>
  </p:notesMasterIdLst>
  <p:sldIdLst>
    <p:sldId id="256" r:id="rId2"/>
    <p:sldId id="259" r:id="rId3"/>
    <p:sldId id="260" r:id="rId4"/>
    <p:sldId id="261" r:id="rId5"/>
    <p:sldId id="265" r:id="rId6"/>
    <p:sldId id="266" r:id="rId7"/>
    <p:sldId id="296" r:id="rId8"/>
    <p:sldId id="294" r:id="rId9"/>
    <p:sldId id="295" r:id="rId10"/>
    <p:sldId id="292" r:id="rId11"/>
    <p:sldId id="293" r:id="rId12"/>
    <p:sldId id="269" r:id="rId13"/>
    <p:sldId id="268" r:id="rId14"/>
    <p:sldId id="264" r:id="rId15"/>
    <p:sldId id="285" r:id="rId16"/>
    <p:sldId id="270" r:id="rId17"/>
    <p:sldId id="282" r:id="rId18"/>
    <p:sldId id="279" r:id="rId19"/>
    <p:sldId id="271" r:id="rId20"/>
    <p:sldId id="272" r:id="rId21"/>
    <p:sldId id="273" r:id="rId22"/>
    <p:sldId id="275" r:id="rId23"/>
    <p:sldId id="274" r:id="rId24"/>
    <p:sldId id="276" r:id="rId25"/>
    <p:sldId id="277" r:id="rId26"/>
    <p:sldId id="278" r:id="rId27"/>
    <p:sldId id="281" r:id="rId28"/>
    <p:sldId id="280" r:id="rId29"/>
    <p:sldId id="284" r:id="rId30"/>
    <p:sldId id="283" r:id="rId31"/>
    <p:sldId id="286" r:id="rId32"/>
    <p:sldId id="287" r:id="rId33"/>
    <p:sldId id="288"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665"/>
  </p:normalViewPr>
  <p:slideViewPr>
    <p:cSldViewPr snapToGrid="0" snapToObjects="1">
      <p:cViewPr>
        <p:scale>
          <a:sx n="100" d="100"/>
          <a:sy n="100" d="100"/>
        </p:scale>
        <p:origin x="-128"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9B2D6-023F-4448-9EF8-02B2BCFF5FDF}" type="datetimeFigureOut">
              <a:rPr lang="en-US" smtClean="0"/>
              <a:t>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9F5D4-7208-8043-91FB-601C28C81672}" type="slidenum">
              <a:rPr lang="en-US" smtClean="0"/>
              <a:t>‹#›</a:t>
            </a:fld>
            <a:endParaRPr lang="en-US"/>
          </a:p>
        </p:txBody>
      </p:sp>
    </p:spTree>
    <p:extLst>
      <p:ext uri="{BB962C8B-B14F-4D97-AF65-F5344CB8AC3E}">
        <p14:creationId xmlns:p14="http://schemas.microsoft.com/office/powerpoint/2010/main" val="1933832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4CBE4-6E5B-4A4D-92A9-F0BF0EA17DB5}" type="slidenum">
              <a:rPr lang="en-US" smtClean="0"/>
              <a:t>10</a:t>
            </a:fld>
            <a:endParaRPr lang="en-US"/>
          </a:p>
        </p:txBody>
      </p:sp>
    </p:spTree>
    <p:extLst>
      <p:ext uri="{BB962C8B-B14F-4D97-AF65-F5344CB8AC3E}">
        <p14:creationId xmlns:p14="http://schemas.microsoft.com/office/powerpoint/2010/main" val="4195915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16</a:t>
            </a:fld>
            <a:endParaRPr lang="en-US"/>
          </a:p>
        </p:txBody>
      </p:sp>
    </p:spTree>
    <p:extLst>
      <p:ext uri="{BB962C8B-B14F-4D97-AF65-F5344CB8AC3E}">
        <p14:creationId xmlns:p14="http://schemas.microsoft.com/office/powerpoint/2010/main" val="657572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19</a:t>
            </a:fld>
            <a:endParaRPr lang="en-US"/>
          </a:p>
        </p:txBody>
      </p:sp>
    </p:spTree>
    <p:extLst>
      <p:ext uri="{BB962C8B-B14F-4D97-AF65-F5344CB8AC3E}">
        <p14:creationId xmlns:p14="http://schemas.microsoft.com/office/powerpoint/2010/main" val="1849221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24</a:t>
            </a:fld>
            <a:endParaRPr lang="en-US"/>
          </a:p>
        </p:txBody>
      </p:sp>
    </p:spTree>
    <p:extLst>
      <p:ext uri="{BB962C8B-B14F-4D97-AF65-F5344CB8AC3E}">
        <p14:creationId xmlns:p14="http://schemas.microsoft.com/office/powerpoint/2010/main" val="445742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26</a:t>
            </a:fld>
            <a:endParaRPr lang="en-US"/>
          </a:p>
        </p:txBody>
      </p:sp>
    </p:spTree>
    <p:extLst>
      <p:ext uri="{BB962C8B-B14F-4D97-AF65-F5344CB8AC3E}">
        <p14:creationId xmlns:p14="http://schemas.microsoft.com/office/powerpoint/2010/main" val="1247705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28</a:t>
            </a:fld>
            <a:endParaRPr lang="en-US"/>
          </a:p>
        </p:txBody>
      </p:sp>
    </p:spTree>
    <p:extLst>
      <p:ext uri="{BB962C8B-B14F-4D97-AF65-F5344CB8AC3E}">
        <p14:creationId xmlns:p14="http://schemas.microsoft.com/office/powerpoint/2010/main" val="68623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9F5D4-7208-8043-91FB-601C28C81672}" type="slidenum">
              <a:rPr lang="en-US" smtClean="0"/>
              <a:t>32</a:t>
            </a:fld>
            <a:endParaRPr lang="en-US"/>
          </a:p>
        </p:txBody>
      </p:sp>
    </p:spTree>
    <p:extLst>
      <p:ext uri="{BB962C8B-B14F-4D97-AF65-F5344CB8AC3E}">
        <p14:creationId xmlns:p14="http://schemas.microsoft.com/office/powerpoint/2010/main" val="177252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4CBE4-6E5B-4A4D-92A9-F0BF0EA17DB5}" type="slidenum">
              <a:rPr lang="en-US" smtClean="0"/>
              <a:t>33</a:t>
            </a:fld>
            <a:endParaRPr lang="en-US"/>
          </a:p>
        </p:txBody>
      </p:sp>
    </p:spTree>
    <p:extLst>
      <p:ext uri="{BB962C8B-B14F-4D97-AF65-F5344CB8AC3E}">
        <p14:creationId xmlns:p14="http://schemas.microsoft.com/office/powerpoint/2010/main" val="1220057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8axlfeQ1naA" TargetMode="External"/><Relationship Id="rId2" Type="http://schemas.openxmlformats.org/officeDocument/2006/relationships/hyperlink" Target="https://www.youtube.com/watch?v=RRY4sUOgHV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verb, “to be”</a:t>
            </a:r>
          </a:p>
        </p:txBody>
      </p:sp>
      <p:sp>
        <p:nvSpPr>
          <p:cNvPr id="3" name="Subtitle 2"/>
          <p:cNvSpPr>
            <a:spLocks noGrp="1"/>
          </p:cNvSpPr>
          <p:nvPr>
            <p:ph type="subTitle" idx="1"/>
          </p:nvPr>
        </p:nvSpPr>
        <p:spPr/>
        <p:txBody>
          <a:bodyPr>
            <a:normAutofit/>
          </a:bodyPr>
          <a:lstStyle/>
          <a:p>
            <a:r>
              <a:rPr lang="en-US" sz="3600" dirty="0"/>
              <a:t>o </a:t>
            </a:r>
            <a:r>
              <a:rPr lang="en-US" sz="3600" dirty="0" err="1"/>
              <a:t>verbo</a:t>
            </a:r>
            <a:r>
              <a:rPr lang="en-US" sz="3600" dirty="0"/>
              <a:t>, “</a:t>
            </a:r>
            <a:r>
              <a:rPr lang="en-US" sz="3600" dirty="0" err="1"/>
              <a:t>ser</a:t>
            </a:r>
            <a:r>
              <a:rPr lang="en-US" sz="3600" dirty="0"/>
              <a:t>"</a:t>
            </a:r>
          </a:p>
        </p:txBody>
      </p:sp>
    </p:spTree>
    <p:extLst>
      <p:ext uri="{BB962C8B-B14F-4D97-AF65-F5344CB8AC3E}">
        <p14:creationId xmlns:p14="http://schemas.microsoft.com/office/powerpoint/2010/main" val="52788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796" y="118872"/>
            <a:ext cx="7729728" cy="1188720"/>
          </a:xfrm>
        </p:spPr>
        <p:txBody>
          <a:bodyPr/>
          <a:lstStyle/>
          <a:p>
            <a:r>
              <a:rPr lang="en-US" dirty="0"/>
              <a:t>I like to</a:t>
            </a:r>
            <a:r>
              <a:rPr lang="mr-IN" dirty="0"/>
              <a:t>…</a:t>
            </a:r>
            <a:r>
              <a:rPr lang="en-US" dirty="0"/>
              <a:t>..</a:t>
            </a:r>
          </a:p>
        </p:txBody>
      </p:sp>
      <p:sp>
        <p:nvSpPr>
          <p:cNvPr id="3" name="Content Placeholder 2"/>
          <p:cNvSpPr>
            <a:spLocks noGrp="1"/>
          </p:cNvSpPr>
          <p:nvPr>
            <p:ph idx="1"/>
          </p:nvPr>
        </p:nvSpPr>
        <p:spPr>
          <a:xfrm>
            <a:off x="322326" y="1689354"/>
            <a:ext cx="5541264" cy="5020056"/>
          </a:xfrm>
        </p:spPr>
        <p:txBody>
          <a:bodyPr>
            <a:normAutofit fontScale="92500"/>
          </a:bodyPr>
          <a:lstStyle/>
          <a:p>
            <a:pPr marL="457200" indent="-457200">
              <a:lnSpc>
                <a:spcPct val="150000"/>
              </a:lnSpc>
              <a:buFont typeface="+mj-lt"/>
              <a:buAutoNum type="arabicPeriod"/>
            </a:pPr>
            <a:r>
              <a:rPr lang="en-US" sz="2000" dirty="0"/>
              <a:t>Spend time with friends (</a:t>
            </a:r>
            <a:r>
              <a:rPr lang="en-US" sz="2000" dirty="0" err="1"/>
              <a:t>passar</a:t>
            </a:r>
            <a:r>
              <a:rPr lang="en-US" sz="2000" dirty="0"/>
              <a:t> o tempo com </a:t>
            </a:r>
            <a:r>
              <a:rPr lang="en-US" sz="2000" dirty="0" err="1"/>
              <a:t>os</a:t>
            </a:r>
            <a:r>
              <a:rPr lang="en-US" sz="2000" dirty="0"/>
              <a:t> amigos)</a:t>
            </a:r>
          </a:p>
          <a:p>
            <a:pPr marL="457200" indent="-457200">
              <a:lnSpc>
                <a:spcPct val="150000"/>
              </a:lnSpc>
              <a:buFont typeface="+mj-lt"/>
              <a:buAutoNum type="arabicPeriod"/>
            </a:pPr>
            <a:r>
              <a:rPr lang="en-US" sz="2000" dirty="0"/>
              <a:t>Watch movies/television (</a:t>
            </a:r>
            <a:r>
              <a:rPr lang="pt-PT" sz="2000" dirty="0"/>
              <a:t>assistir filmes/televisão)</a:t>
            </a:r>
          </a:p>
          <a:p>
            <a:pPr marL="457200" indent="-457200">
              <a:lnSpc>
                <a:spcPct val="150000"/>
              </a:lnSpc>
              <a:buFont typeface="+mj-lt"/>
              <a:buAutoNum type="arabicPeriod"/>
            </a:pPr>
            <a:r>
              <a:rPr lang="pt-PT" sz="2000" dirty="0" err="1"/>
              <a:t>Swim</a:t>
            </a:r>
            <a:r>
              <a:rPr lang="pt-PT" sz="2000" dirty="0"/>
              <a:t> (nadar)</a:t>
            </a:r>
          </a:p>
          <a:p>
            <a:pPr marL="457200" indent="-457200">
              <a:lnSpc>
                <a:spcPct val="150000"/>
              </a:lnSpc>
              <a:buFont typeface="+mj-lt"/>
              <a:buAutoNum type="arabicPeriod"/>
            </a:pPr>
            <a:r>
              <a:rPr lang="pt-PT" sz="2000" dirty="0" err="1"/>
              <a:t>Go</a:t>
            </a:r>
            <a:r>
              <a:rPr lang="pt-PT" sz="2000" dirty="0"/>
              <a:t> to </a:t>
            </a:r>
            <a:r>
              <a:rPr lang="pt-PT" sz="2000" dirty="0" err="1"/>
              <a:t>the</a:t>
            </a:r>
            <a:r>
              <a:rPr lang="pt-PT" sz="2000" dirty="0"/>
              <a:t> </a:t>
            </a:r>
            <a:r>
              <a:rPr lang="pt-PT" sz="2000" dirty="0" err="1"/>
              <a:t>beach</a:t>
            </a:r>
            <a:r>
              <a:rPr lang="pt-PT" sz="2000" dirty="0"/>
              <a:t> (ir à praia)</a:t>
            </a:r>
          </a:p>
          <a:p>
            <a:pPr marL="457200" indent="-457200">
              <a:lnSpc>
                <a:spcPct val="150000"/>
              </a:lnSpc>
              <a:buFont typeface="+mj-lt"/>
              <a:buAutoNum type="arabicPeriod"/>
            </a:pPr>
            <a:r>
              <a:rPr lang="pt-PT" sz="2000" dirty="0" err="1"/>
              <a:t>Go</a:t>
            </a:r>
            <a:r>
              <a:rPr lang="pt-PT" sz="2000" dirty="0"/>
              <a:t> to </a:t>
            </a:r>
            <a:r>
              <a:rPr lang="pt-PT" sz="2000" dirty="0" err="1"/>
              <a:t>the</a:t>
            </a:r>
            <a:r>
              <a:rPr lang="pt-PT" sz="2000" dirty="0"/>
              <a:t> </a:t>
            </a:r>
            <a:r>
              <a:rPr lang="pt-PT" sz="2000" dirty="0" err="1"/>
              <a:t>mall</a:t>
            </a:r>
            <a:r>
              <a:rPr lang="pt-PT" sz="2000" dirty="0"/>
              <a:t> (ir ao shopping)</a:t>
            </a:r>
          </a:p>
          <a:p>
            <a:pPr marL="457200" indent="-457200">
              <a:lnSpc>
                <a:spcPct val="150000"/>
              </a:lnSpc>
              <a:buFont typeface="+mj-lt"/>
              <a:buAutoNum type="arabicPeriod"/>
            </a:pPr>
            <a:r>
              <a:rPr lang="pt-PT" sz="2000" dirty="0" err="1"/>
              <a:t>Spend</a:t>
            </a:r>
            <a:r>
              <a:rPr lang="pt-PT" sz="2000" dirty="0"/>
              <a:t> time </a:t>
            </a:r>
            <a:r>
              <a:rPr lang="pt-PT" sz="2000" dirty="0" err="1"/>
              <a:t>with</a:t>
            </a:r>
            <a:r>
              <a:rPr lang="pt-PT" sz="2000" dirty="0"/>
              <a:t> </a:t>
            </a:r>
            <a:r>
              <a:rPr lang="pt-PT" sz="2000" dirty="0" err="1"/>
              <a:t>family</a:t>
            </a:r>
            <a:r>
              <a:rPr lang="pt-PT" sz="2000" dirty="0"/>
              <a:t> (passar o tempo com a família)</a:t>
            </a:r>
          </a:p>
          <a:p>
            <a:pPr marL="457200" indent="-457200">
              <a:lnSpc>
                <a:spcPct val="150000"/>
              </a:lnSpc>
              <a:buFont typeface="+mj-lt"/>
              <a:buAutoNum type="arabicPeriod"/>
            </a:pPr>
            <a:r>
              <a:rPr lang="pt-PT" sz="2000" dirty="0"/>
              <a:t>Cook (cozinhar)</a:t>
            </a:r>
          </a:p>
          <a:p>
            <a:endParaRPr lang="pt-PT" sz="2000" dirty="0"/>
          </a:p>
          <a:p>
            <a:pPr marL="342900" indent="-342900">
              <a:buFont typeface="+mj-lt"/>
              <a:buAutoNum type="arabicPeriod"/>
            </a:pPr>
            <a:endParaRPr lang="pt-PT" dirty="0"/>
          </a:p>
          <a:p>
            <a:pPr marL="342900" indent="-342900">
              <a:buFont typeface="+mj-lt"/>
              <a:buAutoNum type="arabicPeriod"/>
            </a:pPr>
            <a:endParaRPr lang="pt-PT" dirty="0"/>
          </a:p>
          <a:p>
            <a:pPr lvl="1"/>
            <a:endParaRPr lang="en-US" dirty="0"/>
          </a:p>
        </p:txBody>
      </p:sp>
      <p:sp>
        <p:nvSpPr>
          <p:cNvPr id="4" name="Content Placeholder 2"/>
          <p:cNvSpPr txBox="1">
            <a:spLocks/>
          </p:cNvSpPr>
          <p:nvPr/>
        </p:nvSpPr>
        <p:spPr>
          <a:xfrm>
            <a:off x="6978396" y="1540764"/>
            <a:ext cx="6478524" cy="516864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457200" indent="-457200">
              <a:buFont typeface="+mj-lt"/>
              <a:buAutoNum type="arabicPeriod"/>
            </a:pPr>
            <a:r>
              <a:rPr lang="pt-PT" sz="1900" dirty="0"/>
              <a:t>Play.... (jogar....)</a:t>
            </a:r>
          </a:p>
          <a:p>
            <a:pPr marL="685800" lvl="1" indent="-457200">
              <a:buFont typeface="+mj-lt"/>
              <a:buAutoNum type="arabicPeriod"/>
            </a:pPr>
            <a:r>
              <a:rPr lang="pt-PT" sz="1900" dirty="0"/>
              <a:t>Soccer (futebol)</a:t>
            </a:r>
          </a:p>
          <a:p>
            <a:pPr marL="685800" lvl="1" indent="-457200">
              <a:buFont typeface="+mj-lt"/>
              <a:buAutoNum type="arabicPeriod"/>
            </a:pPr>
            <a:r>
              <a:rPr lang="pt-PT" sz="1900" dirty="0" err="1"/>
              <a:t>Basketball</a:t>
            </a:r>
            <a:r>
              <a:rPr lang="pt-PT" sz="1900" dirty="0"/>
              <a:t> (basquete)</a:t>
            </a:r>
          </a:p>
          <a:p>
            <a:pPr marL="685800" lvl="1" indent="-457200">
              <a:buFont typeface="+mj-lt"/>
              <a:buAutoNum type="arabicPeriod"/>
            </a:pPr>
            <a:r>
              <a:rPr lang="pt-PT" sz="1900" dirty="0" err="1"/>
              <a:t>Tennis</a:t>
            </a:r>
            <a:r>
              <a:rPr lang="pt-PT" sz="1900" dirty="0"/>
              <a:t> (tênis)</a:t>
            </a:r>
          </a:p>
          <a:p>
            <a:pPr marL="685800" lvl="1" indent="-457200">
              <a:spcAft>
                <a:spcPts val="3000"/>
              </a:spcAft>
              <a:buFont typeface="+mj-lt"/>
              <a:buAutoNum type="arabicPeriod"/>
            </a:pPr>
            <a:r>
              <a:rPr lang="pt-PT" sz="1900" dirty="0" err="1"/>
              <a:t>American</a:t>
            </a:r>
            <a:r>
              <a:rPr lang="pt-PT" sz="1900" dirty="0"/>
              <a:t> </a:t>
            </a:r>
            <a:r>
              <a:rPr lang="pt-PT" sz="1900" dirty="0" err="1"/>
              <a:t>football</a:t>
            </a:r>
            <a:r>
              <a:rPr lang="pt-PT" sz="1900" dirty="0"/>
              <a:t> (futebol americano)</a:t>
            </a:r>
          </a:p>
          <a:p>
            <a:pPr marL="457200" indent="-457200">
              <a:lnSpc>
                <a:spcPct val="150000"/>
              </a:lnSpc>
              <a:buFont typeface="+mj-lt"/>
              <a:buAutoNum type="arabicPeriod"/>
            </a:pPr>
            <a:r>
              <a:rPr lang="pt-PT" sz="1900" dirty="0" err="1"/>
              <a:t>Sleep</a:t>
            </a:r>
            <a:r>
              <a:rPr lang="pt-PT" sz="1900" dirty="0"/>
              <a:t> (dormir)</a:t>
            </a:r>
          </a:p>
          <a:p>
            <a:pPr marL="457200" indent="-457200">
              <a:lnSpc>
                <a:spcPct val="150000"/>
              </a:lnSpc>
              <a:buFont typeface="+mj-lt"/>
              <a:buAutoNum type="arabicPeriod"/>
            </a:pPr>
            <a:r>
              <a:rPr lang="pt-PT" sz="1900" dirty="0"/>
              <a:t>Ride </a:t>
            </a:r>
            <a:r>
              <a:rPr lang="pt-PT" sz="1900" dirty="0" err="1"/>
              <a:t>my</a:t>
            </a:r>
            <a:r>
              <a:rPr lang="pt-PT" sz="1900" dirty="0"/>
              <a:t> </a:t>
            </a:r>
            <a:r>
              <a:rPr lang="pt-PT" sz="1900" dirty="0" err="1"/>
              <a:t>bike</a:t>
            </a:r>
            <a:r>
              <a:rPr lang="pt-PT" sz="1900" dirty="0"/>
              <a:t> (andar de bicicleta)</a:t>
            </a:r>
          </a:p>
          <a:p>
            <a:pPr marL="457200" indent="-457200">
              <a:lnSpc>
                <a:spcPct val="150000"/>
              </a:lnSpc>
              <a:buFont typeface="+mj-lt"/>
              <a:buAutoNum type="arabicPeriod"/>
            </a:pPr>
            <a:r>
              <a:rPr lang="pt-PT" sz="1900" dirty="0" err="1"/>
              <a:t>Read</a:t>
            </a:r>
            <a:r>
              <a:rPr lang="pt-PT" sz="1900" dirty="0"/>
              <a:t> </a:t>
            </a:r>
            <a:r>
              <a:rPr lang="pt-PT" sz="1900" dirty="0" err="1"/>
              <a:t>books</a:t>
            </a:r>
            <a:r>
              <a:rPr lang="pt-PT" sz="1900" dirty="0"/>
              <a:t> (Leia livros)</a:t>
            </a:r>
          </a:p>
          <a:p>
            <a:pPr marL="457200" indent="-457200">
              <a:lnSpc>
                <a:spcPct val="150000"/>
              </a:lnSpc>
              <a:buFont typeface="+mj-lt"/>
              <a:buAutoNum type="arabicPeriod"/>
            </a:pPr>
            <a:r>
              <a:rPr lang="pt-PT" sz="1900" dirty="0" err="1"/>
              <a:t>Listen</a:t>
            </a:r>
            <a:r>
              <a:rPr lang="pt-PT" sz="1900" dirty="0"/>
              <a:t> to </a:t>
            </a:r>
            <a:r>
              <a:rPr lang="pt-PT" sz="1900" dirty="0" err="1"/>
              <a:t>music</a:t>
            </a:r>
            <a:r>
              <a:rPr lang="pt-PT" sz="1900" dirty="0"/>
              <a:t> (escutar musica)</a:t>
            </a:r>
          </a:p>
          <a:p>
            <a:pPr marL="457200" indent="-457200">
              <a:buFont typeface="+mj-lt"/>
              <a:buAutoNum type="arabicPeriod"/>
            </a:pPr>
            <a:endParaRPr lang="pt-PT" sz="2000" dirty="0"/>
          </a:p>
          <a:p>
            <a:pPr marL="685800" lvl="1" indent="-457200">
              <a:buFont typeface="+mj-lt"/>
              <a:buAutoNum type="arabicPeriod"/>
            </a:pPr>
            <a:endParaRPr lang="pt-PT" sz="2000" dirty="0"/>
          </a:p>
          <a:p>
            <a:pPr marL="685800" lvl="1" indent="-457200">
              <a:buFont typeface="+mj-lt"/>
              <a:buAutoNum type="arabicPeriod"/>
            </a:pPr>
            <a:endParaRPr lang="pt-PT" sz="2000" dirty="0"/>
          </a:p>
          <a:p>
            <a:pPr marL="457200" indent="-457200">
              <a:lnSpc>
                <a:spcPct val="150000"/>
              </a:lnSpc>
              <a:buFont typeface="+mj-lt"/>
              <a:buAutoNum type="arabicPeriod"/>
            </a:pPr>
            <a:endParaRPr lang="pt-PT" sz="2200" dirty="0"/>
          </a:p>
          <a:p>
            <a:pPr marL="342900" indent="-342900">
              <a:lnSpc>
                <a:spcPct val="150000"/>
              </a:lnSpc>
              <a:buFont typeface="+mj-lt"/>
              <a:buAutoNum type="arabicPeriod"/>
            </a:pPr>
            <a:endParaRPr lang="pt-PT" dirty="0"/>
          </a:p>
          <a:p>
            <a:pPr marL="342900" indent="-342900">
              <a:buFont typeface="+mj-lt"/>
              <a:buAutoNum type="arabicPeriod"/>
            </a:pPr>
            <a:endParaRPr lang="pt-PT" dirty="0"/>
          </a:p>
          <a:p>
            <a:pPr lvl="1"/>
            <a:endParaRPr lang="en-US" dirty="0"/>
          </a:p>
        </p:txBody>
      </p:sp>
    </p:spTree>
    <p:extLst>
      <p:ext uri="{BB962C8B-B14F-4D97-AF65-F5344CB8AC3E}">
        <p14:creationId xmlns:p14="http://schemas.microsoft.com/office/powerpoint/2010/main" val="186024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71568"/>
            <a:ext cx="7729728" cy="1188720"/>
          </a:xfrm>
        </p:spPr>
        <p:txBody>
          <a:bodyPr>
            <a:normAutofit/>
          </a:bodyPr>
          <a:lstStyle/>
          <a:p>
            <a:br>
              <a:rPr lang="en-US" dirty="0"/>
            </a:br>
            <a:r>
              <a:rPr lang="en-US" dirty="0"/>
              <a:t>Speaking Activity: </a:t>
            </a:r>
            <a:r>
              <a:rPr lang="en-US" i="1" dirty="0" err="1"/>
              <a:t>atividade</a:t>
            </a:r>
            <a:r>
              <a:rPr lang="en-US" i="1" dirty="0"/>
              <a:t> de </a:t>
            </a:r>
            <a:r>
              <a:rPr lang="en-US" i="1" dirty="0" err="1"/>
              <a:t>falar</a:t>
            </a:r>
            <a:endParaRPr lang="en-US" i="1" dirty="0"/>
          </a:p>
        </p:txBody>
      </p:sp>
      <p:sp>
        <p:nvSpPr>
          <p:cNvPr id="3" name="Content Placeholder 2"/>
          <p:cNvSpPr>
            <a:spLocks noGrp="1"/>
          </p:cNvSpPr>
          <p:nvPr>
            <p:ph idx="1"/>
          </p:nvPr>
        </p:nvSpPr>
        <p:spPr>
          <a:xfrm>
            <a:off x="1738429" y="1674530"/>
            <a:ext cx="9268371" cy="4321590"/>
          </a:xfrm>
        </p:spPr>
        <p:txBody>
          <a:bodyPr>
            <a:normAutofit fontScale="92500" lnSpcReduction="10000"/>
          </a:bodyPr>
          <a:lstStyle/>
          <a:p>
            <a:r>
              <a:rPr lang="pt-PT" sz="2800" dirty="0" err="1"/>
              <a:t>Let’s</a:t>
            </a:r>
            <a:r>
              <a:rPr lang="pt-PT" sz="2800" dirty="0"/>
              <a:t> </a:t>
            </a:r>
            <a:r>
              <a:rPr lang="pt-PT" sz="2800" dirty="0" err="1"/>
              <a:t>practice</a:t>
            </a:r>
            <a:r>
              <a:rPr lang="pt-PT" sz="2800" dirty="0"/>
              <a:t> </a:t>
            </a:r>
            <a:r>
              <a:rPr lang="pt-PT" sz="2800" dirty="0" err="1"/>
              <a:t>the</a:t>
            </a:r>
            <a:r>
              <a:rPr lang="pt-PT" sz="2800" dirty="0"/>
              <a:t> </a:t>
            </a:r>
            <a:r>
              <a:rPr lang="pt-PT" sz="2800" dirty="0" err="1"/>
              <a:t>question</a:t>
            </a:r>
            <a:r>
              <a:rPr lang="pt-PT" sz="2800" dirty="0"/>
              <a:t>:  “</a:t>
            </a:r>
            <a:r>
              <a:rPr lang="pt-PT" sz="2800" dirty="0" err="1"/>
              <a:t>What</a:t>
            </a:r>
            <a:r>
              <a:rPr lang="pt-PT" sz="2800" dirty="0"/>
              <a:t> do </a:t>
            </a:r>
            <a:r>
              <a:rPr lang="pt-PT" sz="2800" dirty="0" err="1"/>
              <a:t>you</a:t>
            </a:r>
            <a:r>
              <a:rPr lang="pt-PT" sz="2800" dirty="0"/>
              <a:t> </a:t>
            </a:r>
            <a:r>
              <a:rPr lang="pt-PT" sz="2800" dirty="0" err="1"/>
              <a:t>like</a:t>
            </a:r>
            <a:r>
              <a:rPr lang="pt-PT" sz="2800" dirty="0"/>
              <a:t> to do?”</a:t>
            </a:r>
          </a:p>
          <a:p>
            <a:pPr marL="0" indent="0">
              <a:buNone/>
            </a:pPr>
            <a:r>
              <a:rPr lang="pt-PT" sz="2800" dirty="0"/>
              <a:t>	</a:t>
            </a:r>
            <a:r>
              <a:rPr lang="pt-PT" sz="2800" i="1" dirty="0"/>
              <a:t>Vamos praticar a pergunta: "O que você faz?”</a:t>
            </a:r>
            <a:endParaRPr lang="pt-PT" sz="2800" dirty="0"/>
          </a:p>
          <a:p>
            <a:r>
              <a:rPr lang="pt-PT" sz="2400" dirty="0"/>
              <a:t>I </a:t>
            </a:r>
            <a:r>
              <a:rPr lang="pt-PT" sz="2400" dirty="0" err="1"/>
              <a:t>will</a:t>
            </a:r>
            <a:r>
              <a:rPr lang="pt-PT" sz="2400" dirty="0"/>
              <a:t> </a:t>
            </a:r>
            <a:r>
              <a:rPr lang="pt-PT" sz="2400" dirty="0" err="1"/>
              <a:t>list</a:t>
            </a:r>
            <a:r>
              <a:rPr lang="pt-PT" sz="2400" dirty="0"/>
              <a:t> some </a:t>
            </a:r>
            <a:r>
              <a:rPr lang="pt-PT" sz="2400" dirty="0" err="1"/>
              <a:t>activities</a:t>
            </a:r>
            <a:r>
              <a:rPr lang="pt-PT" sz="2400" dirty="0"/>
              <a:t> in </a:t>
            </a:r>
            <a:r>
              <a:rPr lang="pt-PT" sz="2400" dirty="0" err="1"/>
              <a:t>English</a:t>
            </a:r>
            <a:r>
              <a:rPr lang="pt-PT" sz="2400" dirty="0"/>
              <a:t> </a:t>
            </a:r>
            <a:r>
              <a:rPr lang="pt-PT" sz="2400" dirty="0" err="1"/>
              <a:t>with</a:t>
            </a:r>
            <a:r>
              <a:rPr lang="pt-PT" sz="2400" dirty="0"/>
              <a:t> Portuguese </a:t>
            </a:r>
            <a:r>
              <a:rPr lang="pt-PT" sz="2400" dirty="0" err="1"/>
              <a:t>translation</a:t>
            </a:r>
            <a:r>
              <a:rPr lang="pt-PT" sz="2400" dirty="0"/>
              <a:t>. </a:t>
            </a:r>
            <a:r>
              <a:rPr lang="pt-PT" sz="2400" dirty="0" err="1"/>
              <a:t>Read</a:t>
            </a:r>
            <a:r>
              <a:rPr lang="pt-PT" sz="2400" dirty="0"/>
              <a:t> </a:t>
            </a:r>
            <a:r>
              <a:rPr lang="pt-PT" sz="2400" dirty="0" err="1"/>
              <a:t>the</a:t>
            </a:r>
            <a:r>
              <a:rPr lang="pt-PT" sz="2400" dirty="0"/>
              <a:t> </a:t>
            </a:r>
            <a:r>
              <a:rPr lang="pt-PT" sz="2400" dirty="0" err="1"/>
              <a:t>list</a:t>
            </a:r>
            <a:r>
              <a:rPr lang="pt-PT" sz="2400" dirty="0"/>
              <a:t> </a:t>
            </a:r>
            <a:r>
              <a:rPr lang="pt-PT" sz="2400" dirty="0" err="1"/>
              <a:t>and</a:t>
            </a:r>
            <a:r>
              <a:rPr lang="pt-PT" sz="2400" dirty="0"/>
              <a:t> </a:t>
            </a:r>
            <a:r>
              <a:rPr lang="pt-PT" sz="2400" dirty="0" err="1"/>
              <a:t>find</a:t>
            </a:r>
            <a:r>
              <a:rPr lang="pt-PT" sz="2400" dirty="0"/>
              <a:t> </a:t>
            </a:r>
            <a:r>
              <a:rPr lang="pt-PT" sz="2400" dirty="0" err="1"/>
              <a:t>activities</a:t>
            </a:r>
            <a:r>
              <a:rPr lang="pt-PT" sz="2400" dirty="0"/>
              <a:t> </a:t>
            </a:r>
            <a:r>
              <a:rPr lang="pt-PT" sz="2400" dirty="0" err="1"/>
              <a:t>you</a:t>
            </a:r>
            <a:r>
              <a:rPr lang="pt-PT" sz="2400" dirty="0"/>
              <a:t> </a:t>
            </a:r>
            <a:r>
              <a:rPr lang="pt-PT" sz="2400" dirty="0" err="1"/>
              <a:t>like</a:t>
            </a:r>
            <a:r>
              <a:rPr lang="pt-PT" sz="2400" dirty="0"/>
              <a:t> to do in </a:t>
            </a:r>
            <a:r>
              <a:rPr lang="pt-PT" sz="2400" dirty="0" err="1"/>
              <a:t>your</a:t>
            </a:r>
            <a:r>
              <a:rPr lang="pt-PT" sz="2400" dirty="0"/>
              <a:t> </a:t>
            </a:r>
            <a:r>
              <a:rPr lang="pt-PT" sz="2400" dirty="0" err="1"/>
              <a:t>spare</a:t>
            </a:r>
            <a:r>
              <a:rPr lang="pt-PT" sz="2400" dirty="0"/>
              <a:t> time.</a:t>
            </a:r>
          </a:p>
          <a:p>
            <a:pPr lvl="1"/>
            <a:r>
              <a:rPr lang="pt-PT" sz="2400" i="1" dirty="0"/>
              <a:t>Vou listar algumas atividades em inglês com tradução para o português. Leia a lista e encontre atividades que você gosta de fazer no seu tempo livre.</a:t>
            </a:r>
          </a:p>
          <a:p>
            <a:r>
              <a:rPr lang="pt-PT" sz="2800" dirty="0" err="1"/>
              <a:t>Answer</a:t>
            </a:r>
            <a:r>
              <a:rPr lang="pt-PT" sz="2800" dirty="0"/>
              <a:t> </a:t>
            </a:r>
            <a:r>
              <a:rPr lang="pt-PT" sz="2800" dirty="0" err="1"/>
              <a:t>with</a:t>
            </a:r>
            <a:r>
              <a:rPr lang="pt-PT" sz="2800" dirty="0"/>
              <a:t> a </a:t>
            </a:r>
            <a:r>
              <a:rPr lang="pt-PT" sz="2800" dirty="0" err="1"/>
              <a:t>phrase</a:t>
            </a:r>
            <a:r>
              <a:rPr lang="pt-PT" sz="2800" dirty="0"/>
              <a:t>: “I </a:t>
            </a:r>
            <a:r>
              <a:rPr lang="pt-PT" sz="2800" dirty="0" err="1"/>
              <a:t>like</a:t>
            </a:r>
            <a:r>
              <a:rPr lang="pt-PT" sz="2800" dirty="0"/>
              <a:t> _____” </a:t>
            </a:r>
            <a:r>
              <a:rPr lang="pt-PT" sz="2800" dirty="0" err="1"/>
              <a:t>and</a:t>
            </a:r>
            <a:r>
              <a:rPr lang="pt-PT" sz="2800" dirty="0"/>
              <a:t> </a:t>
            </a:r>
            <a:r>
              <a:rPr lang="pt-PT" sz="2800" dirty="0" err="1"/>
              <a:t>tell</a:t>
            </a:r>
            <a:r>
              <a:rPr lang="pt-PT" sz="2800" dirty="0"/>
              <a:t> me 5 </a:t>
            </a:r>
            <a:r>
              <a:rPr lang="pt-PT" sz="2800" dirty="0" err="1"/>
              <a:t>things</a:t>
            </a:r>
            <a:r>
              <a:rPr lang="pt-PT" sz="2800" dirty="0"/>
              <a:t> </a:t>
            </a:r>
            <a:r>
              <a:rPr lang="pt-PT" sz="2800" dirty="0" err="1"/>
              <a:t>you</a:t>
            </a:r>
            <a:r>
              <a:rPr lang="pt-PT" sz="2800" dirty="0"/>
              <a:t> </a:t>
            </a:r>
            <a:r>
              <a:rPr lang="pt-PT" sz="2800" dirty="0" err="1"/>
              <a:t>like</a:t>
            </a:r>
            <a:r>
              <a:rPr lang="pt-PT" sz="2800" dirty="0"/>
              <a:t> to do!</a:t>
            </a:r>
          </a:p>
          <a:p>
            <a:pPr marL="228600" lvl="1" indent="0">
              <a:buNone/>
            </a:pPr>
            <a:r>
              <a:rPr lang="pt-PT" sz="2600" i="1" dirty="0"/>
              <a:t>Responda com a frase: “I </a:t>
            </a:r>
            <a:r>
              <a:rPr lang="pt-PT" sz="2600" i="1" dirty="0" err="1"/>
              <a:t>like</a:t>
            </a:r>
            <a:r>
              <a:rPr lang="pt-PT" sz="2600" i="1" dirty="0"/>
              <a:t> to____” e me diga 5 coisas que você gosta de fazer!</a:t>
            </a:r>
          </a:p>
          <a:p>
            <a:endParaRPr lang="pt-PT" dirty="0"/>
          </a:p>
          <a:p>
            <a:endParaRPr lang="en-US" dirty="0"/>
          </a:p>
        </p:txBody>
      </p:sp>
    </p:spTree>
    <p:extLst>
      <p:ext uri="{BB962C8B-B14F-4D97-AF65-F5344CB8AC3E}">
        <p14:creationId xmlns:p14="http://schemas.microsoft.com/office/powerpoint/2010/main" val="402006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verb, “to be”</a:t>
            </a:r>
          </a:p>
        </p:txBody>
      </p:sp>
      <p:sp>
        <p:nvSpPr>
          <p:cNvPr id="3" name="Subtitle 2"/>
          <p:cNvSpPr>
            <a:spLocks noGrp="1"/>
          </p:cNvSpPr>
          <p:nvPr>
            <p:ph type="subTitle" idx="1"/>
          </p:nvPr>
        </p:nvSpPr>
        <p:spPr/>
        <p:txBody>
          <a:bodyPr>
            <a:normAutofit/>
          </a:bodyPr>
          <a:lstStyle/>
          <a:p>
            <a:r>
              <a:rPr lang="en-US" sz="3600" dirty="0"/>
              <a:t>o </a:t>
            </a:r>
            <a:r>
              <a:rPr lang="en-US" sz="3600" dirty="0" err="1"/>
              <a:t>verbo</a:t>
            </a:r>
            <a:r>
              <a:rPr lang="en-US" sz="3600" dirty="0"/>
              <a:t>, “</a:t>
            </a:r>
            <a:r>
              <a:rPr lang="en-US" sz="3600" dirty="0" err="1"/>
              <a:t>ser</a:t>
            </a:r>
            <a:r>
              <a:rPr lang="en-US" sz="3600" dirty="0"/>
              <a:t>"</a:t>
            </a:r>
          </a:p>
        </p:txBody>
      </p:sp>
    </p:spTree>
    <p:extLst>
      <p:ext uri="{BB962C8B-B14F-4D97-AF65-F5344CB8AC3E}">
        <p14:creationId xmlns:p14="http://schemas.microsoft.com/office/powerpoint/2010/main" val="102956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86468"/>
            <a:ext cx="7729728" cy="1188720"/>
          </a:xfrm>
        </p:spPr>
        <p:txBody>
          <a:bodyPr/>
          <a:lstStyle/>
          <a:p>
            <a:r>
              <a:rPr lang="en-US" dirty="0"/>
              <a:t>PRONOUNS To be: </a:t>
            </a:r>
            <a:r>
              <a:rPr lang="en-US" dirty="0" err="1"/>
              <a:t>Pronomes</a:t>
            </a:r>
            <a:r>
              <a:rPr lang="en-US" dirty="0"/>
              <a:t> ser</a:t>
            </a:r>
          </a:p>
        </p:txBody>
      </p:sp>
      <p:pic>
        <p:nvPicPr>
          <p:cNvPr id="4" name="Picture 4" descr="A screenshot of a cell phone&#10;&#10;Description generated with very high confidence">
            <a:extLst>
              <a:ext uri="{FF2B5EF4-FFF2-40B4-BE49-F238E27FC236}">
                <a16:creationId xmlns:a16="http://schemas.microsoft.com/office/drawing/2014/main" id="{D55913EF-FB1B-477F-B463-CC059DC44D7E}"/>
              </a:ext>
            </a:extLst>
          </p:cNvPr>
          <p:cNvPicPr>
            <a:picLocks noChangeAspect="1"/>
          </p:cNvPicPr>
          <p:nvPr/>
        </p:nvPicPr>
        <p:blipFill>
          <a:blip r:embed="rId2"/>
          <a:stretch>
            <a:fillRect/>
          </a:stretch>
        </p:blipFill>
        <p:spPr>
          <a:xfrm>
            <a:off x="403411" y="1965691"/>
            <a:ext cx="7244993" cy="4058591"/>
          </a:xfrm>
          <a:prstGeom prst="rect">
            <a:avLst/>
          </a:prstGeom>
        </p:spPr>
      </p:pic>
      <p:sp>
        <p:nvSpPr>
          <p:cNvPr id="5" name="Content Placeholder 2">
            <a:extLst>
              <a:ext uri="{FF2B5EF4-FFF2-40B4-BE49-F238E27FC236}">
                <a16:creationId xmlns:a16="http://schemas.microsoft.com/office/drawing/2014/main" id="{CDEC2F73-22FC-405C-BB98-A99E1CBD73C1}"/>
              </a:ext>
            </a:extLst>
          </p:cNvPr>
          <p:cNvSpPr txBox="1">
            <a:spLocks/>
          </p:cNvSpPr>
          <p:nvPr/>
        </p:nvSpPr>
        <p:spPr>
          <a:xfrm>
            <a:off x="7648404" y="1965691"/>
            <a:ext cx="4543596" cy="46263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400" dirty="0">
                <a:ea typeface="+mn-lt"/>
                <a:cs typeface="+mn-lt"/>
              </a:rPr>
              <a:t>I am: Eu sou</a:t>
            </a:r>
          </a:p>
          <a:p>
            <a:r>
              <a:rPr lang="en-US" sz="2400" dirty="0">
                <a:ea typeface="+mn-lt"/>
                <a:cs typeface="+mn-lt"/>
              </a:rPr>
              <a:t>You are:  </a:t>
            </a:r>
            <a:r>
              <a:rPr lang="en-US" sz="2400" dirty="0" err="1">
                <a:ea typeface="+mn-lt"/>
                <a:cs typeface="+mn-lt"/>
              </a:rPr>
              <a:t>Você</a:t>
            </a:r>
            <a:r>
              <a:rPr lang="en-US" sz="2400" dirty="0">
                <a:ea typeface="+mn-lt"/>
                <a:cs typeface="+mn-lt"/>
              </a:rPr>
              <a:t> </a:t>
            </a:r>
            <a:r>
              <a:rPr lang="en-US" sz="2400" dirty="0" err="1">
                <a:ea typeface="+mn-lt"/>
                <a:cs typeface="+mn-lt"/>
              </a:rPr>
              <a:t>é</a:t>
            </a:r>
            <a:endParaRPr lang="en-US" sz="2400" dirty="0">
              <a:ea typeface="+mn-lt"/>
              <a:cs typeface="+mn-lt"/>
            </a:endParaRPr>
          </a:p>
          <a:p>
            <a:r>
              <a:rPr lang="en-US" sz="2400" dirty="0">
                <a:ea typeface="+mn-lt"/>
                <a:cs typeface="+mn-lt"/>
              </a:rPr>
              <a:t>He is / She is: </a:t>
            </a:r>
            <a:r>
              <a:rPr lang="en-US" sz="2400" dirty="0" err="1">
                <a:ea typeface="+mn-lt"/>
                <a:cs typeface="+mn-lt"/>
              </a:rPr>
              <a:t>Ele</a:t>
            </a:r>
            <a:r>
              <a:rPr lang="en-US" sz="2400" dirty="0">
                <a:ea typeface="+mn-lt"/>
                <a:cs typeface="+mn-lt"/>
              </a:rPr>
              <a:t> </a:t>
            </a:r>
            <a:r>
              <a:rPr lang="en-US" sz="2400" dirty="0" err="1">
                <a:ea typeface="+mn-lt"/>
                <a:cs typeface="+mn-lt"/>
              </a:rPr>
              <a:t>é</a:t>
            </a:r>
            <a:r>
              <a:rPr lang="en-US" sz="2400" dirty="0">
                <a:ea typeface="+mn-lt"/>
                <a:cs typeface="+mn-lt"/>
              </a:rPr>
              <a:t>/Ela </a:t>
            </a:r>
            <a:r>
              <a:rPr lang="en-US" sz="2400" dirty="0" err="1">
                <a:ea typeface="+mn-lt"/>
                <a:cs typeface="+mn-lt"/>
              </a:rPr>
              <a:t>é</a:t>
            </a:r>
            <a:endParaRPr lang="en-US" sz="2400" dirty="0">
              <a:ea typeface="+mn-lt"/>
              <a:cs typeface="+mn-lt"/>
            </a:endParaRPr>
          </a:p>
          <a:p>
            <a:r>
              <a:rPr lang="en-US" sz="2400" dirty="0">
                <a:ea typeface="+mn-lt"/>
                <a:cs typeface="+mn-lt"/>
              </a:rPr>
              <a:t>We are:  A </a:t>
            </a:r>
            <a:r>
              <a:rPr lang="en-US" sz="2400" dirty="0" err="1">
                <a:ea typeface="+mn-lt"/>
                <a:cs typeface="+mn-lt"/>
              </a:rPr>
              <a:t>gente</a:t>
            </a:r>
            <a:r>
              <a:rPr lang="en-US" sz="2400" dirty="0">
                <a:ea typeface="+mn-lt"/>
                <a:cs typeface="+mn-lt"/>
              </a:rPr>
              <a:t> </a:t>
            </a:r>
            <a:r>
              <a:rPr lang="en-US" sz="2400" dirty="0" err="1">
                <a:ea typeface="+mn-lt"/>
                <a:cs typeface="+mn-lt"/>
              </a:rPr>
              <a:t>é</a:t>
            </a:r>
            <a:endParaRPr lang="en-US" sz="2400" dirty="0">
              <a:ea typeface="+mn-lt"/>
              <a:cs typeface="+mn-lt"/>
            </a:endParaRPr>
          </a:p>
          <a:p>
            <a:r>
              <a:rPr lang="en-US" sz="2400" dirty="0">
                <a:ea typeface="+mn-lt"/>
                <a:cs typeface="+mn-lt"/>
              </a:rPr>
              <a:t>You are:  </a:t>
            </a:r>
            <a:r>
              <a:rPr lang="en-US" sz="2400" dirty="0" err="1">
                <a:ea typeface="+mn-lt"/>
                <a:cs typeface="+mn-lt"/>
              </a:rPr>
              <a:t>Vocês</a:t>
            </a:r>
            <a:r>
              <a:rPr lang="en-US" sz="2400" dirty="0">
                <a:ea typeface="+mn-lt"/>
                <a:cs typeface="+mn-lt"/>
              </a:rPr>
              <a:t> </a:t>
            </a:r>
            <a:r>
              <a:rPr lang="en-US" sz="2400" dirty="0" err="1">
                <a:ea typeface="+mn-lt"/>
                <a:cs typeface="+mn-lt"/>
              </a:rPr>
              <a:t>são</a:t>
            </a:r>
            <a:endParaRPr lang="en-US" sz="2400" dirty="0">
              <a:ea typeface="+mn-lt"/>
              <a:cs typeface="+mn-lt"/>
            </a:endParaRPr>
          </a:p>
          <a:p>
            <a:r>
              <a:rPr lang="en-US" sz="2400" dirty="0">
                <a:ea typeface="+mn-lt"/>
                <a:cs typeface="+mn-lt"/>
              </a:rPr>
              <a:t>They are: </a:t>
            </a:r>
            <a:r>
              <a:rPr lang="en-US" sz="2400" dirty="0" err="1">
                <a:ea typeface="+mn-lt"/>
                <a:cs typeface="+mn-lt"/>
              </a:rPr>
              <a:t>Eles</a:t>
            </a:r>
            <a:r>
              <a:rPr lang="en-US" sz="2400" dirty="0">
                <a:ea typeface="+mn-lt"/>
                <a:cs typeface="+mn-lt"/>
              </a:rPr>
              <a:t> </a:t>
            </a:r>
            <a:r>
              <a:rPr lang="en-US" sz="2400" dirty="0" err="1">
                <a:ea typeface="+mn-lt"/>
                <a:cs typeface="+mn-lt"/>
              </a:rPr>
              <a:t>são</a:t>
            </a:r>
            <a:endParaRPr lang="en-US" sz="2400" dirty="0">
              <a:ea typeface="+mn-lt"/>
              <a:cs typeface="+mn-lt"/>
            </a:endParaRPr>
          </a:p>
          <a:p>
            <a:endParaRPr lang="en-US" sz="2400" dirty="0">
              <a:ea typeface="+mn-lt"/>
              <a:cs typeface="+mn-lt"/>
            </a:endParaRPr>
          </a:p>
          <a:p>
            <a:endParaRPr lang="en-US" sz="2400" dirty="0">
              <a:ea typeface="+mn-lt"/>
              <a:cs typeface="+mn-lt"/>
            </a:endParaRPr>
          </a:p>
          <a:p>
            <a:pPr lvl="1"/>
            <a:endParaRPr lang="en-US" sz="2000" dirty="0"/>
          </a:p>
          <a:p>
            <a:pPr lvl="1"/>
            <a:endParaRPr lang="en-US" sz="2000" dirty="0">
              <a:ea typeface="+mn-lt"/>
              <a:cs typeface="+mn-lt"/>
            </a:endParaRPr>
          </a:p>
          <a:p>
            <a:pPr lvl="1"/>
            <a:endParaRPr lang="en-US" sz="2000" dirty="0">
              <a:ea typeface="+mn-lt"/>
              <a:cs typeface="+mn-lt"/>
            </a:endParaRPr>
          </a:p>
          <a:p>
            <a:pPr marL="274320" lvl="1"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171584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Pronouns: </a:t>
            </a:r>
            <a:r>
              <a:rPr lang="pt-PT" dirty="0"/>
              <a:t>pronomes</a:t>
            </a:r>
            <a:endParaRPr lang="en-US" dirty="0"/>
          </a:p>
        </p:txBody>
      </p:sp>
      <p:sp>
        <p:nvSpPr>
          <p:cNvPr id="5" name="TextBox 4"/>
          <p:cNvSpPr txBox="1"/>
          <p:nvPr/>
        </p:nvSpPr>
        <p:spPr>
          <a:xfrm>
            <a:off x="9971969" y="2971800"/>
            <a:ext cx="184731" cy="646331"/>
          </a:xfrm>
          <a:prstGeom prst="rect">
            <a:avLst/>
          </a:prstGeom>
          <a:noFill/>
        </p:spPr>
        <p:txBody>
          <a:bodyPr wrap="none" rtlCol="0">
            <a:spAutoFit/>
          </a:bodyPr>
          <a:lstStyle/>
          <a:p>
            <a:br>
              <a:rPr lang="en-US" dirty="0"/>
            </a:br>
            <a:endParaRPr lang="en-US" dirty="0"/>
          </a:p>
        </p:txBody>
      </p:sp>
      <p:sp>
        <p:nvSpPr>
          <p:cNvPr id="6" name="Content Placeholder 5"/>
          <p:cNvSpPr>
            <a:spLocks noGrp="1"/>
          </p:cNvSpPr>
          <p:nvPr>
            <p:ph idx="1"/>
          </p:nvPr>
        </p:nvSpPr>
        <p:spPr>
          <a:xfrm>
            <a:off x="2231136" y="2395997"/>
            <a:ext cx="8539958" cy="4219956"/>
          </a:xfrm>
        </p:spPr>
        <p:txBody>
          <a:bodyPr>
            <a:normAutofit fontScale="92500" lnSpcReduction="20000"/>
          </a:bodyPr>
          <a:lstStyle/>
          <a:p>
            <a:r>
              <a:rPr lang="pt-PT" sz="2800" dirty="0"/>
              <a:t>Some </a:t>
            </a:r>
            <a:r>
              <a:rPr lang="pt-PT" sz="2800" dirty="0" err="1"/>
              <a:t>examples</a:t>
            </a:r>
            <a:r>
              <a:rPr lang="pt-PT" sz="2800" dirty="0"/>
              <a:t> </a:t>
            </a:r>
            <a:r>
              <a:rPr lang="pt-PT" sz="2800" dirty="0" err="1"/>
              <a:t>that</a:t>
            </a:r>
            <a:r>
              <a:rPr lang="pt-PT" sz="2800" dirty="0"/>
              <a:t> </a:t>
            </a:r>
            <a:r>
              <a:rPr lang="pt-PT" sz="2800" dirty="0" err="1"/>
              <a:t>we</a:t>
            </a:r>
            <a:r>
              <a:rPr lang="pt-PT" sz="2800" dirty="0"/>
              <a:t> </a:t>
            </a:r>
            <a:r>
              <a:rPr lang="pt-PT" sz="2800" dirty="0" err="1"/>
              <a:t>have</a:t>
            </a:r>
            <a:r>
              <a:rPr lang="pt-PT" sz="2800" dirty="0"/>
              <a:t> </a:t>
            </a:r>
            <a:r>
              <a:rPr lang="pt-PT" sz="2800" dirty="0" err="1"/>
              <a:t>learned</a:t>
            </a:r>
            <a:r>
              <a:rPr lang="pt-PT" sz="2800" dirty="0"/>
              <a:t> </a:t>
            </a:r>
            <a:r>
              <a:rPr lang="pt-PT" sz="2800" dirty="0" err="1"/>
              <a:t>so</a:t>
            </a:r>
            <a:r>
              <a:rPr lang="pt-PT" sz="2800" dirty="0"/>
              <a:t> </a:t>
            </a:r>
            <a:r>
              <a:rPr lang="pt-PT" sz="2800" dirty="0" err="1"/>
              <a:t>far</a:t>
            </a:r>
            <a:endParaRPr lang="pt-PT" sz="2800" dirty="0"/>
          </a:p>
          <a:p>
            <a:pPr lvl="1"/>
            <a:r>
              <a:rPr lang="pt-PT" sz="2600" dirty="0"/>
              <a:t>Alguns exemplos que aprendemos até agora:</a:t>
            </a:r>
          </a:p>
          <a:p>
            <a:pPr lvl="2"/>
            <a:r>
              <a:rPr lang="pt-PT" sz="2400" dirty="0" err="1"/>
              <a:t>How</a:t>
            </a:r>
            <a:r>
              <a:rPr lang="pt-PT" sz="2400" dirty="0"/>
              <a:t> </a:t>
            </a:r>
            <a:r>
              <a:rPr lang="pt-PT" sz="2400" u="sng" dirty="0"/>
              <a:t>are</a:t>
            </a:r>
            <a:r>
              <a:rPr lang="pt-PT" sz="2400" dirty="0"/>
              <a:t> </a:t>
            </a:r>
            <a:r>
              <a:rPr lang="pt-PT" sz="2400" dirty="0" err="1"/>
              <a:t>you</a:t>
            </a:r>
            <a:r>
              <a:rPr lang="pt-PT" sz="2400" dirty="0"/>
              <a:t>?</a:t>
            </a:r>
          </a:p>
          <a:p>
            <a:pPr lvl="3"/>
            <a:r>
              <a:rPr lang="pt-PT" sz="2400" dirty="0"/>
              <a:t>Como você está?</a:t>
            </a:r>
          </a:p>
          <a:p>
            <a:pPr lvl="2"/>
            <a:r>
              <a:rPr lang="pt-PT" sz="2400" dirty="0"/>
              <a:t>I </a:t>
            </a:r>
            <a:r>
              <a:rPr lang="pt-PT" sz="2400" u="sng" dirty="0" err="1"/>
              <a:t>am</a:t>
            </a:r>
            <a:r>
              <a:rPr lang="pt-PT" sz="2400" dirty="0"/>
              <a:t> fine.</a:t>
            </a:r>
          </a:p>
          <a:p>
            <a:pPr lvl="3"/>
            <a:r>
              <a:rPr lang="pt-PT" sz="2400" dirty="0"/>
              <a:t>Eu estou bem</a:t>
            </a:r>
          </a:p>
          <a:p>
            <a:pPr lvl="2"/>
            <a:r>
              <a:rPr lang="pt-PT" sz="2400" dirty="0" err="1"/>
              <a:t>What</a:t>
            </a:r>
            <a:r>
              <a:rPr lang="pt-PT" sz="2400" dirty="0"/>
              <a:t> </a:t>
            </a:r>
            <a:r>
              <a:rPr lang="pt-PT" sz="2400" u="sng" dirty="0" err="1"/>
              <a:t>is</a:t>
            </a:r>
            <a:r>
              <a:rPr lang="pt-PT" sz="2400" dirty="0"/>
              <a:t> </a:t>
            </a:r>
            <a:r>
              <a:rPr lang="pt-PT" sz="2400" dirty="0" err="1"/>
              <a:t>your</a:t>
            </a:r>
            <a:r>
              <a:rPr lang="pt-PT" sz="2400" dirty="0"/>
              <a:t> </a:t>
            </a:r>
            <a:r>
              <a:rPr lang="pt-PT" sz="2400" dirty="0" err="1"/>
              <a:t>name</a:t>
            </a:r>
            <a:r>
              <a:rPr lang="pt-PT" sz="2400" dirty="0"/>
              <a:t>?</a:t>
            </a:r>
          </a:p>
          <a:p>
            <a:pPr lvl="3"/>
            <a:r>
              <a:rPr lang="pt-PT" sz="2400" dirty="0"/>
              <a:t>Qual é o seu nome?</a:t>
            </a:r>
          </a:p>
          <a:p>
            <a:pPr lvl="2"/>
            <a:r>
              <a:rPr lang="pt-PT" sz="2400" dirty="0" err="1"/>
              <a:t>My</a:t>
            </a:r>
            <a:r>
              <a:rPr lang="pt-PT" sz="2400" dirty="0"/>
              <a:t> </a:t>
            </a:r>
            <a:r>
              <a:rPr lang="pt-PT" sz="2400" dirty="0" err="1"/>
              <a:t>name</a:t>
            </a:r>
            <a:r>
              <a:rPr lang="pt-PT" sz="2400" dirty="0"/>
              <a:t> </a:t>
            </a:r>
            <a:r>
              <a:rPr lang="pt-PT" sz="2400" u="sng" dirty="0" err="1"/>
              <a:t>is</a:t>
            </a:r>
            <a:r>
              <a:rPr lang="pt-PT" sz="2400" dirty="0"/>
              <a:t> Lara.</a:t>
            </a:r>
          </a:p>
          <a:p>
            <a:pPr lvl="3"/>
            <a:r>
              <a:rPr lang="pt-PT" sz="2400" dirty="0"/>
              <a:t>Meu nome é Lara</a:t>
            </a:r>
          </a:p>
          <a:p>
            <a:pPr lvl="1"/>
            <a:endParaRPr lang="pt-PT" sz="2000" dirty="0"/>
          </a:p>
          <a:p>
            <a:endParaRPr lang="pt-PT" sz="2200" dirty="0"/>
          </a:p>
        </p:txBody>
      </p:sp>
    </p:spTree>
    <p:extLst>
      <p:ext uri="{BB962C8B-B14F-4D97-AF65-F5344CB8AC3E}">
        <p14:creationId xmlns:p14="http://schemas.microsoft.com/office/powerpoint/2010/main" val="181112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1241" y="1750538"/>
            <a:ext cx="10140159" cy="3991356"/>
          </a:xfrm>
        </p:spPr>
        <p:txBody>
          <a:bodyPr>
            <a:normAutofit fontScale="92500"/>
          </a:bodyPr>
          <a:lstStyle/>
          <a:p>
            <a:r>
              <a:rPr lang="pt-PT" sz="2800" dirty="0" err="1"/>
              <a:t>We</a:t>
            </a:r>
            <a:r>
              <a:rPr lang="pt-PT" sz="2800" dirty="0"/>
              <a:t> use </a:t>
            </a:r>
            <a:r>
              <a:rPr lang="pt-PT" sz="2800" dirty="0" err="1"/>
              <a:t>it</a:t>
            </a:r>
            <a:r>
              <a:rPr lang="pt-PT" sz="2800" dirty="0"/>
              <a:t> to </a:t>
            </a:r>
            <a:r>
              <a:rPr lang="pt-PT" sz="2800" dirty="0" err="1"/>
              <a:t>introduce</a:t>
            </a:r>
            <a:r>
              <a:rPr lang="pt-PT" sz="2800" dirty="0"/>
              <a:t> </a:t>
            </a:r>
            <a:r>
              <a:rPr lang="pt-PT" sz="2800" dirty="0" err="1"/>
              <a:t>something</a:t>
            </a:r>
            <a:r>
              <a:rPr lang="pt-PT" sz="2800" dirty="0"/>
              <a:t> </a:t>
            </a:r>
            <a:r>
              <a:rPr lang="pt-PT" sz="2800" dirty="0" err="1"/>
              <a:t>or</a:t>
            </a:r>
            <a:r>
              <a:rPr lang="pt-PT" sz="2800" dirty="0"/>
              <a:t> </a:t>
            </a:r>
            <a:r>
              <a:rPr lang="pt-PT" sz="2800" dirty="0" err="1"/>
              <a:t>someone</a:t>
            </a:r>
            <a:r>
              <a:rPr lang="pt-PT" sz="2800" dirty="0"/>
              <a:t>.</a:t>
            </a:r>
          </a:p>
          <a:p>
            <a:pPr lvl="1"/>
            <a:r>
              <a:rPr lang="pt-PT" sz="2600" dirty="0"/>
              <a:t>Nós o usamos para descrever algo ou alguém.</a:t>
            </a:r>
          </a:p>
          <a:p>
            <a:r>
              <a:rPr lang="pt-PT" sz="2800" dirty="0"/>
              <a:t>In </a:t>
            </a:r>
            <a:r>
              <a:rPr lang="pt-PT" sz="2800" dirty="0" err="1"/>
              <a:t>the</a:t>
            </a:r>
            <a:r>
              <a:rPr lang="pt-PT" sz="2800" dirty="0"/>
              <a:t> </a:t>
            </a:r>
            <a:r>
              <a:rPr lang="pt-PT" sz="2800" dirty="0" err="1"/>
              <a:t>next</a:t>
            </a:r>
            <a:r>
              <a:rPr lang="pt-PT" sz="2800" dirty="0"/>
              <a:t> slide, I </a:t>
            </a:r>
            <a:r>
              <a:rPr lang="pt-PT" sz="2800" dirty="0" err="1"/>
              <a:t>will</a:t>
            </a:r>
            <a:r>
              <a:rPr lang="pt-PT" sz="2800" dirty="0"/>
              <a:t> </a:t>
            </a:r>
            <a:r>
              <a:rPr lang="pt-PT" sz="2800" dirty="0" err="1"/>
              <a:t>list</a:t>
            </a:r>
            <a:r>
              <a:rPr lang="pt-PT" sz="2800" dirty="0"/>
              <a:t> </a:t>
            </a:r>
            <a:r>
              <a:rPr lang="pt-PT" sz="2800" dirty="0" err="1"/>
              <a:t>the</a:t>
            </a:r>
            <a:r>
              <a:rPr lang="pt-PT" sz="2800" dirty="0"/>
              <a:t> </a:t>
            </a:r>
            <a:r>
              <a:rPr lang="pt-PT" sz="2800" dirty="0" err="1"/>
              <a:t>most</a:t>
            </a:r>
            <a:r>
              <a:rPr lang="pt-PT" sz="2800" dirty="0"/>
              <a:t> </a:t>
            </a:r>
            <a:r>
              <a:rPr lang="pt-PT" sz="2800" dirty="0" err="1"/>
              <a:t>common</a:t>
            </a:r>
            <a:r>
              <a:rPr lang="pt-PT" sz="2800" dirty="0"/>
              <a:t> uses </a:t>
            </a:r>
            <a:r>
              <a:rPr lang="pt-PT" sz="2800" dirty="0" err="1"/>
              <a:t>of</a:t>
            </a:r>
            <a:r>
              <a:rPr lang="pt-PT" sz="2800" dirty="0"/>
              <a:t> </a:t>
            </a:r>
            <a:r>
              <a:rPr lang="pt-PT" sz="2800" dirty="0" err="1"/>
              <a:t>the</a:t>
            </a:r>
            <a:r>
              <a:rPr lang="pt-PT" sz="2800" dirty="0"/>
              <a:t> </a:t>
            </a:r>
            <a:r>
              <a:rPr lang="pt-PT" sz="2800" dirty="0" err="1"/>
              <a:t>verb</a:t>
            </a:r>
            <a:r>
              <a:rPr lang="pt-PT" sz="2800" dirty="0"/>
              <a:t> “to </a:t>
            </a:r>
            <a:r>
              <a:rPr lang="pt-PT" sz="2800" dirty="0" err="1"/>
              <a:t>be</a:t>
            </a:r>
            <a:r>
              <a:rPr lang="pt-PT" sz="2800" dirty="0"/>
              <a:t>”</a:t>
            </a:r>
          </a:p>
          <a:p>
            <a:pPr lvl="1"/>
            <a:r>
              <a:rPr lang="pt-PT" sz="2600" dirty="0"/>
              <a:t>No próximo slide, listarei os usos mais comuns do verbo ”to </a:t>
            </a:r>
            <a:r>
              <a:rPr lang="pt-PT" sz="2600" dirty="0" err="1"/>
              <a:t>be</a:t>
            </a:r>
            <a:r>
              <a:rPr lang="pt-PT" sz="2600" dirty="0"/>
              <a:t>”</a:t>
            </a:r>
          </a:p>
          <a:p>
            <a:r>
              <a:rPr lang="pt-PT" sz="2800" dirty="0" err="1"/>
              <a:t>You</a:t>
            </a:r>
            <a:r>
              <a:rPr lang="pt-PT" sz="2800" dirty="0"/>
              <a:t> </a:t>
            </a:r>
            <a:r>
              <a:rPr lang="pt-PT" sz="2800" dirty="0" err="1"/>
              <a:t>don’t</a:t>
            </a:r>
            <a:r>
              <a:rPr lang="pt-PT" sz="2800" dirty="0"/>
              <a:t> </a:t>
            </a:r>
            <a:r>
              <a:rPr lang="pt-PT" sz="2800" dirty="0" err="1"/>
              <a:t>need</a:t>
            </a:r>
            <a:r>
              <a:rPr lang="pt-PT" sz="2800" dirty="0"/>
              <a:t> to memorize </a:t>
            </a:r>
            <a:r>
              <a:rPr lang="pt-PT" sz="2800" dirty="0" err="1"/>
              <a:t>this</a:t>
            </a:r>
            <a:r>
              <a:rPr lang="pt-PT" sz="2800" dirty="0"/>
              <a:t>, </a:t>
            </a:r>
            <a:r>
              <a:rPr lang="pt-PT" sz="2800" dirty="0" err="1"/>
              <a:t>but</a:t>
            </a:r>
            <a:r>
              <a:rPr lang="pt-PT" sz="2800" dirty="0"/>
              <a:t> I </a:t>
            </a:r>
            <a:r>
              <a:rPr lang="pt-PT" sz="2800" dirty="0" err="1"/>
              <a:t>would</a:t>
            </a:r>
            <a:r>
              <a:rPr lang="pt-PT" sz="2800" dirty="0"/>
              <a:t> </a:t>
            </a:r>
            <a:r>
              <a:rPr lang="pt-PT" sz="2800" dirty="0" err="1"/>
              <a:t>review</a:t>
            </a:r>
            <a:r>
              <a:rPr lang="pt-PT" sz="2800" dirty="0"/>
              <a:t> </a:t>
            </a:r>
            <a:r>
              <a:rPr lang="pt-PT" sz="2800" dirty="0" err="1"/>
              <a:t>this</a:t>
            </a:r>
            <a:r>
              <a:rPr lang="pt-PT" sz="2800" dirty="0"/>
              <a:t> slide </a:t>
            </a:r>
            <a:r>
              <a:rPr lang="pt-PT" sz="2800" dirty="0" err="1"/>
              <a:t>frequently</a:t>
            </a:r>
            <a:r>
              <a:rPr lang="pt-PT" sz="2800" dirty="0"/>
              <a:t>, </a:t>
            </a:r>
            <a:r>
              <a:rPr lang="pt-PT" sz="2800" dirty="0" err="1"/>
              <a:t>because</a:t>
            </a:r>
            <a:r>
              <a:rPr lang="pt-PT" sz="2800" dirty="0"/>
              <a:t> </a:t>
            </a:r>
            <a:r>
              <a:rPr lang="pt-PT" sz="2800" dirty="0" err="1"/>
              <a:t>it</a:t>
            </a:r>
            <a:r>
              <a:rPr lang="pt-PT" sz="2800" dirty="0"/>
              <a:t> </a:t>
            </a:r>
            <a:r>
              <a:rPr lang="pt-PT" sz="2800" dirty="0" err="1"/>
              <a:t>is</a:t>
            </a:r>
            <a:r>
              <a:rPr lang="pt-PT" sz="2800" dirty="0"/>
              <a:t> </a:t>
            </a:r>
            <a:r>
              <a:rPr lang="pt-PT" sz="2800" dirty="0" err="1"/>
              <a:t>useful</a:t>
            </a:r>
            <a:endParaRPr lang="pt-PT" sz="2800" dirty="0"/>
          </a:p>
          <a:p>
            <a:pPr lvl="1"/>
            <a:r>
              <a:rPr lang="pt-PT" sz="2600" dirty="0"/>
              <a:t>Você não precisa memorizar isso, mas eu revisaria este slide frequentemente porque é útil....</a:t>
            </a:r>
          </a:p>
          <a:p>
            <a:endParaRPr lang="en-US" dirty="0"/>
          </a:p>
          <a:p>
            <a:endParaRPr lang="en-US" dirty="0"/>
          </a:p>
        </p:txBody>
      </p:sp>
      <p:sp>
        <p:nvSpPr>
          <p:cNvPr id="4" name="Title 1"/>
          <p:cNvSpPr>
            <a:spLocks noGrp="1"/>
          </p:cNvSpPr>
          <p:nvPr>
            <p:ph type="title"/>
          </p:nvPr>
        </p:nvSpPr>
        <p:spPr>
          <a:xfrm>
            <a:off x="2231136" y="255494"/>
            <a:ext cx="7729728" cy="900953"/>
          </a:xfrm>
        </p:spPr>
        <p:txBody>
          <a:bodyPr/>
          <a:lstStyle/>
          <a:p>
            <a:r>
              <a:rPr lang="pt-PT" dirty="0"/>
              <a:t>Quando usamos ”to </a:t>
            </a:r>
            <a:r>
              <a:rPr lang="pt-PT" dirty="0" err="1"/>
              <a:t>be</a:t>
            </a:r>
            <a:r>
              <a:rPr lang="pt-PT" dirty="0"/>
              <a:t>"?</a:t>
            </a:r>
            <a:endParaRPr lang="en-US" dirty="0"/>
          </a:p>
        </p:txBody>
      </p:sp>
    </p:spTree>
    <p:extLst>
      <p:ext uri="{BB962C8B-B14F-4D97-AF65-F5344CB8AC3E}">
        <p14:creationId xmlns:p14="http://schemas.microsoft.com/office/powerpoint/2010/main" val="67723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1477" y="147918"/>
            <a:ext cx="7729728" cy="900953"/>
          </a:xfrm>
        </p:spPr>
        <p:txBody>
          <a:bodyPr/>
          <a:lstStyle/>
          <a:p>
            <a:r>
              <a:rPr lang="pt-PT" dirty="0"/>
              <a:t>Quando usamos ”to </a:t>
            </a:r>
            <a:r>
              <a:rPr lang="pt-PT" dirty="0" err="1"/>
              <a:t>be</a:t>
            </a:r>
            <a:r>
              <a:rPr lang="pt-PT" dirty="0"/>
              <a:t>"?</a:t>
            </a:r>
            <a:endParaRPr lang="en-US" dirty="0"/>
          </a:p>
        </p:txBody>
      </p:sp>
      <p:sp>
        <p:nvSpPr>
          <p:cNvPr id="5" name="Content Placeholder 2">
            <a:extLst>
              <a:ext uri="{FF2B5EF4-FFF2-40B4-BE49-F238E27FC236}">
                <a16:creationId xmlns:a16="http://schemas.microsoft.com/office/drawing/2014/main" id="{CDEC2F73-22FC-405C-BB98-A99E1CBD73C1}"/>
              </a:ext>
            </a:extLst>
          </p:cNvPr>
          <p:cNvSpPr txBox="1">
            <a:spLocks/>
          </p:cNvSpPr>
          <p:nvPr/>
        </p:nvSpPr>
        <p:spPr>
          <a:xfrm>
            <a:off x="566597" y="1707470"/>
            <a:ext cx="9666614" cy="55945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pt-PT" sz="2400" dirty="0"/>
              <a:t>Nomes</a:t>
            </a:r>
          </a:p>
          <a:p>
            <a:pPr lvl="2"/>
            <a:r>
              <a:rPr lang="pt-PT" sz="2000" dirty="0">
                <a:ea typeface="+mn-lt"/>
                <a:cs typeface="+mn-lt"/>
              </a:rPr>
              <a:t>I </a:t>
            </a:r>
            <a:r>
              <a:rPr lang="pt-PT" sz="2000" dirty="0" err="1">
                <a:ea typeface="+mn-lt"/>
                <a:cs typeface="+mn-lt"/>
              </a:rPr>
              <a:t>am</a:t>
            </a:r>
            <a:r>
              <a:rPr lang="pt-PT" sz="2000" dirty="0">
                <a:ea typeface="+mn-lt"/>
                <a:cs typeface="+mn-lt"/>
              </a:rPr>
              <a:t> Lara. </a:t>
            </a:r>
          </a:p>
          <a:p>
            <a:pPr lvl="2"/>
            <a:r>
              <a:rPr lang="pt-PT" sz="2000" i="1" dirty="0"/>
              <a:t>Eu sou Lara.</a:t>
            </a:r>
          </a:p>
          <a:p>
            <a:pPr lvl="2"/>
            <a:endParaRPr lang="pt-PT" sz="2000" i="1" dirty="0">
              <a:ea typeface="+mn-lt"/>
              <a:cs typeface="+mn-lt"/>
            </a:endParaRPr>
          </a:p>
          <a:p>
            <a:pPr lvl="1"/>
            <a:r>
              <a:rPr lang="pt-PT" sz="2400" dirty="0">
                <a:ea typeface="+mn-lt"/>
                <a:cs typeface="+mn-lt"/>
              </a:rPr>
              <a:t>Idade</a:t>
            </a:r>
          </a:p>
          <a:p>
            <a:pPr lvl="2"/>
            <a:r>
              <a:rPr lang="pt-PT" sz="2000" dirty="0">
                <a:ea typeface="+mn-lt"/>
                <a:cs typeface="+mn-lt"/>
              </a:rPr>
              <a:t>I </a:t>
            </a:r>
            <a:r>
              <a:rPr lang="pt-PT" sz="2000" dirty="0" err="1">
                <a:ea typeface="+mn-lt"/>
                <a:cs typeface="+mn-lt"/>
              </a:rPr>
              <a:t>am</a:t>
            </a:r>
            <a:r>
              <a:rPr lang="pt-PT" sz="2000" dirty="0">
                <a:ea typeface="+mn-lt"/>
                <a:cs typeface="+mn-lt"/>
              </a:rPr>
              <a:t> 21 </a:t>
            </a:r>
            <a:r>
              <a:rPr lang="pt-PT" sz="2000" dirty="0" err="1">
                <a:ea typeface="+mn-lt"/>
                <a:cs typeface="+mn-lt"/>
              </a:rPr>
              <a:t>years</a:t>
            </a:r>
            <a:r>
              <a:rPr lang="pt-PT" sz="2000" dirty="0">
                <a:ea typeface="+mn-lt"/>
                <a:cs typeface="+mn-lt"/>
              </a:rPr>
              <a:t> </a:t>
            </a:r>
            <a:r>
              <a:rPr lang="pt-PT" sz="2000" dirty="0" err="1">
                <a:ea typeface="+mn-lt"/>
                <a:cs typeface="+mn-lt"/>
              </a:rPr>
              <a:t>old</a:t>
            </a:r>
            <a:r>
              <a:rPr lang="pt-PT" sz="2000" dirty="0">
                <a:ea typeface="+mn-lt"/>
                <a:cs typeface="+mn-lt"/>
              </a:rPr>
              <a:t>. I </a:t>
            </a:r>
            <a:r>
              <a:rPr lang="pt-PT" sz="2000" dirty="0" err="1">
                <a:ea typeface="+mn-lt"/>
                <a:cs typeface="+mn-lt"/>
              </a:rPr>
              <a:t>am</a:t>
            </a:r>
            <a:r>
              <a:rPr lang="pt-PT" sz="2000" dirty="0">
                <a:ea typeface="+mn-lt"/>
                <a:cs typeface="+mn-lt"/>
              </a:rPr>
              <a:t> </a:t>
            </a:r>
            <a:r>
              <a:rPr lang="pt-PT" sz="2000" dirty="0" err="1">
                <a:ea typeface="+mn-lt"/>
                <a:cs typeface="+mn-lt"/>
              </a:rPr>
              <a:t>young</a:t>
            </a:r>
            <a:r>
              <a:rPr lang="pt-PT" sz="2000" dirty="0">
                <a:ea typeface="+mn-lt"/>
                <a:cs typeface="+mn-lt"/>
              </a:rPr>
              <a:t>.</a:t>
            </a:r>
          </a:p>
          <a:p>
            <a:pPr lvl="2"/>
            <a:r>
              <a:rPr lang="pt-PT" sz="2000" i="1" dirty="0"/>
              <a:t>Eu tenho 21 anos de idade. Sou jovem.</a:t>
            </a:r>
          </a:p>
          <a:p>
            <a:pPr lvl="2"/>
            <a:endParaRPr lang="pt-PT" sz="2000" i="1" dirty="0"/>
          </a:p>
          <a:p>
            <a:pPr lvl="1"/>
            <a:r>
              <a:rPr lang="pt-PT" sz="2400" dirty="0"/>
              <a:t>Sentimentos</a:t>
            </a:r>
          </a:p>
          <a:p>
            <a:pPr lvl="2"/>
            <a:r>
              <a:rPr lang="pt-PT" sz="2000" dirty="0">
                <a:ea typeface="+mn-lt"/>
                <a:cs typeface="+mn-lt"/>
              </a:rPr>
              <a:t>I </a:t>
            </a:r>
            <a:r>
              <a:rPr lang="pt-PT" sz="2000" dirty="0" err="1">
                <a:ea typeface="+mn-lt"/>
                <a:cs typeface="+mn-lt"/>
              </a:rPr>
              <a:t>am</a:t>
            </a:r>
            <a:r>
              <a:rPr lang="pt-PT" sz="2000" dirty="0">
                <a:ea typeface="+mn-lt"/>
                <a:cs typeface="+mn-lt"/>
              </a:rPr>
              <a:t> </a:t>
            </a:r>
            <a:r>
              <a:rPr lang="pt-PT" sz="2000" dirty="0" err="1">
                <a:ea typeface="+mn-lt"/>
                <a:cs typeface="+mn-lt"/>
              </a:rPr>
              <a:t>happy</a:t>
            </a:r>
            <a:r>
              <a:rPr lang="pt-PT" sz="2000" dirty="0">
                <a:ea typeface="+mn-lt"/>
                <a:cs typeface="+mn-lt"/>
              </a:rPr>
              <a:t>.</a:t>
            </a:r>
          </a:p>
          <a:p>
            <a:pPr lvl="2"/>
            <a:r>
              <a:rPr lang="pt-PT" sz="2000" i="1" dirty="0"/>
              <a:t>Eu estou feliz.</a:t>
            </a:r>
            <a:endParaRPr lang="pt-PT" sz="2000" i="1" dirty="0">
              <a:ea typeface="+mn-lt"/>
              <a:cs typeface="+mn-lt"/>
            </a:endParaRPr>
          </a:p>
          <a:p>
            <a:pPr lvl="2"/>
            <a:endParaRPr lang="pt-PT" sz="1800" i="1" dirty="0">
              <a:ea typeface="+mn-lt"/>
              <a:cs typeface="+mn-lt"/>
            </a:endParaRPr>
          </a:p>
          <a:p>
            <a:pPr lvl="2"/>
            <a:endParaRPr lang="en-US" sz="2400" dirty="0">
              <a:ea typeface="+mn-lt"/>
              <a:cs typeface="+mn-lt"/>
            </a:endParaRPr>
          </a:p>
          <a:p>
            <a:pPr lvl="1"/>
            <a:endParaRPr lang="en-US" sz="2000" dirty="0"/>
          </a:p>
          <a:p>
            <a:pPr lvl="1"/>
            <a:endParaRPr lang="en-US" sz="2000" dirty="0">
              <a:ea typeface="+mn-lt"/>
              <a:cs typeface="+mn-lt"/>
            </a:endParaRPr>
          </a:p>
          <a:p>
            <a:pPr lvl="1"/>
            <a:endParaRPr lang="en-US" sz="2000" dirty="0">
              <a:ea typeface="+mn-lt"/>
              <a:cs typeface="+mn-lt"/>
            </a:endParaRPr>
          </a:p>
          <a:p>
            <a:pPr marL="274320" lvl="1" indent="0">
              <a:buFont typeface="Arial" panose="020B0604020202020204" pitchFamily="34" charset="0"/>
              <a:buNone/>
            </a:pPr>
            <a:endParaRPr lang="en-US" dirty="0"/>
          </a:p>
          <a:p>
            <a:endParaRPr lang="en-US" dirty="0"/>
          </a:p>
        </p:txBody>
      </p:sp>
      <p:sp>
        <p:nvSpPr>
          <p:cNvPr id="9" name="Content Placeholder 2">
            <a:extLst>
              <a:ext uri="{FF2B5EF4-FFF2-40B4-BE49-F238E27FC236}">
                <a16:creationId xmlns:a16="http://schemas.microsoft.com/office/drawing/2014/main" id="{CDEC2F73-22FC-405C-BB98-A99E1CBD73C1}"/>
              </a:ext>
            </a:extLst>
          </p:cNvPr>
          <p:cNvSpPr txBox="1">
            <a:spLocks/>
          </p:cNvSpPr>
          <p:nvPr/>
        </p:nvSpPr>
        <p:spPr>
          <a:xfrm>
            <a:off x="6623586" y="1707470"/>
            <a:ext cx="9666614" cy="559458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lvl="1"/>
            <a:r>
              <a:rPr lang="pt-PT" sz="2400" dirty="0"/>
              <a:t>Nacionalidade/ localização</a:t>
            </a:r>
          </a:p>
          <a:p>
            <a:pPr lvl="2"/>
            <a:r>
              <a:rPr lang="pt-PT" sz="2000" dirty="0">
                <a:ea typeface="+mn-lt"/>
                <a:cs typeface="+mn-lt"/>
              </a:rPr>
              <a:t>I </a:t>
            </a:r>
            <a:r>
              <a:rPr lang="pt-PT" sz="2000" dirty="0" err="1">
                <a:ea typeface="+mn-lt"/>
                <a:cs typeface="+mn-lt"/>
              </a:rPr>
              <a:t>am</a:t>
            </a:r>
            <a:r>
              <a:rPr lang="pt-PT" sz="2000" dirty="0">
                <a:ea typeface="+mn-lt"/>
                <a:cs typeface="+mn-lt"/>
              </a:rPr>
              <a:t> </a:t>
            </a:r>
            <a:r>
              <a:rPr lang="pt-PT" sz="2000" dirty="0" err="1">
                <a:ea typeface="+mn-lt"/>
                <a:cs typeface="+mn-lt"/>
              </a:rPr>
              <a:t>from</a:t>
            </a:r>
            <a:r>
              <a:rPr lang="pt-PT" sz="2000" dirty="0">
                <a:ea typeface="+mn-lt"/>
                <a:cs typeface="+mn-lt"/>
              </a:rPr>
              <a:t> </a:t>
            </a:r>
            <a:r>
              <a:rPr lang="pt-PT" sz="2000" dirty="0" err="1">
                <a:ea typeface="+mn-lt"/>
                <a:cs typeface="+mn-lt"/>
              </a:rPr>
              <a:t>the</a:t>
            </a:r>
            <a:r>
              <a:rPr lang="pt-PT" sz="2000" dirty="0">
                <a:ea typeface="+mn-lt"/>
                <a:cs typeface="+mn-lt"/>
              </a:rPr>
              <a:t> United </a:t>
            </a:r>
            <a:r>
              <a:rPr lang="pt-PT" sz="2000" dirty="0" err="1">
                <a:ea typeface="+mn-lt"/>
                <a:cs typeface="+mn-lt"/>
              </a:rPr>
              <a:t>States</a:t>
            </a:r>
            <a:r>
              <a:rPr lang="pt-PT" sz="2000" dirty="0">
                <a:ea typeface="+mn-lt"/>
                <a:cs typeface="+mn-lt"/>
              </a:rPr>
              <a:t>. I </a:t>
            </a:r>
            <a:r>
              <a:rPr lang="pt-PT" sz="2000" dirty="0" err="1">
                <a:ea typeface="+mn-lt"/>
                <a:cs typeface="+mn-lt"/>
              </a:rPr>
              <a:t>am</a:t>
            </a:r>
            <a:r>
              <a:rPr lang="pt-PT" sz="2000" dirty="0">
                <a:ea typeface="+mn-lt"/>
                <a:cs typeface="+mn-lt"/>
              </a:rPr>
              <a:t> in Boston.</a:t>
            </a:r>
          </a:p>
          <a:p>
            <a:pPr lvl="2"/>
            <a:r>
              <a:rPr lang="pt-PT" sz="2000" i="1" dirty="0"/>
              <a:t>Eu sou dos Estados Unidos. Eu estou em Boston.</a:t>
            </a:r>
          </a:p>
          <a:p>
            <a:pPr lvl="2"/>
            <a:endParaRPr lang="pt-PT" sz="2000" i="1" dirty="0"/>
          </a:p>
          <a:p>
            <a:pPr lvl="1"/>
            <a:r>
              <a:rPr lang="pt-PT" sz="2400" dirty="0"/>
              <a:t>Ocupação</a:t>
            </a:r>
          </a:p>
          <a:p>
            <a:pPr lvl="2"/>
            <a:r>
              <a:rPr lang="pt-PT" sz="2000" dirty="0"/>
              <a:t>I </a:t>
            </a:r>
            <a:r>
              <a:rPr lang="pt-PT" sz="2000" dirty="0" err="1"/>
              <a:t>am</a:t>
            </a:r>
            <a:r>
              <a:rPr lang="pt-PT" sz="2000" dirty="0"/>
              <a:t> a </a:t>
            </a:r>
            <a:r>
              <a:rPr lang="pt-PT" sz="2000" dirty="0" err="1"/>
              <a:t>student</a:t>
            </a:r>
            <a:r>
              <a:rPr lang="pt-PT" sz="2000" dirty="0"/>
              <a:t>.</a:t>
            </a:r>
          </a:p>
          <a:p>
            <a:pPr lvl="2"/>
            <a:r>
              <a:rPr lang="pt-PT" sz="2000" i="1" dirty="0"/>
              <a:t>Eu sou um estudante.</a:t>
            </a:r>
          </a:p>
          <a:p>
            <a:pPr lvl="2"/>
            <a:endParaRPr lang="pt-PT" sz="2000" i="1" dirty="0"/>
          </a:p>
          <a:p>
            <a:pPr lvl="1"/>
            <a:r>
              <a:rPr lang="pt-PT" sz="2400" dirty="0"/>
              <a:t>Tempo</a:t>
            </a:r>
          </a:p>
          <a:p>
            <a:pPr lvl="2"/>
            <a:r>
              <a:rPr lang="pt-PT" sz="2000" dirty="0" err="1"/>
              <a:t>It</a:t>
            </a:r>
            <a:r>
              <a:rPr lang="pt-PT" sz="2000" dirty="0"/>
              <a:t> </a:t>
            </a:r>
            <a:r>
              <a:rPr lang="pt-PT" sz="2000" dirty="0" err="1"/>
              <a:t>is</a:t>
            </a:r>
            <a:r>
              <a:rPr lang="pt-PT" sz="2000" dirty="0"/>
              <a:t> 11’o </a:t>
            </a:r>
            <a:r>
              <a:rPr lang="pt-PT" sz="2000" dirty="0" err="1"/>
              <a:t>clock</a:t>
            </a:r>
            <a:r>
              <a:rPr lang="pt-PT" sz="2000" dirty="0"/>
              <a:t>.</a:t>
            </a:r>
          </a:p>
          <a:p>
            <a:pPr lvl="2"/>
            <a:r>
              <a:rPr lang="pt-PT" sz="2000" i="1" dirty="0"/>
              <a:t>São 11 horas.</a:t>
            </a:r>
          </a:p>
          <a:p>
            <a:pPr lvl="2"/>
            <a:endParaRPr lang="pt-PT" sz="1800" i="1" dirty="0">
              <a:ea typeface="+mn-lt"/>
              <a:cs typeface="+mn-lt"/>
            </a:endParaRPr>
          </a:p>
          <a:p>
            <a:pPr lvl="2">
              <a:lnSpc>
                <a:spcPct val="110000"/>
              </a:lnSpc>
            </a:pPr>
            <a:endParaRPr lang="en-US" sz="2400" i="1" dirty="0">
              <a:ea typeface="+mn-lt"/>
              <a:cs typeface="+mn-lt"/>
            </a:endParaRPr>
          </a:p>
          <a:p>
            <a:pPr lvl="1"/>
            <a:endParaRPr lang="en-US" sz="2000" dirty="0"/>
          </a:p>
          <a:p>
            <a:pPr lvl="1"/>
            <a:endParaRPr lang="en-US" sz="2000" dirty="0">
              <a:ea typeface="+mn-lt"/>
              <a:cs typeface="+mn-lt"/>
            </a:endParaRPr>
          </a:p>
          <a:p>
            <a:pPr lvl="1"/>
            <a:endParaRPr lang="en-US" sz="2000" dirty="0">
              <a:ea typeface="+mn-lt"/>
              <a:cs typeface="+mn-lt"/>
            </a:endParaRPr>
          </a:p>
          <a:p>
            <a:pPr marL="274320" lvl="1"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1034007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80598"/>
            <a:ext cx="7729728" cy="1188720"/>
          </a:xfrm>
        </p:spPr>
        <p:txBody>
          <a:bodyPr/>
          <a:lstStyle/>
          <a:p>
            <a:r>
              <a:rPr lang="en-US"/>
              <a:t>Pronomes</a:t>
            </a:r>
            <a:endParaRPr lang="en-US" dirty="0"/>
          </a:p>
        </p:txBody>
      </p:sp>
      <p:pic>
        <p:nvPicPr>
          <p:cNvPr id="4" name="Content Placeholder 3"/>
          <p:cNvPicPr>
            <a:picLocks noGrp="1" noChangeAspect="1"/>
          </p:cNvPicPr>
          <p:nvPr>
            <p:ph idx="1"/>
          </p:nvPr>
        </p:nvPicPr>
        <p:blipFill>
          <a:blip r:embed="rId2"/>
          <a:stretch>
            <a:fillRect/>
          </a:stretch>
        </p:blipFill>
        <p:spPr>
          <a:xfrm>
            <a:off x="3103491" y="2369236"/>
            <a:ext cx="5985017" cy="4488764"/>
          </a:xfrm>
        </p:spPr>
      </p:pic>
      <p:sp>
        <p:nvSpPr>
          <p:cNvPr id="3" name="TextBox 2">
            <a:extLst>
              <a:ext uri="{FF2B5EF4-FFF2-40B4-BE49-F238E27FC236}">
                <a16:creationId xmlns:a16="http://schemas.microsoft.com/office/drawing/2014/main" id="{10973411-1CC6-F24E-B7E5-2E435F1751FE}"/>
              </a:ext>
            </a:extLst>
          </p:cNvPr>
          <p:cNvSpPr txBox="1"/>
          <p:nvPr/>
        </p:nvSpPr>
        <p:spPr>
          <a:xfrm>
            <a:off x="3810000" y="1939636"/>
            <a:ext cx="1787236" cy="369332"/>
          </a:xfrm>
          <a:prstGeom prst="rect">
            <a:avLst/>
          </a:prstGeom>
          <a:noFill/>
        </p:spPr>
        <p:txBody>
          <a:bodyPr wrap="square" rtlCol="0">
            <a:spAutoFit/>
          </a:bodyPr>
          <a:lstStyle/>
          <a:p>
            <a:pPr algn="ctr"/>
            <a:r>
              <a:rPr lang="en-US" dirty="0"/>
              <a:t>Singular</a:t>
            </a:r>
          </a:p>
        </p:txBody>
      </p:sp>
      <p:sp>
        <p:nvSpPr>
          <p:cNvPr id="5" name="TextBox 4">
            <a:extLst>
              <a:ext uri="{FF2B5EF4-FFF2-40B4-BE49-F238E27FC236}">
                <a16:creationId xmlns:a16="http://schemas.microsoft.com/office/drawing/2014/main" id="{CAD1DC23-1E10-A943-A999-671E2271D877}"/>
              </a:ext>
            </a:extLst>
          </p:cNvPr>
          <p:cNvSpPr txBox="1"/>
          <p:nvPr/>
        </p:nvSpPr>
        <p:spPr>
          <a:xfrm>
            <a:off x="6428509" y="1999904"/>
            <a:ext cx="1787236" cy="369332"/>
          </a:xfrm>
          <a:prstGeom prst="rect">
            <a:avLst/>
          </a:prstGeom>
          <a:noFill/>
        </p:spPr>
        <p:txBody>
          <a:bodyPr wrap="square" rtlCol="0">
            <a:spAutoFit/>
          </a:bodyPr>
          <a:lstStyle/>
          <a:p>
            <a:pPr algn="ctr"/>
            <a:r>
              <a:rPr lang="en-US" dirty="0"/>
              <a:t>Plural</a:t>
            </a:r>
          </a:p>
        </p:txBody>
      </p:sp>
    </p:spTree>
    <p:extLst>
      <p:ext uri="{BB962C8B-B14F-4D97-AF65-F5344CB8AC3E}">
        <p14:creationId xmlns:p14="http://schemas.microsoft.com/office/powerpoint/2010/main" val="1727664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94045"/>
            <a:ext cx="7729728" cy="1188720"/>
          </a:xfrm>
        </p:spPr>
        <p:txBody>
          <a:bodyPr/>
          <a:lstStyle/>
          <a:p>
            <a:r>
              <a:rPr lang="en-US" dirty="0" err="1"/>
              <a:t>vamos</a:t>
            </a:r>
            <a:r>
              <a:rPr lang="en-US" dirty="0"/>
              <a:t> </a:t>
            </a:r>
            <a:r>
              <a:rPr lang="en-US" dirty="0" err="1"/>
              <a:t>ouvir</a:t>
            </a:r>
            <a:r>
              <a:rPr lang="en-US" dirty="0"/>
              <a:t> </a:t>
            </a:r>
            <a:r>
              <a:rPr lang="en-US" dirty="0" err="1"/>
              <a:t>música</a:t>
            </a:r>
            <a:endParaRPr lang="en-US" dirty="0"/>
          </a:p>
        </p:txBody>
      </p:sp>
      <p:sp>
        <p:nvSpPr>
          <p:cNvPr id="3" name="Content Placeholder 2"/>
          <p:cNvSpPr>
            <a:spLocks noGrp="1"/>
          </p:cNvSpPr>
          <p:nvPr>
            <p:ph idx="1"/>
          </p:nvPr>
        </p:nvSpPr>
        <p:spPr>
          <a:xfrm>
            <a:off x="2231136" y="2086714"/>
            <a:ext cx="9629170" cy="3101983"/>
          </a:xfrm>
        </p:spPr>
        <p:txBody>
          <a:bodyPr>
            <a:normAutofit/>
          </a:bodyPr>
          <a:lstStyle/>
          <a:p>
            <a:r>
              <a:rPr lang="pt-PT" sz="3200" dirty="0"/>
              <a:t>A </a:t>
            </a:r>
            <a:r>
              <a:rPr lang="pt-PT" sz="3200" dirty="0" err="1"/>
              <a:t>song</a:t>
            </a:r>
            <a:r>
              <a:rPr lang="pt-PT" sz="3200" dirty="0"/>
              <a:t> to </a:t>
            </a:r>
            <a:r>
              <a:rPr lang="pt-PT" sz="3200" dirty="0" err="1"/>
              <a:t>help</a:t>
            </a:r>
            <a:r>
              <a:rPr lang="pt-PT" sz="3200" dirty="0"/>
              <a:t> </a:t>
            </a:r>
            <a:r>
              <a:rPr lang="pt-PT" sz="3200" dirty="0" err="1"/>
              <a:t>you</a:t>
            </a:r>
            <a:r>
              <a:rPr lang="pt-PT" sz="3200" dirty="0"/>
              <a:t> memorize:</a:t>
            </a:r>
          </a:p>
          <a:p>
            <a:pPr lvl="1"/>
            <a:r>
              <a:rPr lang="pt-PT" sz="3000" dirty="0"/>
              <a:t>Uma música para ajudá-lo a memorizar:</a:t>
            </a:r>
          </a:p>
          <a:p>
            <a:endParaRPr lang="en-US" sz="3200" dirty="0"/>
          </a:p>
          <a:p>
            <a:r>
              <a:rPr lang="en-US" sz="3200" dirty="0">
                <a:hlinkClick r:id="rId2"/>
              </a:rPr>
              <a:t>https://www.youtube.com/watch?v=RRY4sUOgHVs</a:t>
            </a:r>
            <a:endParaRPr lang="en-US" sz="3200" dirty="0"/>
          </a:p>
          <a:p>
            <a:r>
              <a:rPr lang="en-US" sz="3200" dirty="0">
                <a:hlinkClick r:id="rId3"/>
              </a:rPr>
              <a:t>https://www.youtube.com/watch?v=8axlfeQ1naA</a:t>
            </a:r>
            <a:r>
              <a:rPr lang="en-US" sz="3200" dirty="0"/>
              <a:t> </a:t>
            </a:r>
          </a:p>
        </p:txBody>
      </p:sp>
    </p:spTree>
    <p:extLst>
      <p:ext uri="{BB962C8B-B14F-4D97-AF65-F5344CB8AC3E}">
        <p14:creationId xmlns:p14="http://schemas.microsoft.com/office/powerpoint/2010/main" val="1106593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117528"/>
            <a:ext cx="8580299" cy="1188720"/>
          </a:xfrm>
        </p:spPr>
        <p:txBody>
          <a:bodyPr/>
          <a:lstStyle/>
          <a:p>
            <a:r>
              <a:rPr lang="pt-PT" dirty="0" err="1"/>
              <a:t>Speaking</a:t>
            </a:r>
            <a:r>
              <a:rPr lang="pt-PT" dirty="0"/>
              <a:t> </a:t>
            </a:r>
            <a:r>
              <a:rPr lang="pt-PT" dirty="0" err="1"/>
              <a:t>Activity</a:t>
            </a:r>
            <a:r>
              <a:rPr lang="pt-PT" dirty="0"/>
              <a:t>: atividade de falar</a:t>
            </a:r>
            <a:endParaRPr lang="en-US" dirty="0"/>
          </a:p>
        </p:txBody>
      </p:sp>
      <p:sp>
        <p:nvSpPr>
          <p:cNvPr id="3" name="Content Placeholder 2"/>
          <p:cNvSpPr>
            <a:spLocks noGrp="1"/>
          </p:cNvSpPr>
          <p:nvPr>
            <p:ph idx="1"/>
          </p:nvPr>
        </p:nvSpPr>
        <p:spPr>
          <a:xfrm>
            <a:off x="1061242" y="1831220"/>
            <a:ext cx="10718382" cy="5026779"/>
          </a:xfrm>
        </p:spPr>
        <p:txBody>
          <a:bodyPr>
            <a:normAutofit/>
          </a:bodyPr>
          <a:lstStyle/>
          <a:p>
            <a:r>
              <a:rPr lang="pt-PT" sz="3200" dirty="0" err="1"/>
              <a:t>Let’s</a:t>
            </a:r>
            <a:r>
              <a:rPr lang="pt-PT" sz="3200" dirty="0"/>
              <a:t> familiarize </a:t>
            </a:r>
            <a:r>
              <a:rPr lang="pt-PT" sz="3200" dirty="0" err="1"/>
              <a:t>ourselves</a:t>
            </a:r>
            <a:r>
              <a:rPr lang="pt-PT" sz="3200" dirty="0"/>
              <a:t> </a:t>
            </a:r>
            <a:r>
              <a:rPr lang="pt-PT" sz="3200" dirty="0" err="1"/>
              <a:t>with</a:t>
            </a:r>
            <a:r>
              <a:rPr lang="pt-PT" sz="3200" dirty="0"/>
              <a:t> </a:t>
            </a:r>
            <a:r>
              <a:rPr lang="pt-PT" sz="3200" dirty="0" err="1"/>
              <a:t>the</a:t>
            </a:r>
            <a:r>
              <a:rPr lang="pt-PT" sz="3200" dirty="0"/>
              <a:t> </a:t>
            </a:r>
            <a:r>
              <a:rPr lang="pt-PT" sz="3200" dirty="0" err="1"/>
              <a:t>diferent</a:t>
            </a:r>
            <a:r>
              <a:rPr lang="pt-PT" sz="3200" dirty="0"/>
              <a:t> </a:t>
            </a:r>
            <a:r>
              <a:rPr lang="pt-PT" sz="3200" dirty="0" err="1"/>
              <a:t>combinations</a:t>
            </a:r>
            <a:r>
              <a:rPr lang="pt-PT" sz="3200" dirty="0"/>
              <a:t> </a:t>
            </a:r>
            <a:r>
              <a:rPr lang="pt-PT" sz="3200" dirty="0" err="1"/>
              <a:t>of</a:t>
            </a:r>
            <a:r>
              <a:rPr lang="pt-PT" sz="3200" dirty="0"/>
              <a:t> “to </a:t>
            </a:r>
            <a:r>
              <a:rPr lang="pt-PT" sz="3200" dirty="0" err="1"/>
              <a:t>be</a:t>
            </a:r>
            <a:r>
              <a:rPr lang="pt-PT" sz="3200" dirty="0"/>
              <a:t>”</a:t>
            </a:r>
          </a:p>
          <a:p>
            <a:pPr lvl="1"/>
            <a:r>
              <a:rPr lang="pt-PT" sz="3000" dirty="0"/>
              <a:t>Vamos nos familiarizar com as diferentes conjugações de “ser”.</a:t>
            </a:r>
          </a:p>
          <a:p>
            <a:endParaRPr lang="pt-PT" sz="3200" dirty="0"/>
          </a:p>
          <a:p>
            <a:r>
              <a:rPr lang="pt-PT" sz="3200" dirty="0" err="1"/>
              <a:t>On</a:t>
            </a:r>
            <a:r>
              <a:rPr lang="pt-PT" sz="3200" dirty="0"/>
              <a:t> </a:t>
            </a:r>
            <a:r>
              <a:rPr lang="pt-PT" sz="3200" dirty="0" err="1"/>
              <a:t>the</a:t>
            </a:r>
            <a:r>
              <a:rPr lang="pt-PT" sz="3200" dirty="0"/>
              <a:t> </a:t>
            </a:r>
            <a:r>
              <a:rPr lang="pt-PT" sz="3200" dirty="0" err="1"/>
              <a:t>next</a:t>
            </a:r>
            <a:r>
              <a:rPr lang="pt-PT" sz="3200" dirty="0"/>
              <a:t> slides, </a:t>
            </a:r>
            <a:r>
              <a:rPr lang="pt-PT" sz="3200" dirty="0" err="1"/>
              <a:t>please</a:t>
            </a:r>
            <a:r>
              <a:rPr lang="pt-PT" sz="3200" dirty="0"/>
              <a:t> </a:t>
            </a:r>
            <a:r>
              <a:rPr lang="pt-PT" sz="3200" dirty="0" err="1"/>
              <a:t>read</a:t>
            </a:r>
            <a:r>
              <a:rPr lang="pt-PT" sz="3200" dirty="0"/>
              <a:t> </a:t>
            </a:r>
            <a:r>
              <a:rPr lang="pt-PT" sz="3200" dirty="0" err="1"/>
              <a:t>the</a:t>
            </a:r>
            <a:r>
              <a:rPr lang="pt-PT" sz="3200" dirty="0"/>
              <a:t> </a:t>
            </a:r>
            <a:r>
              <a:rPr lang="pt-PT" sz="3200" dirty="0" err="1"/>
              <a:t>sentences</a:t>
            </a:r>
            <a:r>
              <a:rPr lang="pt-PT" sz="3200" dirty="0"/>
              <a:t> </a:t>
            </a:r>
            <a:r>
              <a:rPr lang="pt-PT" sz="3200" dirty="0" err="1"/>
              <a:t>and</a:t>
            </a:r>
            <a:r>
              <a:rPr lang="pt-PT" sz="3200" dirty="0"/>
              <a:t> </a:t>
            </a:r>
            <a:r>
              <a:rPr lang="pt-PT" sz="3200" dirty="0" err="1"/>
              <a:t>fill</a:t>
            </a:r>
            <a:r>
              <a:rPr lang="pt-PT" sz="3200" dirty="0"/>
              <a:t> in </a:t>
            </a:r>
            <a:r>
              <a:rPr lang="pt-PT" sz="3200" dirty="0" err="1"/>
              <a:t>the</a:t>
            </a:r>
            <a:r>
              <a:rPr lang="pt-PT" sz="3200" dirty="0"/>
              <a:t> </a:t>
            </a:r>
            <a:r>
              <a:rPr lang="pt-PT" sz="3200" dirty="0" err="1"/>
              <a:t>blank</a:t>
            </a:r>
            <a:r>
              <a:rPr lang="pt-PT" sz="3200" dirty="0"/>
              <a:t> </a:t>
            </a:r>
            <a:r>
              <a:rPr lang="pt-PT" sz="3200" dirty="0" err="1"/>
              <a:t>with</a:t>
            </a:r>
            <a:r>
              <a:rPr lang="pt-PT" sz="3200" dirty="0"/>
              <a:t> </a:t>
            </a:r>
            <a:r>
              <a:rPr lang="pt-PT" sz="3200" dirty="0" err="1"/>
              <a:t>the</a:t>
            </a:r>
            <a:r>
              <a:rPr lang="pt-PT" sz="3200" dirty="0"/>
              <a:t> </a:t>
            </a:r>
            <a:r>
              <a:rPr lang="pt-PT" sz="3200" dirty="0" err="1"/>
              <a:t>correct</a:t>
            </a:r>
            <a:r>
              <a:rPr lang="pt-PT" sz="3200" dirty="0"/>
              <a:t> “to </a:t>
            </a:r>
            <a:r>
              <a:rPr lang="pt-PT" sz="3200" dirty="0" err="1"/>
              <a:t>be</a:t>
            </a:r>
            <a:r>
              <a:rPr lang="pt-PT" sz="3200" dirty="0"/>
              <a:t>” </a:t>
            </a:r>
            <a:r>
              <a:rPr lang="pt-PT" sz="3200" dirty="0" err="1"/>
              <a:t>form</a:t>
            </a:r>
            <a:endParaRPr lang="pt-PT" sz="3200" dirty="0"/>
          </a:p>
          <a:p>
            <a:pPr lvl="1"/>
            <a:r>
              <a:rPr lang="pt-PT" sz="3000" dirty="0"/>
              <a:t>Nos próximos slides, por favor, leia as frases e preencha o espaço em branco com a forma correta de “to </a:t>
            </a:r>
            <a:r>
              <a:rPr lang="pt-PT" sz="3000" dirty="0" err="1"/>
              <a:t>be</a:t>
            </a:r>
            <a:r>
              <a:rPr lang="pt-PT" sz="3000" dirty="0"/>
              <a:t>”</a:t>
            </a:r>
          </a:p>
          <a:p>
            <a:endParaRPr lang="pt-PT" sz="3200" dirty="0"/>
          </a:p>
          <a:p>
            <a:pPr lvl="1"/>
            <a:endParaRPr lang="en-US" sz="3000" dirty="0"/>
          </a:p>
        </p:txBody>
      </p:sp>
    </p:spTree>
    <p:extLst>
      <p:ext uri="{BB962C8B-B14F-4D97-AF65-F5344CB8AC3E}">
        <p14:creationId xmlns:p14="http://schemas.microsoft.com/office/powerpoint/2010/main" val="186644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Warm Up!</a:t>
            </a:r>
          </a:p>
        </p:txBody>
      </p:sp>
      <p:sp>
        <p:nvSpPr>
          <p:cNvPr id="3" name="Subtitle 2"/>
          <p:cNvSpPr>
            <a:spLocks noGrp="1"/>
          </p:cNvSpPr>
          <p:nvPr>
            <p:ph type="subTitle" idx="1"/>
          </p:nvPr>
        </p:nvSpPr>
        <p:spPr/>
        <p:txBody>
          <a:bodyPr/>
          <a:lstStyle/>
          <a:p>
            <a:r>
              <a:rPr lang="en-US" dirty="0" err="1"/>
              <a:t>Fale</a:t>
            </a:r>
            <a:r>
              <a:rPr lang="en-US" dirty="0"/>
              <a:t> antes de aula</a:t>
            </a:r>
          </a:p>
        </p:txBody>
      </p:sp>
    </p:spTree>
    <p:extLst>
      <p:ext uri="{BB962C8B-B14F-4D97-AF65-F5344CB8AC3E}">
        <p14:creationId xmlns:p14="http://schemas.microsoft.com/office/powerpoint/2010/main" val="1352847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6394" y="1387469"/>
            <a:ext cx="9007199" cy="4287190"/>
          </a:xfrm>
        </p:spPr>
        <p:txBody>
          <a:bodyPr>
            <a:normAutofit/>
          </a:bodyPr>
          <a:lstStyle/>
          <a:p>
            <a:pPr>
              <a:lnSpc>
                <a:spcPct val="150000"/>
              </a:lnSpc>
            </a:pPr>
            <a:r>
              <a:rPr lang="en-US" sz="2800" dirty="0"/>
              <a:t>I ___ Jack: Eu sou Jack</a:t>
            </a:r>
          </a:p>
          <a:p>
            <a:pPr>
              <a:lnSpc>
                <a:spcPct val="150000"/>
              </a:lnSpc>
            </a:pPr>
            <a:r>
              <a:rPr lang="en-US" sz="2800" dirty="0"/>
              <a:t>I ___ young: Sou </a:t>
            </a:r>
            <a:r>
              <a:rPr lang="en-US" sz="2800" dirty="0" err="1"/>
              <a:t>jovem</a:t>
            </a:r>
            <a:endParaRPr lang="en-US" sz="2800" dirty="0"/>
          </a:p>
          <a:p>
            <a:pPr>
              <a:lnSpc>
                <a:spcPct val="150000"/>
              </a:lnSpc>
            </a:pPr>
            <a:r>
              <a:rPr lang="en-US" sz="2800" dirty="0"/>
              <a:t>I ___ fine: Eu </a:t>
            </a:r>
            <a:r>
              <a:rPr lang="en-US" sz="2800" dirty="0" err="1"/>
              <a:t>estou</a:t>
            </a:r>
            <a:r>
              <a:rPr lang="en-US" sz="2800" dirty="0"/>
              <a:t> </a:t>
            </a:r>
            <a:r>
              <a:rPr lang="en-US" sz="2800" dirty="0" err="1"/>
              <a:t>bem</a:t>
            </a:r>
            <a:endParaRPr lang="en-US" sz="2800" dirty="0"/>
          </a:p>
          <a:p>
            <a:pPr>
              <a:lnSpc>
                <a:spcPct val="150000"/>
              </a:lnSpc>
            </a:pPr>
            <a:r>
              <a:rPr lang="en-US" sz="2800" dirty="0"/>
              <a:t>I ___ from Brazil: Eu sou do </a:t>
            </a:r>
            <a:r>
              <a:rPr lang="en-US" sz="2800" dirty="0" err="1"/>
              <a:t>Brasil</a:t>
            </a:r>
            <a:endParaRPr lang="en-US" sz="2800" dirty="0"/>
          </a:p>
          <a:p>
            <a:pPr>
              <a:lnSpc>
                <a:spcPct val="150000"/>
              </a:lnSpc>
            </a:pPr>
            <a:r>
              <a:rPr lang="en-US" sz="2800" dirty="0"/>
              <a:t>I ___ a carpenter: Eu sou </a:t>
            </a:r>
            <a:r>
              <a:rPr lang="en-US" sz="2800" dirty="0" err="1"/>
              <a:t>carpinteiro</a:t>
            </a:r>
            <a:endParaRPr lang="en-US" sz="2800" dirty="0"/>
          </a:p>
          <a:p>
            <a:endParaRPr lang="en-US" sz="2800" dirty="0"/>
          </a:p>
        </p:txBody>
      </p:sp>
      <p:pic>
        <p:nvPicPr>
          <p:cNvPr id="8" name="Picture 7"/>
          <p:cNvPicPr>
            <a:picLocks noChangeAspect="1"/>
          </p:cNvPicPr>
          <p:nvPr/>
        </p:nvPicPr>
        <p:blipFill>
          <a:blip r:embed="rId2"/>
          <a:stretch>
            <a:fillRect/>
          </a:stretch>
        </p:blipFill>
        <p:spPr>
          <a:xfrm>
            <a:off x="7528925" y="1058575"/>
            <a:ext cx="3211607" cy="3703336"/>
          </a:xfrm>
          <a:prstGeom prst="rect">
            <a:avLst/>
          </a:prstGeom>
        </p:spPr>
      </p:pic>
    </p:spTree>
    <p:extLst>
      <p:ext uri="{BB962C8B-B14F-4D97-AF65-F5344CB8AC3E}">
        <p14:creationId xmlns:p14="http://schemas.microsoft.com/office/powerpoint/2010/main" val="2009323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384" y="1333680"/>
            <a:ext cx="7729728" cy="4273744"/>
          </a:xfrm>
        </p:spPr>
        <p:txBody>
          <a:bodyPr>
            <a:normAutofit lnSpcReduction="10000"/>
          </a:bodyPr>
          <a:lstStyle/>
          <a:p>
            <a:pPr>
              <a:lnSpc>
                <a:spcPct val="150000"/>
              </a:lnSpc>
            </a:pPr>
            <a:r>
              <a:rPr lang="en-US" sz="2800" dirty="0"/>
              <a:t>You ___ Lara: </a:t>
            </a:r>
            <a:r>
              <a:rPr lang="en-US" sz="2800" dirty="0" err="1"/>
              <a:t>Você</a:t>
            </a:r>
            <a:r>
              <a:rPr lang="en-US" sz="2800" dirty="0"/>
              <a:t> </a:t>
            </a:r>
            <a:r>
              <a:rPr lang="en-US" sz="2800" dirty="0" err="1"/>
              <a:t>é</a:t>
            </a:r>
            <a:r>
              <a:rPr lang="en-US" sz="2800" dirty="0"/>
              <a:t> Lara</a:t>
            </a:r>
          </a:p>
          <a:p>
            <a:pPr>
              <a:lnSpc>
                <a:spcPct val="150000"/>
              </a:lnSpc>
            </a:pPr>
            <a:r>
              <a:rPr lang="en-US" sz="2800" dirty="0"/>
              <a:t>You ___ twenty-two years old: Voce </a:t>
            </a:r>
            <a:r>
              <a:rPr lang="en-US" sz="2800" dirty="0" err="1"/>
              <a:t>tem</a:t>
            </a:r>
            <a:r>
              <a:rPr lang="en-US" sz="2800" dirty="0"/>
              <a:t> 22 </a:t>
            </a:r>
            <a:r>
              <a:rPr lang="en-US" sz="2800" dirty="0" err="1"/>
              <a:t>anos</a:t>
            </a:r>
            <a:endParaRPr lang="en-US" sz="2800" dirty="0"/>
          </a:p>
          <a:p>
            <a:pPr>
              <a:lnSpc>
                <a:spcPct val="150000"/>
              </a:lnSpc>
            </a:pPr>
            <a:r>
              <a:rPr lang="en-US" sz="2800" dirty="0"/>
              <a:t>You ___ happy: </a:t>
            </a:r>
            <a:r>
              <a:rPr lang="en-US" sz="2800" dirty="0" err="1"/>
              <a:t>Vocês</a:t>
            </a:r>
            <a:r>
              <a:rPr lang="en-US" sz="2800" dirty="0"/>
              <a:t> </a:t>
            </a:r>
            <a:r>
              <a:rPr lang="en-US" sz="2800" dirty="0" err="1"/>
              <a:t>estão</a:t>
            </a:r>
            <a:r>
              <a:rPr lang="en-US" sz="2800" dirty="0"/>
              <a:t> </a:t>
            </a:r>
            <a:r>
              <a:rPr lang="en-US" sz="2800" dirty="0" err="1"/>
              <a:t>felizes</a:t>
            </a:r>
            <a:endParaRPr lang="en-US" sz="2800" dirty="0"/>
          </a:p>
          <a:p>
            <a:pPr>
              <a:lnSpc>
                <a:spcPct val="150000"/>
              </a:lnSpc>
            </a:pPr>
            <a:r>
              <a:rPr lang="en-US" sz="2800" dirty="0"/>
              <a:t>You ___ from the United States: </a:t>
            </a:r>
            <a:r>
              <a:rPr lang="en-US" sz="2800" dirty="0" err="1"/>
              <a:t>Você</a:t>
            </a:r>
            <a:r>
              <a:rPr lang="en-US" sz="2800" dirty="0"/>
              <a:t> </a:t>
            </a:r>
            <a:r>
              <a:rPr lang="en-US" sz="2800" dirty="0" err="1"/>
              <a:t>é</a:t>
            </a:r>
            <a:r>
              <a:rPr lang="en-US" sz="2800" dirty="0"/>
              <a:t> dos </a:t>
            </a:r>
            <a:r>
              <a:rPr lang="en-US" sz="2800" dirty="0" err="1"/>
              <a:t>estados</a:t>
            </a:r>
            <a:r>
              <a:rPr lang="en-US" sz="2800" dirty="0"/>
              <a:t> </a:t>
            </a:r>
            <a:r>
              <a:rPr lang="en-US" sz="2800" dirty="0" err="1"/>
              <a:t>unidos</a:t>
            </a:r>
            <a:endParaRPr lang="en-US" sz="2800" dirty="0"/>
          </a:p>
          <a:p>
            <a:pPr>
              <a:lnSpc>
                <a:spcPct val="150000"/>
              </a:lnSpc>
            </a:pPr>
            <a:r>
              <a:rPr lang="en-US" sz="2800" dirty="0"/>
              <a:t>You ___ a student: </a:t>
            </a:r>
            <a:r>
              <a:rPr lang="en-US" sz="2800" dirty="0" err="1"/>
              <a:t>Você</a:t>
            </a:r>
            <a:r>
              <a:rPr lang="en-US" sz="2800" dirty="0"/>
              <a:t> </a:t>
            </a:r>
            <a:r>
              <a:rPr lang="en-US" sz="2800" dirty="0" err="1"/>
              <a:t>é</a:t>
            </a:r>
            <a:r>
              <a:rPr lang="en-US" sz="2800" dirty="0"/>
              <a:t> um </a:t>
            </a:r>
            <a:r>
              <a:rPr lang="en-US" sz="2800" dirty="0" err="1"/>
              <a:t>estudante</a:t>
            </a:r>
            <a:endParaRPr lang="en-US" sz="2800" dirty="0"/>
          </a:p>
        </p:txBody>
      </p:sp>
      <p:pic>
        <p:nvPicPr>
          <p:cNvPr id="6" name="Picture 5"/>
          <p:cNvPicPr>
            <a:picLocks noChangeAspect="1"/>
          </p:cNvPicPr>
          <p:nvPr/>
        </p:nvPicPr>
        <p:blipFill>
          <a:blip r:embed="rId2"/>
          <a:stretch>
            <a:fillRect/>
          </a:stretch>
        </p:blipFill>
        <p:spPr>
          <a:xfrm>
            <a:off x="8562370" y="1629902"/>
            <a:ext cx="2464217" cy="3681300"/>
          </a:xfrm>
          <a:prstGeom prst="rect">
            <a:avLst/>
          </a:prstGeom>
        </p:spPr>
      </p:pic>
    </p:spTree>
    <p:extLst>
      <p:ext uri="{BB962C8B-B14F-4D97-AF65-F5344CB8AC3E}">
        <p14:creationId xmlns:p14="http://schemas.microsoft.com/office/powerpoint/2010/main" val="1360084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 is / She IS</a:t>
            </a:r>
          </a:p>
        </p:txBody>
      </p:sp>
      <p:sp>
        <p:nvSpPr>
          <p:cNvPr id="4" name="Content Placeholder 2"/>
          <p:cNvSpPr>
            <a:spLocks noGrp="1"/>
          </p:cNvSpPr>
          <p:nvPr>
            <p:ph idx="1"/>
          </p:nvPr>
        </p:nvSpPr>
        <p:spPr>
          <a:xfrm>
            <a:off x="617488" y="2355656"/>
            <a:ext cx="7729728" cy="4273744"/>
          </a:xfrm>
        </p:spPr>
        <p:txBody>
          <a:bodyPr>
            <a:normAutofit/>
          </a:bodyPr>
          <a:lstStyle/>
          <a:p>
            <a:pPr>
              <a:lnSpc>
                <a:spcPct val="150000"/>
              </a:lnSpc>
            </a:pPr>
            <a:r>
              <a:rPr lang="en-US" sz="2800" dirty="0"/>
              <a:t>He ___ Antonio: </a:t>
            </a:r>
            <a:r>
              <a:rPr lang="en-US" sz="2800" dirty="0" err="1"/>
              <a:t>Ele</a:t>
            </a:r>
            <a:r>
              <a:rPr lang="en-US" sz="2800" dirty="0"/>
              <a:t> </a:t>
            </a:r>
            <a:r>
              <a:rPr lang="en-US" sz="2800" dirty="0" err="1"/>
              <a:t>é</a:t>
            </a:r>
            <a:r>
              <a:rPr lang="en-US" sz="2800" dirty="0"/>
              <a:t> o </a:t>
            </a:r>
            <a:r>
              <a:rPr lang="en-US" sz="2800" dirty="0" err="1"/>
              <a:t>antonio</a:t>
            </a:r>
            <a:endParaRPr lang="en-US" sz="2800" dirty="0"/>
          </a:p>
          <a:p>
            <a:pPr>
              <a:lnSpc>
                <a:spcPct val="150000"/>
              </a:lnSpc>
            </a:pPr>
            <a:r>
              <a:rPr lang="en-US" sz="2800" dirty="0"/>
              <a:t>He ___ thirty years old: </a:t>
            </a:r>
            <a:r>
              <a:rPr lang="en-US" sz="2800" dirty="0" err="1"/>
              <a:t>Ele</a:t>
            </a:r>
            <a:r>
              <a:rPr lang="en-US" sz="2800" dirty="0"/>
              <a:t> </a:t>
            </a:r>
            <a:r>
              <a:rPr lang="en-US" sz="2800" dirty="0" err="1"/>
              <a:t>tem</a:t>
            </a:r>
            <a:r>
              <a:rPr lang="en-US" sz="2800" dirty="0"/>
              <a:t> </a:t>
            </a:r>
            <a:r>
              <a:rPr lang="en-US" sz="2800" dirty="0" err="1"/>
              <a:t>trinta</a:t>
            </a:r>
            <a:r>
              <a:rPr lang="en-US" sz="2800" dirty="0"/>
              <a:t> </a:t>
            </a:r>
            <a:r>
              <a:rPr lang="en-US" sz="2800" dirty="0" err="1"/>
              <a:t>anos</a:t>
            </a:r>
            <a:endParaRPr lang="en-US" sz="2800" dirty="0"/>
          </a:p>
          <a:p>
            <a:pPr>
              <a:lnSpc>
                <a:spcPct val="150000"/>
              </a:lnSpc>
            </a:pPr>
            <a:r>
              <a:rPr lang="en-US" sz="2800" dirty="0"/>
              <a:t>He ___ good: </a:t>
            </a:r>
            <a:r>
              <a:rPr lang="en-US" sz="2800" dirty="0" err="1"/>
              <a:t>Ele</a:t>
            </a:r>
            <a:r>
              <a:rPr lang="en-US" sz="2800" dirty="0"/>
              <a:t> </a:t>
            </a:r>
            <a:r>
              <a:rPr lang="en-US" sz="2800" dirty="0" err="1"/>
              <a:t>é</a:t>
            </a:r>
            <a:r>
              <a:rPr lang="en-US" sz="2800" dirty="0"/>
              <a:t> </a:t>
            </a:r>
            <a:r>
              <a:rPr lang="en-US" sz="2800" dirty="0" err="1"/>
              <a:t>bom</a:t>
            </a:r>
            <a:endParaRPr lang="en-US" sz="2800" dirty="0"/>
          </a:p>
          <a:p>
            <a:pPr>
              <a:lnSpc>
                <a:spcPct val="150000"/>
              </a:lnSpc>
            </a:pPr>
            <a:r>
              <a:rPr lang="en-US" sz="2800" dirty="0"/>
              <a:t>He ___ from Colombia: </a:t>
            </a:r>
            <a:r>
              <a:rPr lang="en-US" sz="2800" dirty="0" err="1"/>
              <a:t>Ele</a:t>
            </a:r>
            <a:r>
              <a:rPr lang="en-US" sz="2800" dirty="0"/>
              <a:t> </a:t>
            </a:r>
            <a:r>
              <a:rPr lang="en-US" sz="2800" dirty="0" err="1"/>
              <a:t>é</a:t>
            </a:r>
            <a:r>
              <a:rPr lang="en-US" sz="2800" dirty="0"/>
              <a:t> da </a:t>
            </a:r>
            <a:r>
              <a:rPr lang="en-US" sz="2800" dirty="0" err="1"/>
              <a:t>colombia</a:t>
            </a:r>
            <a:endParaRPr lang="en-US" sz="2800" dirty="0"/>
          </a:p>
          <a:p>
            <a:pPr>
              <a:lnSpc>
                <a:spcPct val="150000"/>
              </a:lnSpc>
            </a:pPr>
            <a:r>
              <a:rPr lang="en-US" sz="2800" dirty="0"/>
              <a:t>He ____ a painter: </a:t>
            </a:r>
            <a:r>
              <a:rPr lang="en-US" sz="2800" dirty="0" err="1"/>
              <a:t>Ele</a:t>
            </a:r>
            <a:r>
              <a:rPr lang="en-US" sz="2800" dirty="0"/>
              <a:t> </a:t>
            </a:r>
            <a:r>
              <a:rPr lang="en-US" sz="2800" dirty="0" err="1"/>
              <a:t>é</a:t>
            </a:r>
            <a:r>
              <a:rPr lang="en-US" sz="2800" dirty="0"/>
              <a:t> um </a:t>
            </a:r>
            <a:r>
              <a:rPr lang="en-US" sz="2800" dirty="0" err="1"/>
              <a:t>pintor</a:t>
            </a:r>
            <a:endParaRPr lang="en-US" sz="2800" dirty="0"/>
          </a:p>
        </p:txBody>
      </p:sp>
      <p:pic>
        <p:nvPicPr>
          <p:cNvPr id="7" name="Picture 6"/>
          <p:cNvPicPr>
            <a:picLocks noChangeAspect="1"/>
          </p:cNvPicPr>
          <p:nvPr/>
        </p:nvPicPr>
        <p:blipFill>
          <a:blip r:embed="rId2"/>
          <a:stretch>
            <a:fillRect/>
          </a:stretch>
        </p:blipFill>
        <p:spPr>
          <a:xfrm>
            <a:off x="7389906" y="2790728"/>
            <a:ext cx="2387600" cy="3403600"/>
          </a:xfrm>
          <a:prstGeom prst="rect">
            <a:avLst/>
          </a:prstGeom>
        </p:spPr>
      </p:pic>
    </p:spTree>
    <p:extLst>
      <p:ext uri="{BB962C8B-B14F-4D97-AF65-F5344CB8AC3E}">
        <p14:creationId xmlns:p14="http://schemas.microsoft.com/office/powerpoint/2010/main" val="1807771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86469"/>
            <a:ext cx="7729728" cy="1188720"/>
          </a:xfrm>
        </p:spPr>
        <p:txBody>
          <a:bodyPr/>
          <a:lstStyle/>
          <a:p>
            <a:r>
              <a:rPr lang="en-US" dirty="0"/>
              <a:t>He Is / She is</a:t>
            </a:r>
          </a:p>
        </p:txBody>
      </p:sp>
      <p:sp>
        <p:nvSpPr>
          <p:cNvPr id="4" name="Content Placeholder 2"/>
          <p:cNvSpPr>
            <a:spLocks noGrp="1"/>
          </p:cNvSpPr>
          <p:nvPr>
            <p:ph idx="1"/>
          </p:nvPr>
        </p:nvSpPr>
        <p:spPr>
          <a:xfrm>
            <a:off x="698171" y="1938797"/>
            <a:ext cx="7729728" cy="4273744"/>
          </a:xfrm>
        </p:spPr>
        <p:txBody>
          <a:bodyPr>
            <a:normAutofit/>
          </a:bodyPr>
          <a:lstStyle/>
          <a:p>
            <a:pPr>
              <a:lnSpc>
                <a:spcPct val="150000"/>
              </a:lnSpc>
            </a:pPr>
            <a:r>
              <a:rPr lang="en-US" sz="2800" dirty="0"/>
              <a:t>She ___ Ana: Ela </a:t>
            </a:r>
            <a:r>
              <a:rPr lang="en-US" sz="2800" dirty="0" err="1"/>
              <a:t>é</a:t>
            </a:r>
            <a:r>
              <a:rPr lang="en-US" sz="2800" dirty="0"/>
              <a:t> ana</a:t>
            </a:r>
          </a:p>
          <a:p>
            <a:pPr>
              <a:lnSpc>
                <a:spcPct val="150000"/>
              </a:lnSpc>
            </a:pPr>
            <a:r>
              <a:rPr lang="en-US" sz="2800" dirty="0"/>
              <a:t>She ___ ten years old: Ela </a:t>
            </a:r>
            <a:r>
              <a:rPr lang="en-US" sz="2800" dirty="0" err="1"/>
              <a:t>tem</a:t>
            </a:r>
            <a:r>
              <a:rPr lang="en-US" sz="2800" dirty="0"/>
              <a:t> </a:t>
            </a:r>
            <a:r>
              <a:rPr lang="en-US" sz="2800" dirty="0" err="1"/>
              <a:t>dez</a:t>
            </a:r>
            <a:r>
              <a:rPr lang="en-US" sz="2800" dirty="0"/>
              <a:t> </a:t>
            </a:r>
            <a:r>
              <a:rPr lang="en-US" sz="2800" dirty="0" err="1"/>
              <a:t>anos</a:t>
            </a:r>
            <a:endParaRPr lang="en-US" sz="2800" dirty="0"/>
          </a:p>
          <a:p>
            <a:pPr>
              <a:lnSpc>
                <a:spcPct val="150000"/>
              </a:lnSpc>
            </a:pPr>
            <a:r>
              <a:rPr lang="en-US" sz="2800" dirty="0"/>
              <a:t>She ___ happy: Ela </a:t>
            </a:r>
            <a:r>
              <a:rPr lang="en-US" sz="2800" dirty="0" err="1"/>
              <a:t>está</a:t>
            </a:r>
            <a:r>
              <a:rPr lang="en-US" sz="2800" dirty="0"/>
              <a:t> </a:t>
            </a:r>
            <a:r>
              <a:rPr lang="en-US" sz="2800" dirty="0" err="1"/>
              <a:t>feliz</a:t>
            </a:r>
            <a:endParaRPr lang="en-US" sz="2800" dirty="0"/>
          </a:p>
          <a:p>
            <a:pPr>
              <a:lnSpc>
                <a:spcPct val="150000"/>
              </a:lnSpc>
            </a:pPr>
            <a:r>
              <a:rPr lang="en-US" sz="2800" dirty="0"/>
              <a:t>She ___ from Argentina: Ela </a:t>
            </a:r>
            <a:r>
              <a:rPr lang="en-US" sz="2800" dirty="0" err="1"/>
              <a:t>é</a:t>
            </a:r>
            <a:r>
              <a:rPr lang="en-US" sz="2800" dirty="0"/>
              <a:t> da </a:t>
            </a:r>
            <a:r>
              <a:rPr lang="en-US" sz="2800" dirty="0" err="1"/>
              <a:t>argentina</a:t>
            </a:r>
            <a:endParaRPr lang="en-US" sz="2800" dirty="0"/>
          </a:p>
          <a:p>
            <a:pPr>
              <a:lnSpc>
                <a:spcPct val="150000"/>
              </a:lnSpc>
            </a:pPr>
            <a:r>
              <a:rPr lang="en-US" sz="2800" dirty="0"/>
              <a:t>She ___ a ballerina: Ela </a:t>
            </a:r>
            <a:r>
              <a:rPr lang="en-US" sz="2800" dirty="0" err="1"/>
              <a:t>é</a:t>
            </a:r>
            <a:r>
              <a:rPr lang="en-US" sz="2800" dirty="0"/>
              <a:t> </a:t>
            </a:r>
            <a:r>
              <a:rPr lang="en-US" sz="2800" dirty="0" err="1"/>
              <a:t>uma</a:t>
            </a:r>
            <a:r>
              <a:rPr lang="en-US" sz="2800" dirty="0"/>
              <a:t> </a:t>
            </a:r>
            <a:r>
              <a:rPr lang="en-US" sz="2800" dirty="0" err="1"/>
              <a:t>bailarina</a:t>
            </a:r>
            <a:endParaRPr lang="en-US" sz="2800" dirty="0"/>
          </a:p>
        </p:txBody>
      </p:sp>
      <p:pic>
        <p:nvPicPr>
          <p:cNvPr id="6" name="Picture 5"/>
          <p:cNvPicPr>
            <a:picLocks noChangeAspect="1"/>
          </p:cNvPicPr>
          <p:nvPr/>
        </p:nvPicPr>
        <p:blipFill>
          <a:blip r:embed="rId2"/>
          <a:stretch>
            <a:fillRect/>
          </a:stretch>
        </p:blipFill>
        <p:spPr>
          <a:xfrm>
            <a:off x="8005482" y="1977255"/>
            <a:ext cx="2446959" cy="4598894"/>
          </a:xfrm>
          <a:prstGeom prst="rect">
            <a:avLst/>
          </a:prstGeom>
        </p:spPr>
      </p:pic>
      <p:pic>
        <p:nvPicPr>
          <p:cNvPr id="8" name="Picture 7"/>
          <p:cNvPicPr>
            <a:picLocks noChangeAspect="1"/>
          </p:cNvPicPr>
          <p:nvPr/>
        </p:nvPicPr>
        <p:blipFill>
          <a:blip r:embed="rId3"/>
          <a:stretch>
            <a:fillRect/>
          </a:stretch>
        </p:blipFill>
        <p:spPr>
          <a:xfrm>
            <a:off x="6969113" y="5935140"/>
            <a:ext cx="833718" cy="554801"/>
          </a:xfrm>
          <a:prstGeom prst="rect">
            <a:avLst/>
          </a:prstGeom>
        </p:spPr>
      </p:pic>
    </p:spTree>
    <p:extLst>
      <p:ext uri="{BB962C8B-B14F-4D97-AF65-F5344CB8AC3E}">
        <p14:creationId xmlns:p14="http://schemas.microsoft.com/office/powerpoint/2010/main" val="251602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ular Callout 5"/>
          <p:cNvSpPr/>
          <p:nvPr/>
        </p:nvSpPr>
        <p:spPr>
          <a:xfrm>
            <a:off x="457200" y="2447364"/>
            <a:ext cx="8077200" cy="3967289"/>
          </a:xfrm>
          <a:prstGeom prst="wedgeRectCallout">
            <a:avLst>
              <a:gd name="adj1" fmla="val 57394"/>
              <a:gd name="adj2" fmla="val 703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We are</a:t>
            </a:r>
          </a:p>
        </p:txBody>
      </p:sp>
      <p:sp>
        <p:nvSpPr>
          <p:cNvPr id="3" name="Content Placeholder 2"/>
          <p:cNvSpPr>
            <a:spLocks noGrp="1"/>
          </p:cNvSpPr>
          <p:nvPr>
            <p:ph idx="1"/>
          </p:nvPr>
        </p:nvSpPr>
        <p:spPr>
          <a:xfrm>
            <a:off x="578224" y="2447365"/>
            <a:ext cx="9909667" cy="3967289"/>
          </a:xfrm>
        </p:spPr>
        <p:txBody>
          <a:bodyPr>
            <a:normAutofit/>
          </a:bodyPr>
          <a:lstStyle/>
          <a:p>
            <a:pPr>
              <a:lnSpc>
                <a:spcPct val="150000"/>
              </a:lnSpc>
            </a:pPr>
            <a:r>
              <a:rPr lang="en-US" sz="2800" dirty="0"/>
              <a:t>We ___ Jose and Maria: </a:t>
            </a:r>
            <a:r>
              <a:rPr lang="en-US" sz="2600" dirty="0" err="1"/>
              <a:t>Nós</a:t>
            </a:r>
            <a:r>
              <a:rPr lang="en-US" sz="2600" dirty="0"/>
              <a:t> </a:t>
            </a:r>
            <a:r>
              <a:rPr lang="en-US" sz="2600" dirty="0" err="1"/>
              <a:t>somos</a:t>
            </a:r>
            <a:r>
              <a:rPr lang="en-US" sz="2600" dirty="0"/>
              <a:t> o </a:t>
            </a:r>
            <a:r>
              <a:rPr lang="en-US" sz="2600" dirty="0" err="1"/>
              <a:t>jose</a:t>
            </a:r>
            <a:r>
              <a:rPr lang="en-US" sz="2600" dirty="0"/>
              <a:t> e a maria</a:t>
            </a:r>
          </a:p>
          <a:p>
            <a:pPr>
              <a:lnSpc>
                <a:spcPct val="150000"/>
              </a:lnSpc>
            </a:pPr>
            <a:r>
              <a:rPr lang="en-US" sz="2800" dirty="0"/>
              <a:t>We ____ young: </a:t>
            </a:r>
            <a:r>
              <a:rPr lang="en-US" sz="2800" dirty="0" err="1"/>
              <a:t>Nós</a:t>
            </a:r>
            <a:r>
              <a:rPr lang="en-US" sz="2800" dirty="0"/>
              <a:t> </a:t>
            </a:r>
            <a:r>
              <a:rPr lang="en-US" sz="2800" dirty="0" err="1"/>
              <a:t>somos</a:t>
            </a:r>
            <a:r>
              <a:rPr lang="en-US" sz="2800" dirty="0"/>
              <a:t> </a:t>
            </a:r>
            <a:r>
              <a:rPr lang="en-US" sz="2800" dirty="0" err="1"/>
              <a:t>jovens</a:t>
            </a:r>
            <a:endParaRPr lang="en-US" sz="2800" dirty="0"/>
          </a:p>
          <a:p>
            <a:pPr>
              <a:lnSpc>
                <a:spcPct val="150000"/>
              </a:lnSpc>
            </a:pPr>
            <a:r>
              <a:rPr lang="en-US" sz="2800" dirty="0"/>
              <a:t> We ____ fine: Nos </a:t>
            </a:r>
            <a:r>
              <a:rPr lang="en-US" sz="2800" dirty="0" err="1"/>
              <a:t>estamos</a:t>
            </a:r>
            <a:r>
              <a:rPr lang="en-US" sz="2800" dirty="0"/>
              <a:t> </a:t>
            </a:r>
            <a:r>
              <a:rPr lang="en-US" sz="2800" dirty="0" err="1"/>
              <a:t>bem</a:t>
            </a:r>
            <a:endParaRPr lang="en-US" sz="2800" dirty="0"/>
          </a:p>
          <a:p>
            <a:pPr>
              <a:lnSpc>
                <a:spcPct val="150000"/>
              </a:lnSpc>
            </a:pPr>
            <a:r>
              <a:rPr lang="en-US" sz="2800" dirty="0"/>
              <a:t>We ___ from Canada: </a:t>
            </a:r>
            <a:r>
              <a:rPr lang="en-US" sz="2800" dirty="0" err="1"/>
              <a:t>Nós</a:t>
            </a:r>
            <a:r>
              <a:rPr lang="en-US" sz="2800" dirty="0"/>
              <a:t> </a:t>
            </a:r>
            <a:r>
              <a:rPr lang="en-US" sz="2800" dirty="0" err="1"/>
              <a:t>somos</a:t>
            </a:r>
            <a:r>
              <a:rPr lang="en-US" sz="2800" dirty="0"/>
              <a:t> do </a:t>
            </a:r>
            <a:r>
              <a:rPr lang="en-US" sz="2800" dirty="0" err="1"/>
              <a:t>Canadá</a:t>
            </a:r>
            <a:endParaRPr lang="en-US" sz="2800" dirty="0"/>
          </a:p>
          <a:p>
            <a:pPr>
              <a:lnSpc>
                <a:spcPct val="150000"/>
              </a:lnSpc>
            </a:pPr>
            <a:r>
              <a:rPr lang="en-US" sz="2800" dirty="0"/>
              <a:t>We ____ students: </a:t>
            </a:r>
            <a:r>
              <a:rPr lang="en-US" sz="2800" dirty="0" err="1"/>
              <a:t>Nós</a:t>
            </a:r>
            <a:r>
              <a:rPr lang="en-US" sz="2800" dirty="0"/>
              <a:t> </a:t>
            </a:r>
            <a:r>
              <a:rPr lang="en-US" sz="2800" dirty="0" err="1"/>
              <a:t>somos</a:t>
            </a:r>
            <a:r>
              <a:rPr lang="en-US" sz="2800" dirty="0"/>
              <a:t> </a:t>
            </a:r>
            <a:r>
              <a:rPr lang="en-US" sz="2800" dirty="0" err="1"/>
              <a:t>estudantes</a:t>
            </a:r>
            <a:endParaRPr lang="en-US" sz="2800" dirty="0"/>
          </a:p>
        </p:txBody>
      </p:sp>
      <p:pic>
        <p:nvPicPr>
          <p:cNvPr id="4" name="Picture 3"/>
          <p:cNvPicPr>
            <a:picLocks noChangeAspect="1"/>
          </p:cNvPicPr>
          <p:nvPr/>
        </p:nvPicPr>
        <p:blipFill>
          <a:blip r:embed="rId3"/>
          <a:stretch>
            <a:fillRect/>
          </a:stretch>
        </p:blipFill>
        <p:spPr>
          <a:xfrm>
            <a:off x="9106802" y="2398465"/>
            <a:ext cx="2493119" cy="2032543"/>
          </a:xfrm>
          <a:prstGeom prst="rect">
            <a:avLst/>
          </a:prstGeom>
        </p:spPr>
      </p:pic>
    </p:spTree>
    <p:extLst>
      <p:ext uri="{BB962C8B-B14F-4D97-AF65-F5344CB8AC3E}">
        <p14:creationId xmlns:p14="http://schemas.microsoft.com/office/powerpoint/2010/main" val="87716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They are</a:t>
            </a:r>
          </a:p>
        </p:txBody>
      </p:sp>
      <p:sp>
        <p:nvSpPr>
          <p:cNvPr id="6" name="Content Placeholder 2"/>
          <p:cNvSpPr txBox="1">
            <a:spLocks/>
          </p:cNvSpPr>
          <p:nvPr/>
        </p:nvSpPr>
        <p:spPr>
          <a:xfrm>
            <a:off x="578224" y="2447366"/>
            <a:ext cx="7997593" cy="385930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nSpc>
                <a:spcPct val="150000"/>
              </a:lnSpc>
            </a:pPr>
            <a:r>
              <a:rPr lang="en-US" sz="2800" dirty="0"/>
              <a:t>They ____ Tom and Roberto: </a:t>
            </a:r>
            <a:r>
              <a:rPr lang="en-US" sz="2800" dirty="0" err="1"/>
              <a:t>Eles</a:t>
            </a:r>
            <a:r>
              <a:rPr lang="en-US" sz="2800" dirty="0"/>
              <a:t> </a:t>
            </a:r>
            <a:r>
              <a:rPr lang="en-US" sz="2800" dirty="0" err="1"/>
              <a:t>são</a:t>
            </a:r>
            <a:r>
              <a:rPr lang="en-US" sz="2800" dirty="0"/>
              <a:t> o tom e o </a:t>
            </a:r>
            <a:r>
              <a:rPr lang="en-US" sz="2800" dirty="0" err="1"/>
              <a:t>roberto</a:t>
            </a:r>
            <a:endParaRPr lang="en-US" sz="2800" dirty="0"/>
          </a:p>
          <a:p>
            <a:pPr>
              <a:lnSpc>
                <a:spcPct val="150000"/>
              </a:lnSpc>
            </a:pPr>
            <a:r>
              <a:rPr lang="en-US" sz="2800" dirty="0"/>
              <a:t>They ___ old: </a:t>
            </a:r>
            <a:r>
              <a:rPr lang="en-US" sz="2800" dirty="0" err="1"/>
              <a:t>Eles</a:t>
            </a:r>
            <a:r>
              <a:rPr lang="en-US" sz="2800" dirty="0"/>
              <a:t> </a:t>
            </a:r>
            <a:r>
              <a:rPr lang="en-US" sz="2800" dirty="0" err="1"/>
              <a:t>são</a:t>
            </a:r>
            <a:r>
              <a:rPr lang="en-US" sz="2800" dirty="0"/>
              <a:t> </a:t>
            </a:r>
            <a:r>
              <a:rPr lang="en-US" sz="2800" dirty="0" err="1"/>
              <a:t>velhos</a:t>
            </a:r>
            <a:endParaRPr lang="en-US" sz="2800" dirty="0"/>
          </a:p>
          <a:p>
            <a:pPr>
              <a:lnSpc>
                <a:spcPct val="150000"/>
              </a:lnSpc>
            </a:pPr>
            <a:r>
              <a:rPr lang="en-US" sz="2800" dirty="0"/>
              <a:t> They ___ happy: </a:t>
            </a:r>
            <a:r>
              <a:rPr lang="en-US" sz="2800" dirty="0" err="1"/>
              <a:t>Eles</a:t>
            </a:r>
            <a:r>
              <a:rPr lang="en-US" sz="2800" dirty="0"/>
              <a:t> </a:t>
            </a:r>
            <a:r>
              <a:rPr lang="en-US" sz="2800" dirty="0" err="1"/>
              <a:t>estão</a:t>
            </a:r>
            <a:r>
              <a:rPr lang="en-US" sz="2800" dirty="0"/>
              <a:t> </a:t>
            </a:r>
            <a:r>
              <a:rPr lang="en-US" sz="2800" dirty="0" err="1"/>
              <a:t>felizes</a:t>
            </a:r>
            <a:endParaRPr lang="en-US" sz="2800" dirty="0"/>
          </a:p>
          <a:p>
            <a:pPr>
              <a:lnSpc>
                <a:spcPct val="150000"/>
              </a:lnSpc>
            </a:pPr>
            <a:r>
              <a:rPr lang="en-US" sz="2800" dirty="0"/>
              <a:t>They ___ from Mexico: </a:t>
            </a:r>
            <a:r>
              <a:rPr lang="en-US" sz="2800" dirty="0" err="1"/>
              <a:t>Eles</a:t>
            </a:r>
            <a:r>
              <a:rPr lang="en-US" sz="2800" dirty="0"/>
              <a:t> </a:t>
            </a:r>
            <a:r>
              <a:rPr lang="en-US" sz="2800" dirty="0" err="1"/>
              <a:t>são</a:t>
            </a:r>
            <a:r>
              <a:rPr lang="en-US" sz="2800" dirty="0"/>
              <a:t> do México</a:t>
            </a:r>
          </a:p>
          <a:p>
            <a:pPr>
              <a:lnSpc>
                <a:spcPct val="150000"/>
              </a:lnSpc>
            </a:pPr>
            <a:r>
              <a:rPr lang="en-US" sz="2800" dirty="0"/>
              <a:t>They ___ professors: </a:t>
            </a:r>
            <a:r>
              <a:rPr lang="en-US" sz="2800" dirty="0" err="1"/>
              <a:t>Eles</a:t>
            </a:r>
            <a:r>
              <a:rPr lang="en-US" sz="2800" dirty="0"/>
              <a:t> </a:t>
            </a:r>
            <a:r>
              <a:rPr lang="en-US" sz="2800" dirty="0" err="1"/>
              <a:t>são</a:t>
            </a:r>
            <a:r>
              <a:rPr lang="en-US" sz="2800" dirty="0"/>
              <a:t> </a:t>
            </a:r>
            <a:r>
              <a:rPr lang="en-US" sz="2800" dirty="0" err="1"/>
              <a:t>professores</a:t>
            </a:r>
            <a:endParaRPr lang="en-US" sz="2800" dirty="0"/>
          </a:p>
        </p:txBody>
      </p:sp>
      <p:pic>
        <p:nvPicPr>
          <p:cNvPr id="7" name="Picture 6"/>
          <p:cNvPicPr>
            <a:picLocks noChangeAspect="1"/>
          </p:cNvPicPr>
          <p:nvPr/>
        </p:nvPicPr>
        <p:blipFill>
          <a:blip r:embed="rId2"/>
          <a:stretch>
            <a:fillRect/>
          </a:stretch>
        </p:blipFill>
        <p:spPr>
          <a:xfrm>
            <a:off x="7794811" y="2595104"/>
            <a:ext cx="3541059" cy="3541059"/>
          </a:xfrm>
          <a:prstGeom prst="rect">
            <a:avLst/>
          </a:prstGeom>
        </p:spPr>
      </p:pic>
    </p:spTree>
    <p:extLst>
      <p:ext uri="{BB962C8B-B14F-4D97-AF65-F5344CB8AC3E}">
        <p14:creationId xmlns:p14="http://schemas.microsoft.com/office/powerpoint/2010/main" val="996900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583" y="582936"/>
            <a:ext cx="7729728" cy="1188720"/>
          </a:xfrm>
        </p:spPr>
        <p:txBody>
          <a:bodyPr/>
          <a:lstStyle/>
          <a:p>
            <a:r>
              <a:rPr lang="pt-PT" dirty="0"/>
              <a:t>referindo-se a objetos</a:t>
            </a:r>
            <a:endParaRPr lang="en-US" dirty="0"/>
          </a:p>
        </p:txBody>
      </p:sp>
      <p:sp>
        <p:nvSpPr>
          <p:cNvPr id="3" name="Content Placeholder 2"/>
          <p:cNvSpPr>
            <a:spLocks noGrp="1"/>
          </p:cNvSpPr>
          <p:nvPr>
            <p:ph idx="1"/>
          </p:nvPr>
        </p:nvSpPr>
        <p:spPr>
          <a:xfrm>
            <a:off x="1128499" y="2343965"/>
            <a:ext cx="8293429" cy="4074459"/>
          </a:xfrm>
        </p:spPr>
        <p:txBody>
          <a:bodyPr>
            <a:noAutofit/>
          </a:bodyPr>
          <a:lstStyle/>
          <a:p>
            <a:r>
              <a:rPr lang="pt-PT" sz="3200" dirty="0"/>
              <a:t>Use a frase, “</a:t>
            </a:r>
            <a:r>
              <a:rPr lang="pt-PT" sz="3200" dirty="0" err="1"/>
              <a:t>it</a:t>
            </a:r>
            <a:r>
              <a:rPr lang="pt-PT" sz="3200" dirty="0"/>
              <a:t> </a:t>
            </a:r>
            <a:r>
              <a:rPr lang="pt-PT" sz="3200" dirty="0" err="1"/>
              <a:t>is</a:t>
            </a:r>
            <a:r>
              <a:rPr lang="pt-PT" sz="3200" dirty="0"/>
              <a:t>...”</a:t>
            </a:r>
          </a:p>
          <a:p>
            <a:r>
              <a:rPr lang="pt-PT" sz="3200" dirty="0" err="1"/>
              <a:t>Examples</a:t>
            </a:r>
            <a:r>
              <a:rPr lang="pt-PT" sz="3200" dirty="0"/>
              <a:t>/Exemplos:</a:t>
            </a:r>
          </a:p>
          <a:p>
            <a:pPr lvl="1">
              <a:lnSpc>
                <a:spcPct val="200000"/>
              </a:lnSpc>
            </a:pPr>
            <a:r>
              <a:rPr lang="pt-PT" sz="2800" dirty="0" err="1"/>
              <a:t>It</a:t>
            </a:r>
            <a:r>
              <a:rPr lang="pt-PT" sz="2800" dirty="0"/>
              <a:t> </a:t>
            </a:r>
            <a:r>
              <a:rPr lang="pt-PT" sz="2800" dirty="0" err="1"/>
              <a:t>is</a:t>
            </a:r>
            <a:r>
              <a:rPr lang="pt-PT" sz="2800" dirty="0"/>
              <a:t> a radio: É um radio</a:t>
            </a:r>
          </a:p>
          <a:p>
            <a:pPr lvl="1">
              <a:lnSpc>
                <a:spcPct val="200000"/>
              </a:lnSpc>
            </a:pPr>
            <a:r>
              <a:rPr lang="en-US" sz="2800" dirty="0"/>
              <a:t>It is a cat: </a:t>
            </a:r>
            <a:r>
              <a:rPr lang="en-US" sz="2800" dirty="0" err="1"/>
              <a:t>É</a:t>
            </a:r>
            <a:r>
              <a:rPr lang="en-US" sz="2800" dirty="0"/>
              <a:t> um </a:t>
            </a:r>
            <a:r>
              <a:rPr lang="en-US" sz="2800" dirty="0" err="1"/>
              <a:t>gato</a:t>
            </a:r>
            <a:endParaRPr lang="en-US" sz="2800" dirty="0"/>
          </a:p>
          <a:p>
            <a:pPr lvl="1">
              <a:lnSpc>
                <a:spcPct val="200000"/>
              </a:lnSpc>
            </a:pPr>
            <a:r>
              <a:rPr lang="en-US" sz="2800" dirty="0"/>
              <a:t>It is a bike: </a:t>
            </a:r>
            <a:r>
              <a:rPr lang="en-US" sz="2800" dirty="0" err="1"/>
              <a:t>É</a:t>
            </a:r>
            <a:r>
              <a:rPr lang="en-US" sz="2800" dirty="0"/>
              <a:t> </a:t>
            </a:r>
            <a:r>
              <a:rPr lang="en-US" sz="2800" dirty="0" err="1"/>
              <a:t>uma</a:t>
            </a:r>
            <a:r>
              <a:rPr lang="en-US" sz="2800" dirty="0"/>
              <a:t> </a:t>
            </a:r>
            <a:r>
              <a:rPr lang="en-US" sz="2800" dirty="0" err="1"/>
              <a:t>bicicleta</a:t>
            </a:r>
            <a:endParaRPr lang="en-US" sz="2800" dirty="0"/>
          </a:p>
        </p:txBody>
      </p:sp>
      <p:pic>
        <p:nvPicPr>
          <p:cNvPr id="4" name="Picture 3"/>
          <p:cNvPicPr>
            <a:picLocks noChangeAspect="1"/>
          </p:cNvPicPr>
          <p:nvPr/>
        </p:nvPicPr>
        <p:blipFill>
          <a:blip r:embed="rId3"/>
          <a:stretch>
            <a:fillRect/>
          </a:stretch>
        </p:blipFill>
        <p:spPr>
          <a:xfrm>
            <a:off x="7123975" y="2176028"/>
            <a:ext cx="1765300" cy="1511300"/>
          </a:xfrm>
          <a:prstGeom prst="rect">
            <a:avLst/>
          </a:prstGeom>
        </p:spPr>
      </p:pic>
      <p:pic>
        <p:nvPicPr>
          <p:cNvPr id="7" name="Picture 6"/>
          <p:cNvPicPr>
            <a:picLocks noChangeAspect="1"/>
          </p:cNvPicPr>
          <p:nvPr/>
        </p:nvPicPr>
        <p:blipFill>
          <a:blip r:embed="rId4"/>
          <a:stretch>
            <a:fillRect/>
          </a:stretch>
        </p:blipFill>
        <p:spPr>
          <a:xfrm>
            <a:off x="7123975" y="5380744"/>
            <a:ext cx="2297953" cy="1477256"/>
          </a:xfrm>
          <a:prstGeom prst="rect">
            <a:avLst/>
          </a:prstGeom>
        </p:spPr>
      </p:pic>
      <p:pic>
        <p:nvPicPr>
          <p:cNvPr id="1026" name="Picture 2" descr="Free Cartoon Cats, Download Free Clip Art, Free Clip Art on Clipart Library">
            <a:extLst>
              <a:ext uri="{FF2B5EF4-FFF2-40B4-BE49-F238E27FC236}">
                <a16:creationId xmlns:a16="http://schemas.microsoft.com/office/drawing/2014/main" id="{60A32272-3EEF-D440-891F-BF5917B501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686" y="3654155"/>
            <a:ext cx="1726589" cy="1726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405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04135" y="658906"/>
            <a:ext cx="7528360" cy="5646271"/>
          </a:xfrm>
        </p:spPr>
      </p:pic>
      <p:sp>
        <p:nvSpPr>
          <p:cNvPr id="5" name="Down Arrow 4"/>
          <p:cNvSpPr/>
          <p:nvPr/>
        </p:nvSpPr>
        <p:spPr>
          <a:xfrm rot="4224143">
            <a:off x="7819220" y="1918043"/>
            <a:ext cx="685800" cy="211106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195838" y="1490008"/>
            <a:ext cx="3186952" cy="1938992"/>
          </a:xfrm>
          <a:prstGeom prst="rect">
            <a:avLst/>
          </a:prstGeom>
          <a:noFill/>
        </p:spPr>
        <p:txBody>
          <a:bodyPr wrap="square" rtlCol="0">
            <a:spAutoFit/>
          </a:bodyPr>
          <a:lstStyle/>
          <a:p>
            <a:r>
              <a:rPr lang="pt-PT" sz="2400" dirty="0" err="1"/>
              <a:t>This</a:t>
            </a:r>
            <a:r>
              <a:rPr lang="pt-PT" sz="2400" dirty="0"/>
              <a:t> </a:t>
            </a:r>
            <a:r>
              <a:rPr lang="pt-PT" sz="2400" dirty="0" err="1"/>
              <a:t>one</a:t>
            </a:r>
            <a:r>
              <a:rPr lang="pt-PT" sz="2400" dirty="0"/>
              <a:t> </a:t>
            </a:r>
            <a:r>
              <a:rPr lang="pt-PT" sz="2400" dirty="0" err="1"/>
              <a:t>is</a:t>
            </a:r>
            <a:r>
              <a:rPr lang="pt-PT" sz="2400" dirty="0"/>
              <a:t> </a:t>
            </a:r>
            <a:r>
              <a:rPr lang="pt-PT" sz="2400" dirty="0" err="1"/>
              <a:t>weird</a:t>
            </a:r>
            <a:r>
              <a:rPr lang="pt-PT" sz="2400" dirty="0"/>
              <a:t> ...</a:t>
            </a:r>
          </a:p>
          <a:p>
            <a:r>
              <a:rPr lang="pt-PT" sz="2400" dirty="0" err="1"/>
              <a:t>Let’s</a:t>
            </a:r>
            <a:r>
              <a:rPr lang="pt-PT" sz="2400" dirty="0"/>
              <a:t> </a:t>
            </a:r>
            <a:r>
              <a:rPr lang="pt-PT" sz="2400" dirty="0" err="1"/>
              <a:t>discuss</a:t>
            </a:r>
            <a:r>
              <a:rPr lang="pt-PT" sz="2400" dirty="0"/>
              <a:t> </a:t>
            </a:r>
            <a:r>
              <a:rPr lang="pt-PT" sz="2400" dirty="0" err="1"/>
              <a:t>it</a:t>
            </a:r>
            <a:r>
              <a:rPr lang="pt-PT" sz="2400" dirty="0"/>
              <a:t> </a:t>
            </a:r>
          </a:p>
          <a:p>
            <a:endParaRPr lang="pt-PT" sz="2400" dirty="0"/>
          </a:p>
          <a:p>
            <a:r>
              <a:rPr lang="pt-PT" sz="2400" dirty="0"/>
              <a:t>Este é estranho ... vamos discutir isso</a:t>
            </a:r>
            <a:endParaRPr lang="en-US" sz="2400" dirty="0"/>
          </a:p>
        </p:txBody>
      </p:sp>
    </p:spTree>
    <p:extLst>
      <p:ext uri="{BB962C8B-B14F-4D97-AF65-F5344CB8AC3E}">
        <p14:creationId xmlns:p14="http://schemas.microsoft.com/office/powerpoint/2010/main" val="1517916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006" y="198210"/>
            <a:ext cx="7729728" cy="1188720"/>
          </a:xfrm>
        </p:spPr>
        <p:txBody>
          <a:bodyPr/>
          <a:lstStyle/>
          <a:p>
            <a:r>
              <a:rPr lang="en-US" dirty="0"/>
              <a:t>You are (</a:t>
            </a:r>
            <a:r>
              <a:rPr lang="pt-PT" dirty="0"/>
              <a:t>Vocês são</a:t>
            </a:r>
            <a:r>
              <a:rPr lang="en-US" dirty="0"/>
              <a:t>)</a:t>
            </a:r>
          </a:p>
        </p:txBody>
      </p:sp>
      <p:sp>
        <p:nvSpPr>
          <p:cNvPr id="3" name="Content Placeholder 2"/>
          <p:cNvSpPr>
            <a:spLocks noGrp="1"/>
          </p:cNvSpPr>
          <p:nvPr>
            <p:ph idx="1"/>
          </p:nvPr>
        </p:nvSpPr>
        <p:spPr>
          <a:xfrm>
            <a:off x="363071" y="2006034"/>
            <a:ext cx="11066930" cy="4556131"/>
          </a:xfrm>
        </p:spPr>
        <p:txBody>
          <a:bodyPr>
            <a:normAutofit fontScale="85000" lnSpcReduction="20000"/>
          </a:bodyPr>
          <a:lstStyle/>
          <a:p>
            <a:r>
              <a:rPr lang="pt-PT" sz="2400" dirty="0" err="1"/>
              <a:t>Used</a:t>
            </a:r>
            <a:r>
              <a:rPr lang="pt-PT" sz="2400" dirty="0"/>
              <a:t> </a:t>
            </a:r>
            <a:r>
              <a:rPr lang="pt-PT" sz="2400" dirty="0" err="1"/>
              <a:t>when</a:t>
            </a:r>
            <a:r>
              <a:rPr lang="pt-PT" sz="2400" dirty="0"/>
              <a:t> </a:t>
            </a:r>
            <a:r>
              <a:rPr lang="pt-PT" sz="2400" dirty="0" err="1"/>
              <a:t>addressing</a:t>
            </a:r>
            <a:r>
              <a:rPr lang="pt-PT" sz="2400" dirty="0"/>
              <a:t> a </a:t>
            </a:r>
            <a:r>
              <a:rPr lang="pt-PT" sz="2400" dirty="0" err="1"/>
              <a:t>group</a:t>
            </a:r>
            <a:r>
              <a:rPr lang="pt-PT" sz="2400" dirty="0"/>
              <a:t> </a:t>
            </a:r>
            <a:r>
              <a:rPr lang="pt-PT" sz="2400" dirty="0" err="1"/>
              <a:t>of</a:t>
            </a:r>
            <a:r>
              <a:rPr lang="pt-PT" sz="2400" dirty="0"/>
              <a:t> </a:t>
            </a:r>
            <a:r>
              <a:rPr lang="pt-PT" sz="2400" dirty="0" err="1"/>
              <a:t>people</a:t>
            </a:r>
            <a:endParaRPr lang="pt-PT" sz="2400" dirty="0"/>
          </a:p>
          <a:p>
            <a:pPr lvl="1"/>
            <a:r>
              <a:rPr lang="pt-PT" sz="2200" dirty="0"/>
              <a:t>Usado ao se dirigir a um grupo de pessoas.</a:t>
            </a:r>
          </a:p>
          <a:p>
            <a:pPr marL="0" indent="0">
              <a:buNone/>
            </a:pPr>
            <a:endParaRPr lang="pt-PT" sz="2400" dirty="0"/>
          </a:p>
          <a:p>
            <a:r>
              <a:rPr lang="pt-PT" sz="2400" dirty="0"/>
              <a:t>In </a:t>
            </a:r>
            <a:r>
              <a:rPr lang="pt-PT" sz="2400" dirty="0" err="1"/>
              <a:t>the</a:t>
            </a:r>
            <a:r>
              <a:rPr lang="pt-PT" sz="2400" dirty="0"/>
              <a:t> </a:t>
            </a:r>
            <a:r>
              <a:rPr lang="pt-PT" sz="2400" dirty="0" err="1"/>
              <a:t>Northeastern</a:t>
            </a:r>
            <a:r>
              <a:rPr lang="pt-PT" sz="2400" dirty="0"/>
              <a:t> United </a:t>
            </a:r>
            <a:r>
              <a:rPr lang="pt-PT" sz="2400" dirty="0" err="1"/>
              <a:t>States</a:t>
            </a:r>
            <a:r>
              <a:rPr lang="pt-PT" sz="2400" dirty="0"/>
              <a:t>, </a:t>
            </a:r>
            <a:r>
              <a:rPr lang="pt-PT" sz="2400" dirty="0" err="1"/>
              <a:t>you</a:t>
            </a:r>
            <a:r>
              <a:rPr lang="pt-PT" sz="2400" dirty="0"/>
              <a:t> </a:t>
            </a:r>
            <a:r>
              <a:rPr lang="pt-PT" sz="2400" dirty="0" err="1"/>
              <a:t>will</a:t>
            </a:r>
            <a:r>
              <a:rPr lang="pt-PT" sz="2400" dirty="0"/>
              <a:t> </a:t>
            </a:r>
            <a:r>
              <a:rPr lang="pt-PT" sz="2400" dirty="0" err="1"/>
              <a:t>usually</a:t>
            </a:r>
            <a:r>
              <a:rPr lang="pt-PT" sz="2400" dirty="0"/>
              <a:t> </a:t>
            </a:r>
            <a:r>
              <a:rPr lang="pt-PT" sz="2400" dirty="0" err="1"/>
              <a:t>hear</a:t>
            </a:r>
            <a:r>
              <a:rPr lang="pt-PT" sz="2400" dirty="0"/>
              <a:t> </a:t>
            </a:r>
            <a:r>
              <a:rPr lang="pt-PT" sz="2400" dirty="0" err="1"/>
              <a:t>the</a:t>
            </a:r>
            <a:r>
              <a:rPr lang="pt-PT" sz="2400" dirty="0"/>
              <a:t> </a:t>
            </a:r>
            <a:r>
              <a:rPr lang="pt-PT" sz="2400" dirty="0" err="1"/>
              <a:t>phrase</a:t>
            </a:r>
            <a:r>
              <a:rPr lang="pt-PT" sz="2400" dirty="0"/>
              <a:t> “</a:t>
            </a:r>
            <a:r>
              <a:rPr lang="pt-PT" sz="2400" dirty="0" err="1"/>
              <a:t>you</a:t>
            </a:r>
            <a:r>
              <a:rPr lang="pt-PT" sz="2400" dirty="0"/>
              <a:t> </a:t>
            </a:r>
            <a:r>
              <a:rPr lang="pt-PT" sz="2400" dirty="0" err="1"/>
              <a:t>guys</a:t>
            </a:r>
            <a:r>
              <a:rPr lang="pt-PT" sz="2400" dirty="0"/>
              <a:t>”</a:t>
            </a:r>
          </a:p>
          <a:p>
            <a:pPr lvl="1"/>
            <a:r>
              <a:rPr lang="pt-PT" sz="2200" dirty="0"/>
              <a:t>No Nordeste dos Estados Unidos, você geralmente ouvirá a frase ”</a:t>
            </a:r>
            <a:r>
              <a:rPr lang="pt-PT" sz="2200" dirty="0" err="1"/>
              <a:t>you</a:t>
            </a:r>
            <a:r>
              <a:rPr lang="pt-PT" sz="2200" dirty="0"/>
              <a:t> </a:t>
            </a:r>
            <a:r>
              <a:rPr lang="pt-PT" sz="2200" dirty="0" err="1"/>
              <a:t>guys</a:t>
            </a:r>
            <a:r>
              <a:rPr lang="pt-PT" sz="2200" dirty="0"/>
              <a:t>”</a:t>
            </a:r>
          </a:p>
          <a:p>
            <a:pPr lvl="1"/>
            <a:endParaRPr lang="pt-PT" sz="2400" dirty="0"/>
          </a:p>
          <a:p>
            <a:r>
              <a:rPr lang="pt-PT" sz="2400" dirty="0" err="1"/>
              <a:t>Examples</a:t>
            </a:r>
            <a:r>
              <a:rPr lang="pt-PT" sz="2400" dirty="0"/>
              <a:t>/Exemplos:</a:t>
            </a:r>
          </a:p>
          <a:p>
            <a:pPr lvl="1"/>
            <a:r>
              <a:rPr lang="pt-PT" sz="2200" dirty="0" err="1"/>
              <a:t>You</a:t>
            </a:r>
            <a:r>
              <a:rPr lang="pt-PT" sz="2200" dirty="0"/>
              <a:t> </a:t>
            </a:r>
            <a:r>
              <a:rPr lang="pt-PT" sz="2200" dirty="0" err="1"/>
              <a:t>guys</a:t>
            </a:r>
            <a:r>
              <a:rPr lang="pt-PT" sz="2200" dirty="0"/>
              <a:t> are </a:t>
            </a:r>
            <a:r>
              <a:rPr lang="pt-PT" sz="2200" dirty="0" err="1"/>
              <a:t>nice</a:t>
            </a:r>
            <a:r>
              <a:rPr lang="pt-PT" sz="2200" dirty="0"/>
              <a:t>: Vocês são legais</a:t>
            </a:r>
          </a:p>
          <a:p>
            <a:pPr lvl="1"/>
            <a:r>
              <a:rPr lang="pt-PT" sz="2200" dirty="0" err="1"/>
              <a:t>You</a:t>
            </a:r>
            <a:r>
              <a:rPr lang="pt-PT" sz="2200" dirty="0"/>
              <a:t> </a:t>
            </a:r>
            <a:r>
              <a:rPr lang="pt-PT" sz="2200" dirty="0" err="1"/>
              <a:t>guys</a:t>
            </a:r>
            <a:r>
              <a:rPr lang="pt-PT" sz="2200" dirty="0"/>
              <a:t> are </a:t>
            </a:r>
            <a:r>
              <a:rPr lang="pt-PT" sz="2200" dirty="0" err="1"/>
              <a:t>students</a:t>
            </a:r>
            <a:r>
              <a:rPr lang="pt-PT" sz="2200" dirty="0"/>
              <a:t>: Vocês são estudantes</a:t>
            </a:r>
          </a:p>
          <a:p>
            <a:pPr marL="228600" lvl="1" indent="0">
              <a:buNone/>
            </a:pPr>
            <a:endParaRPr lang="pt-PT" sz="2200" dirty="0"/>
          </a:p>
          <a:p>
            <a:r>
              <a:rPr lang="pt-PT" sz="2600" dirty="0" err="1"/>
              <a:t>Refers</a:t>
            </a:r>
            <a:r>
              <a:rPr lang="pt-PT" sz="2600" dirty="0"/>
              <a:t> to </a:t>
            </a:r>
            <a:r>
              <a:rPr lang="pt-PT" sz="2600" dirty="0" err="1"/>
              <a:t>men</a:t>
            </a:r>
            <a:r>
              <a:rPr lang="pt-PT" sz="2600" dirty="0"/>
              <a:t> </a:t>
            </a:r>
            <a:r>
              <a:rPr lang="pt-PT" sz="2600" dirty="0" err="1"/>
              <a:t>and</a:t>
            </a:r>
            <a:r>
              <a:rPr lang="pt-PT" sz="2600" dirty="0"/>
              <a:t> </a:t>
            </a:r>
            <a:r>
              <a:rPr lang="pt-PT" sz="2600" dirty="0" err="1"/>
              <a:t>women</a:t>
            </a:r>
            <a:endParaRPr lang="pt-PT" sz="2600" dirty="0"/>
          </a:p>
          <a:p>
            <a:pPr lvl="1"/>
            <a:r>
              <a:rPr lang="pt-PT" sz="2400" dirty="0"/>
              <a:t>Refere-se a homens e mulheres</a:t>
            </a:r>
            <a:endParaRPr lang="pt-PT" sz="2200" dirty="0"/>
          </a:p>
          <a:p>
            <a:endParaRPr lang="pt-PT" sz="2400" dirty="0"/>
          </a:p>
          <a:p>
            <a:endParaRPr lang="pt-PT" sz="2400" dirty="0"/>
          </a:p>
        </p:txBody>
      </p:sp>
      <p:pic>
        <p:nvPicPr>
          <p:cNvPr id="4" name="Picture 3"/>
          <p:cNvPicPr>
            <a:picLocks noChangeAspect="1"/>
          </p:cNvPicPr>
          <p:nvPr/>
        </p:nvPicPr>
        <p:blipFill>
          <a:blip r:embed="rId3"/>
          <a:stretch>
            <a:fillRect/>
          </a:stretch>
        </p:blipFill>
        <p:spPr>
          <a:xfrm>
            <a:off x="5521446" y="5130053"/>
            <a:ext cx="2438400" cy="1481328"/>
          </a:xfrm>
          <a:prstGeom prst="rect">
            <a:avLst/>
          </a:prstGeom>
        </p:spPr>
      </p:pic>
      <p:pic>
        <p:nvPicPr>
          <p:cNvPr id="5" name="Picture 4"/>
          <p:cNvPicPr>
            <a:picLocks noChangeAspect="1"/>
          </p:cNvPicPr>
          <p:nvPr/>
        </p:nvPicPr>
        <p:blipFill>
          <a:blip r:embed="rId4"/>
          <a:stretch>
            <a:fillRect/>
          </a:stretch>
        </p:blipFill>
        <p:spPr>
          <a:xfrm>
            <a:off x="8198635" y="5057499"/>
            <a:ext cx="1453415" cy="1553882"/>
          </a:xfrm>
          <a:prstGeom prst="rect">
            <a:avLst/>
          </a:prstGeom>
        </p:spPr>
      </p:pic>
      <p:pic>
        <p:nvPicPr>
          <p:cNvPr id="6" name="Picture 5"/>
          <p:cNvPicPr>
            <a:picLocks noChangeAspect="1"/>
          </p:cNvPicPr>
          <p:nvPr/>
        </p:nvPicPr>
        <p:blipFill>
          <a:blip r:embed="rId5"/>
          <a:stretch>
            <a:fillRect/>
          </a:stretch>
        </p:blipFill>
        <p:spPr>
          <a:xfrm>
            <a:off x="9893437" y="4844587"/>
            <a:ext cx="1766794" cy="1766794"/>
          </a:xfrm>
          <a:prstGeom prst="rect">
            <a:avLst/>
          </a:prstGeom>
        </p:spPr>
      </p:pic>
    </p:spTree>
    <p:extLst>
      <p:ext uri="{BB962C8B-B14F-4D97-AF65-F5344CB8AC3E}">
        <p14:creationId xmlns:p14="http://schemas.microsoft.com/office/powerpoint/2010/main" val="384731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Contractions</a:t>
            </a:r>
            <a:r>
              <a:rPr lang="pt-PT" dirty="0"/>
              <a:t>: contrações</a:t>
            </a:r>
            <a:endParaRPr lang="en-US" dirty="0"/>
          </a:p>
        </p:txBody>
      </p:sp>
      <p:sp>
        <p:nvSpPr>
          <p:cNvPr id="3" name="Content Placeholder 2"/>
          <p:cNvSpPr>
            <a:spLocks noGrp="1"/>
          </p:cNvSpPr>
          <p:nvPr>
            <p:ph idx="1"/>
          </p:nvPr>
        </p:nvSpPr>
        <p:spPr>
          <a:xfrm>
            <a:off x="618564" y="2366681"/>
            <a:ext cx="10327341" cy="4491319"/>
          </a:xfrm>
        </p:spPr>
        <p:txBody>
          <a:bodyPr>
            <a:normAutofit/>
          </a:bodyPr>
          <a:lstStyle/>
          <a:p>
            <a:r>
              <a:rPr lang="en-US" sz="2400" dirty="0"/>
              <a:t>Como </a:t>
            </a:r>
            <a:r>
              <a:rPr lang="en-US" sz="2400" dirty="0" err="1"/>
              <a:t>você</a:t>
            </a:r>
            <a:r>
              <a:rPr lang="en-US" sz="2400" dirty="0"/>
              <a:t> </a:t>
            </a:r>
            <a:r>
              <a:rPr lang="en-US" sz="2400" dirty="0" err="1"/>
              <a:t>já</a:t>
            </a:r>
            <a:r>
              <a:rPr lang="en-US" sz="2400" dirty="0"/>
              <a:t> </a:t>
            </a:r>
            <a:r>
              <a:rPr lang="en-US" sz="2400" dirty="0" err="1"/>
              <a:t>viu</a:t>
            </a:r>
            <a:r>
              <a:rPr lang="en-US" sz="2400" dirty="0"/>
              <a:t>, </a:t>
            </a:r>
            <a:r>
              <a:rPr lang="en-US" sz="2400" dirty="0" err="1"/>
              <a:t>às</a:t>
            </a:r>
            <a:r>
              <a:rPr lang="en-US" sz="2400" dirty="0"/>
              <a:t> </a:t>
            </a:r>
            <a:r>
              <a:rPr lang="en-US" sz="2400" dirty="0" err="1"/>
              <a:t>vezes</a:t>
            </a:r>
            <a:r>
              <a:rPr lang="en-US" sz="2400" dirty="0"/>
              <a:t> </a:t>
            </a:r>
            <a:r>
              <a:rPr lang="en-US" sz="2400" dirty="0" err="1"/>
              <a:t>encurtamos</a:t>
            </a:r>
            <a:r>
              <a:rPr lang="en-US" sz="2400" dirty="0"/>
              <a:t> “I am” para “I’m”</a:t>
            </a:r>
          </a:p>
          <a:p>
            <a:pPr lvl="1"/>
            <a:r>
              <a:rPr lang="en-US" sz="2200" dirty="0" err="1"/>
              <a:t>Ejemplo</a:t>
            </a:r>
            <a:r>
              <a:rPr lang="en-US" sz="2200" dirty="0"/>
              <a:t>:</a:t>
            </a:r>
          </a:p>
          <a:p>
            <a:pPr lvl="2"/>
            <a:r>
              <a:rPr lang="en-US" sz="2200" dirty="0"/>
              <a:t>What is your name?</a:t>
            </a:r>
          </a:p>
          <a:p>
            <a:pPr lvl="2"/>
            <a:r>
              <a:rPr lang="en-US" sz="2200" u="sng" dirty="0"/>
              <a:t>I’m</a:t>
            </a:r>
            <a:r>
              <a:rPr lang="en-US" sz="2200" dirty="0"/>
              <a:t> Sarah.</a:t>
            </a:r>
          </a:p>
          <a:p>
            <a:pPr lvl="2"/>
            <a:r>
              <a:rPr lang="en-US" sz="2200" dirty="0"/>
              <a:t>I am Sarah = I’m</a:t>
            </a:r>
          </a:p>
          <a:p>
            <a:pPr lvl="1"/>
            <a:r>
              <a:rPr lang="en-US" sz="2400" dirty="0" err="1"/>
              <a:t>Outras</a:t>
            </a:r>
            <a:r>
              <a:rPr lang="en-US" sz="2400" dirty="0"/>
              <a:t> </a:t>
            </a:r>
            <a:r>
              <a:rPr lang="en-US" sz="2400" dirty="0" err="1"/>
              <a:t>contrações</a:t>
            </a:r>
            <a:r>
              <a:rPr lang="en-US" sz="2400" dirty="0"/>
              <a:t>:</a:t>
            </a:r>
          </a:p>
          <a:p>
            <a:pPr lvl="2"/>
            <a:r>
              <a:rPr lang="en-US" sz="2400" dirty="0"/>
              <a:t>You are = you’re</a:t>
            </a:r>
          </a:p>
          <a:p>
            <a:pPr lvl="2"/>
            <a:r>
              <a:rPr lang="en-US" sz="2400" dirty="0"/>
              <a:t>They are = they’re</a:t>
            </a:r>
          </a:p>
          <a:p>
            <a:pPr lvl="2"/>
            <a:r>
              <a:rPr lang="en-US" sz="2200" dirty="0"/>
              <a:t>We are = we’re</a:t>
            </a:r>
          </a:p>
          <a:p>
            <a:pPr lvl="1"/>
            <a:endParaRPr lang="en-US" sz="2400" dirty="0"/>
          </a:p>
        </p:txBody>
      </p:sp>
    </p:spTree>
    <p:extLst>
      <p:ext uri="{BB962C8B-B14F-4D97-AF65-F5344CB8AC3E}">
        <p14:creationId xmlns:p14="http://schemas.microsoft.com/office/powerpoint/2010/main" val="34844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758190" y="796925"/>
            <a:ext cx="10515600" cy="5361828"/>
          </a:xfrm>
        </p:spPr>
        <p:txBody>
          <a:bodyPr>
            <a:normAutofit/>
          </a:bodyPr>
          <a:lstStyle/>
          <a:p>
            <a:pPr marL="0" indent="0">
              <a:buNone/>
            </a:pPr>
            <a:r>
              <a:rPr lang="en-US" sz="4800" dirty="0"/>
              <a:t>How are you? </a:t>
            </a:r>
          </a:p>
          <a:p>
            <a:pPr marL="0" indent="0">
              <a:buNone/>
            </a:pPr>
            <a:r>
              <a:rPr lang="pt-PT" sz="4800" i="1" dirty="0"/>
              <a:t>Como você está?</a:t>
            </a:r>
            <a:endParaRPr lang="en-US" sz="4800" dirty="0"/>
          </a:p>
          <a:p>
            <a:pPr marL="0" indent="0">
              <a:buNone/>
            </a:pPr>
            <a:endParaRPr lang="en-US" sz="4800" dirty="0"/>
          </a:p>
          <a:p>
            <a:pPr marL="0" indent="0">
              <a:buNone/>
            </a:pPr>
            <a:endParaRPr lang="en-US" sz="4800" dirty="0"/>
          </a:p>
          <a:p>
            <a:pPr marL="0" indent="0">
              <a:buNone/>
            </a:pPr>
            <a:br>
              <a:rPr lang="en-US" dirty="0"/>
            </a:br>
            <a:endParaRPr lang="en-US" dirty="0"/>
          </a:p>
          <a:p>
            <a:pPr marL="0" indent="0">
              <a:buNone/>
            </a:pPr>
            <a:endParaRPr lang="en-US" dirty="0"/>
          </a:p>
          <a:p>
            <a:endParaRPr lang="en-US" dirty="0"/>
          </a:p>
        </p:txBody>
      </p:sp>
      <p:pic>
        <p:nvPicPr>
          <p:cNvPr id="8" name="Picture 7"/>
          <p:cNvPicPr>
            <a:picLocks noChangeAspect="1"/>
          </p:cNvPicPr>
          <p:nvPr/>
        </p:nvPicPr>
        <p:blipFill>
          <a:blip r:embed="rId2"/>
          <a:stretch>
            <a:fillRect/>
          </a:stretch>
        </p:blipFill>
        <p:spPr>
          <a:xfrm>
            <a:off x="7910104" y="796925"/>
            <a:ext cx="3363686" cy="2324100"/>
          </a:xfrm>
          <a:prstGeom prst="rect">
            <a:avLst/>
          </a:prstGeom>
        </p:spPr>
      </p:pic>
    </p:spTree>
    <p:extLst>
      <p:ext uri="{BB962C8B-B14F-4D97-AF65-F5344CB8AC3E}">
        <p14:creationId xmlns:p14="http://schemas.microsoft.com/office/powerpoint/2010/main" val="105689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83218" y="2430422"/>
            <a:ext cx="7729728" cy="1188720"/>
          </a:xfrm>
        </p:spPr>
        <p:txBody>
          <a:bodyPr/>
          <a:lstStyle/>
          <a:p>
            <a:r>
              <a:rPr lang="pt-PT"/>
              <a:t>esse é o fim da lição!</a:t>
            </a:r>
            <a:endParaRPr lang="en-US" dirty="0"/>
          </a:p>
        </p:txBody>
      </p:sp>
      <p:sp>
        <p:nvSpPr>
          <p:cNvPr id="5" name="TextBox 4"/>
          <p:cNvSpPr txBox="1"/>
          <p:nvPr/>
        </p:nvSpPr>
        <p:spPr>
          <a:xfrm>
            <a:off x="4545106" y="4625788"/>
            <a:ext cx="6992470" cy="646331"/>
          </a:xfrm>
          <a:prstGeom prst="rect">
            <a:avLst/>
          </a:prstGeom>
          <a:noFill/>
        </p:spPr>
        <p:txBody>
          <a:bodyPr wrap="square" rtlCol="0">
            <a:spAutoFit/>
          </a:bodyPr>
          <a:lstStyle/>
          <a:p>
            <a:br>
              <a:rPr lang="en-US" dirty="0"/>
            </a:br>
            <a:r>
              <a:rPr lang="pt-PT" dirty="0"/>
              <a:t>Vamos revisar com um preenchimento da atividade em branco</a:t>
            </a:r>
            <a:endParaRPr lang="en-US" dirty="0"/>
          </a:p>
        </p:txBody>
      </p:sp>
    </p:spTree>
    <p:extLst>
      <p:ext uri="{BB962C8B-B14F-4D97-AF65-F5344CB8AC3E}">
        <p14:creationId xmlns:p14="http://schemas.microsoft.com/office/powerpoint/2010/main" val="592230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7E518AC-2C88-443F-8D98-05F1663522F4}"/>
              </a:ext>
            </a:extLst>
          </p:cNvPr>
          <p:cNvSpPr>
            <a:spLocks noGrp="1"/>
          </p:cNvSpPr>
          <p:nvPr>
            <p:ph idx="1"/>
          </p:nvPr>
        </p:nvSpPr>
        <p:spPr>
          <a:xfrm>
            <a:off x="999565" y="1235803"/>
            <a:ext cx="4868334" cy="5158292"/>
          </a:xfrm>
        </p:spPr>
        <p:txBody>
          <a:bodyPr vert="horz" lIns="91440" tIns="45720" rIns="91440" bIns="45720" rtlCol="0">
            <a:normAutofit fontScale="92500" lnSpcReduction="10000"/>
          </a:bodyPr>
          <a:lstStyle/>
          <a:p>
            <a:r>
              <a:rPr lang="en-US" sz="2400" dirty="0"/>
              <a:t>She ___ from the United States.</a:t>
            </a:r>
          </a:p>
          <a:p>
            <a:pPr lvl="1"/>
            <a:r>
              <a:rPr lang="en-US" sz="2200" dirty="0"/>
              <a:t>Ela </a:t>
            </a:r>
            <a:r>
              <a:rPr lang="en-US" sz="2200" dirty="0" err="1"/>
              <a:t>é</a:t>
            </a:r>
            <a:r>
              <a:rPr lang="en-US" sz="2200" dirty="0"/>
              <a:t> dos </a:t>
            </a:r>
            <a:r>
              <a:rPr lang="en-US" sz="2200" dirty="0" err="1"/>
              <a:t>estados</a:t>
            </a:r>
            <a:r>
              <a:rPr lang="en-US" sz="2200" dirty="0"/>
              <a:t> </a:t>
            </a:r>
            <a:r>
              <a:rPr lang="en-US" sz="2200" dirty="0" err="1"/>
              <a:t>unidos</a:t>
            </a:r>
            <a:endParaRPr lang="en-US" sz="2200" dirty="0"/>
          </a:p>
          <a:p>
            <a:endParaRPr lang="en-US" sz="2400" dirty="0"/>
          </a:p>
          <a:p>
            <a:endParaRPr lang="en-US" sz="2400" dirty="0"/>
          </a:p>
          <a:p>
            <a:pPr marL="0" indent="0">
              <a:buNone/>
            </a:pPr>
            <a:endParaRPr lang="en-US" sz="2400" dirty="0"/>
          </a:p>
          <a:p>
            <a:r>
              <a:rPr lang="en-US" sz="2400" dirty="0"/>
              <a:t>They ____ from Mexico.</a:t>
            </a:r>
          </a:p>
          <a:p>
            <a:pPr lvl="1"/>
            <a:r>
              <a:rPr lang="en-US" sz="2200" dirty="0" err="1"/>
              <a:t>Eles</a:t>
            </a:r>
            <a:r>
              <a:rPr lang="en-US" sz="2200" dirty="0"/>
              <a:t> </a:t>
            </a:r>
            <a:r>
              <a:rPr lang="en-US" sz="2200" dirty="0" err="1"/>
              <a:t>são</a:t>
            </a:r>
            <a:r>
              <a:rPr lang="en-US" sz="2200" dirty="0"/>
              <a:t> do México</a:t>
            </a:r>
            <a:endParaRPr lang="en-US" sz="2400" dirty="0"/>
          </a:p>
          <a:p>
            <a:endParaRPr lang="en-US" sz="2400" dirty="0"/>
          </a:p>
          <a:p>
            <a:endParaRPr lang="en-US" sz="2400" dirty="0"/>
          </a:p>
          <a:p>
            <a:endParaRPr lang="en-US" sz="2400" dirty="0"/>
          </a:p>
          <a:p>
            <a:r>
              <a:rPr lang="en-US" sz="2400" dirty="0"/>
              <a:t>I ____ from Brazil.</a:t>
            </a:r>
          </a:p>
          <a:p>
            <a:pPr lvl="1"/>
            <a:r>
              <a:rPr lang="en-US" sz="2200" dirty="0"/>
              <a:t>Eu sou do </a:t>
            </a:r>
            <a:r>
              <a:rPr lang="en-US" sz="2200" dirty="0" err="1"/>
              <a:t>Brasil</a:t>
            </a:r>
            <a:endParaRPr lang="en-US" sz="2200" dirty="0"/>
          </a:p>
          <a:p>
            <a:pPr marL="0" indent="0">
              <a:buNone/>
            </a:pPr>
            <a:endParaRPr lang="en-US" dirty="0"/>
          </a:p>
        </p:txBody>
      </p:sp>
      <p:pic>
        <p:nvPicPr>
          <p:cNvPr id="7" name="Picture 7" descr="A group of people standing in front of a crowd&#10;&#10;Description generated with very high confidence">
            <a:extLst>
              <a:ext uri="{FF2B5EF4-FFF2-40B4-BE49-F238E27FC236}">
                <a16:creationId xmlns:a16="http://schemas.microsoft.com/office/drawing/2014/main" id="{C53248D9-F2C0-4219-84DF-3CDCB850CB09}"/>
              </a:ext>
            </a:extLst>
          </p:cNvPr>
          <p:cNvPicPr>
            <a:picLocks noChangeAspect="1"/>
          </p:cNvPicPr>
          <p:nvPr/>
        </p:nvPicPr>
        <p:blipFill rotWithShape="1">
          <a:blip r:embed="rId2"/>
          <a:srcRect l="4726" r="7721" b="3"/>
          <a:stretch/>
        </p:blipFill>
        <p:spPr>
          <a:xfrm>
            <a:off x="6470619" y="2504626"/>
            <a:ext cx="2737811" cy="2080821"/>
          </a:xfrm>
          <a:prstGeom prst="rect">
            <a:avLst/>
          </a:prstGeom>
        </p:spPr>
      </p:pic>
      <p:pic>
        <p:nvPicPr>
          <p:cNvPr id="9" name="Picture 8"/>
          <p:cNvPicPr>
            <a:picLocks noChangeAspect="1"/>
          </p:cNvPicPr>
          <p:nvPr/>
        </p:nvPicPr>
        <p:blipFill>
          <a:blip r:embed="rId3"/>
          <a:stretch>
            <a:fillRect/>
          </a:stretch>
        </p:blipFill>
        <p:spPr>
          <a:xfrm>
            <a:off x="6252882" y="4851698"/>
            <a:ext cx="2955548" cy="1966783"/>
          </a:xfrm>
          <a:prstGeom prst="rect">
            <a:avLst/>
          </a:prstGeom>
        </p:spPr>
      </p:pic>
      <p:pic>
        <p:nvPicPr>
          <p:cNvPr id="12" name="Picture 11"/>
          <p:cNvPicPr>
            <a:picLocks noChangeAspect="1"/>
          </p:cNvPicPr>
          <p:nvPr/>
        </p:nvPicPr>
        <p:blipFill>
          <a:blip r:embed="rId4"/>
          <a:stretch>
            <a:fillRect/>
          </a:stretch>
        </p:blipFill>
        <p:spPr>
          <a:xfrm>
            <a:off x="6961860" y="100107"/>
            <a:ext cx="1755327" cy="2271393"/>
          </a:xfrm>
          <a:prstGeom prst="rect">
            <a:avLst/>
          </a:prstGeom>
        </p:spPr>
      </p:pic>
    </p:spTree>
    <p:extLst>
      <p:ext uri="{BB962C8B-B14F-4D97-AF65-F5344CB8AC3E}">
        <p14:creationId xmlns:p14="http://schemas.microsoft.com/office/powerpoint/2010/main" val="27462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7E518AC-2C88-443F-8D98-05F1663522F4}"/>
              </a:ext>
            </a:extLst>
          </p:cNvPr>
          <p:cNvSpPr>
            <a:spLocks noGrp="1"/>
          </p:cNvSpPr>
          <p:nvPr>
            <p:ph idx="1"/>
          </p:nvPr>
        </p:nvSpPr>
        <p:spPr>
          <a:xfrm>
            <a:off x="1026459" y="852544"/>
            <a:ext cx="4868334" cy="5158292"/>
          </a:xfrm>
        </p:spPr>
        <p:txBody>
          <a:bodyPr vert="horz" lIns="91440" tIns="45720" rIns="91440" bIns="45720" rtlCol="0">
            <a:noAutofit/>
          </a:bodyPr>
          <a:lstStyle/>
          <a:p>
            <a:r>
              <a:rPr lang="en-US" sz="2400" dirty="0"/>
              <a:t>We ___ in Massachusetts.</a:t>
            </a:r>
          </a:p>
          <a:p>
            <a:pPr lvl="1"/>
            <a:r>
              <a:rPr lang="en-US" sz="2200" dirty="0"/>
              <a:t>Estamos </a:t>
            </a:r>
            <a:r>
              <a:rPr lang="en-US" sz="2200" dirty="0" err="1"/>
              <a:t>em</a:t>
            </a:r>
            <a:r>
              <a:rPr lang="en-US" sz="2200" dirty="0"/>
              <a:t> Massachusetts</a:t>
            </a:r>
          </a:p>
          <a:p>
            <a:endParaRPr lang="en-US" sz="2400" dirty="0"/>
          </a:p>
          <a:p>
            <a:endParaRPr lang="en-US" sz="2400" dirty="0"/>
          </a:p>
          <a:p>
            <a:endParaRPr lang="en-US" sz="2400" dirty="0"/>
          </a:p>
          <a:p>
            <a:r>
              <a:rPr lang="en-US" sz="2400" dirty="0"/>
              <a:t>You guys ____ young.</a:t>
            </a:r>
          </a:p>
          <a:p>
            <a:pPr lvl="1"/>
            <a:r>
              <a:rPr lang="en-US" sz="2200" dirty="0" err="1"/>
              <a:t>Vocês</a:t>
            </a:r>
            <a:r>
              <a:rPr lang="en-US" sz="2200" dirty="0"/>
              <a:t> </a:t>
            </a:r>
            <a:r>
              <a:rPr lang="en-US" sz="2200" dirty="0" err="1"/>
              <a:t>são</a:t>
            </a:r>
            <a:r>
              <a:rPr lang="en-US" sz="2200" dirty="0"/>
              <a:t> </a:t>
            </a:r>
            <a:r>
              <a:rPr lang="en-US" sz="2200" dirty="0" err="1"/>
              <a:t>jovens</a:t>
            </a:r>
            <a:endParaRPr lang="en-US" sz="2200" dirty="0"/>
          </a:p>
          <a:p>
            <a:endParaRPr lang="en-US" sz="2400" dirty="0"/>
          </a:p>
          <a:p>
            <a:endParaRPr lang="en-US" sz="2400" dirty="0"/>
          </a:p>
          <a:p>
            <a:endParaRPr lang="en-US" sz="2400" dirty="0"/>
          </a:p>
          <a:p>
            <a:endParaRPr lang="en-US" sz="2400" dirty="0"/>
          </a:p>
          <a:p>
            <a:pPr marL="0" indent="0">
              <a:buNone/>
            </a:pPr>
            <a:endParaRPr lang="en-US" sz="2400" dirty="0"/>
          </a:p>
        </p:txBody>
      </p:sp>
      <p:pic>
        <p:nvPicPr>
          <p:cNvPr id="8" name="Picture 7"/>
          <p:cNvPicPr>
            <a:picLocks noChangeAspect="1"/>
          </p:cNvPicPr>
          <p:nvPr/>
        </p:nvPicPr>
        <p:blipFill>
          <a:blip r:embed="rId3"/>
          <a:stretch>
            <a:fillRect/>
          </a:stretch>
        </p:blipFill>
        <p:spPr>
          <a:xfrm>
            <a:off x="6574864" y="2326442"/>
            <a:ext cx="3362512" cy="1942532"/>
          </a:xfrm>
          <a:prstGeom prst="rect">
            <a:avLst/>
          </a:prstGeom>
        </p:spPr>
      </p:pic>
      <p:pic>
        <p:nvPicPr>
          <p:cNvPr id="10" name="Picture 9"/>
          <p:cNvPicPr>
            <a:picLocks noChangeAspect="1"/>
          </p:cNvPicPr>
          <p:nvPr/>
        </p:nvPicPr>
        <p:blipFill>
          <a:blip r:embed="rId4"/>
          <a:stretch>
            <a:fillRect/>
          </a:stretch>
        </p:blipFill>
        <p:spPr>
          <a:xfrm>
            <a:off x="6884147" y="243541"/>
            <a:ext cx="2850776" cy="1897062"/>
          </a:xfrm>
          <a:prstGeom prst="rect">
            <a:avLst/>
          </a:prstGeom>
        </p:spPr>
      </p:pic>
    </p:spTree>
    <p:extLst>
      <p:ext uri="{BB962C8B-B14F-4D97-AF65-F5344CB8AC3E}">
        <p14:creationId xmlns:p14="http://schemas.microsoft.com/office/powerpoint/2010/main" val="1070158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76" y="761119"/>
            <a:ext cx="4215384" cy="4978908"/>
          </a:xfrm>
        </p:spPr>
        <p:txBody>
          <a:bodyPr/>
          <a:lstStyle/>
          <a:p>
            <a:br>
              <a:rPr lang="en-US" dirty="0"/>
            </a:br>
            <a:r>
              <a:rPr lang="en-US" dirty="0" err="1"/>
              <a:t>dever</a:t>
            </a:r>
            <a:r>
              <a:rPr lang="en-US" dirty="0"/>
              <a:t> de casa</a:t>
            </a:r>
          </a:p>
        </p:txBody>
      </p:sp>
      <p:sp>
        <p:nvSpPr>
          <p:cNvPr id="5" name="Rounded Rectangle 4"/>
          <p:cNvSpPr/>
          <p:nvPr/>
        </p:nvSpPr>
        <p:spPr>
          <a:xfrm>
            <a:off x="5330703" y="783422"/>
            <a:ext cx="5906181" cy="110028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6" name="Rectangle 5" descr="Classroom"/>
          <p:cNvSpPr/>
          <p:nvPr/>
        </p:nvSpPr>
        <p:spPr>
          <a:xfrm>
            <a:off x="5663540" y="1030985"/>
            <a:ext cx="605159" cy="60515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7" name="Group 6"/>
          <p:cNvGrpSpPr/>
          <p:nvPr/>
        </p:nvGrpSpPr>
        <p:grpSpPr>
          <a:xfrm>
            <a:off x="6601537" y="761119"/>
            <a:ext cx="4635346" cy="1100289"/>
            <a:chOff x="1270834" y="2170"/>
            <a:chExt cx="4635346" cy="1100289"/>
          </a:xfrm>
        </p:grpSpPr>
        <p:sp>
          <p:nvSpPr>
            <p:cNvPr id="23" name="Rectangle 22"/>
            <p:cNvSpPr/>
            <p:nvPr/>
          </p:nvSpPr>
          <p:spPr>
            <a:xfrm>
              <a:off x="1270834" y="2170"/>
              <a:ext cx="4635346" cy="110028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24" name="Rectangle 23"/>
            <p:cNvSpPr/>
            <p:nvPr/>
          </p:nvSpPr>
          <p:spPr>
            <a:xfrm>
              <a:off x="1270834" y="2170"/>
              <a:ext cx="4635346" cy="1100289"/>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16447" tIns="116447" rIns="116447" bIns="116447" numCol="1" spcCol="1270" anchor="ctr" anchorCtr="0">
              <a:noAutofit/>
            </a:bodyPr>
            <a:lstStyle/>
            <a:p>
              <a:pPr lvl="0" algn="l" defTabSz="977900">
                <a:lnSpc>
                  <a:spcPct val="90000"/>
                </a:lnSpc>
                <a:spcBef>
                  <a:spcPct val="0"/>
                </a:spcBef>
                <a:spcAft>
                  <a:spcPct val="35000"/>
                </a:spcAft>
              </a:pPr>
              <a:r>
                <a:rPr lang="en-US" sz="2200" kern="1200" dirty="0"/>
                <a:t>Practice!!!</a:t>
              </a:r>
            </a:p>
          </p:txBody>
        </p:sp>
      </p:grpSp>
      <p:sp>
        <p:nvSpPr>
          <p:cNvPr id="8" name="Rounded Rectangle 7"/>
          <p:cNvSpPr/>
          <p:nvPr/>
        </p:nvSpPr>
        <p:spPr>
          <a:xfrm>
            <a:off x="5330703" y="2158784"/>
            <a:ext cx="5906181" cy="1100289"/>
          </a:xfrm>
          <a:prstGeom prst="roundRect">
            <a:avLst>
              <a:gd name="adj" fmla="val 1000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Rectangle 8" descr="Chat"/>
          <p:cNvSpPr/>
          <p:nvPr/>
        </p:nvSpPr>
        <p:spPr>
          <a:xfrm>
            <a:off x="5663540" y="2384047"/>
            <a:ext cx="605159" cy="60515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0" name="Group 9"/>
          <p:cNvGrpSpPr/>
          <p:nvPr/>
        </p:nvGrpSpPr>
        <p:grpSpPr>
          <a:xfrm>
            <a:off x="6601537" y="2010752"/>
            <a:ext cx="4635346" cy="1226019"/>
            <a:chOff x="1270834" y="1251803"/>
            <a:chExt cx="4635346" cy="1226019"/>
          </a:xfrm>
        </p:grpSpPr>
        <p:sp>
          <p:nvSpPr>
            <p:cNvPr id="21" name="Rectangle 20"/>
            <p:cNvSpPr/>
            <p:nvPr/>
          </p:nvSpPr>
          <p:spPr>
            <a:xfrm>
              <a:off x="1270834" y="1377533"/>
              <a:ext cx="4635346" cy="110028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22" name="Rectangle 21"/>
            <p:cNvSpPr/>
            <p:nvPr/>
          </p:nvSpPr>
          <p:spPr>
            <a:xfrm>
              <a:off x="1270834" y="1251803"/>
              <a:ext cx="4635346" cy="1100289"/>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16447" tIns="116447" rIns="116447" bIns="116447" numCol="1" spcCol="1270" anchor="ctr" anchorCtr="0">
              <a:noAutofit/>
            </a:bodyPr>
            <a:lstStyle/>
            <a:p>
              <a:pPr lvl="0" defTabSz="977900">
                <a:lnSpc>
                  <a:spcPct val="90000"/>
                </a:lnSpc>
                <a:spcBef>
                  <a:spcPct val="0"/>
                </a:spcBef>
                <a:spcAft>
                  <a:spcPct val="35000"/>
                </a:spcAft>
              </a:pPr>
              <a:br>
                <a:rPr lang="en-US" sz="2400" dirty="0"/>
              </a:br>
              <a:r>
                <a:rPr lang="en-US" sz="2400" dirty="0"/>
                <a:t>Complete o </a:t>
              </a:r>
              <a:r>
                <a:rPr lang="en-US" sz="2400" dirty="0" err="1"/>
                <a:t>dever</a:t>
              </a:r>
              <a:r>
                <a:rPr lang="en-US" sz="2400" dirty="0"/>
                <a:t> de casa</a:t>
              </a:r>
              <a:endParaRPr lang="en-US" sz="2200" kern="1200" dirty="0"/>
            </a:p>
          </p:txBody>
        </p:sp>
      </p:grpSp>
      <p:sp>
        <p:nvSpPr>
          <p:cNvPr id="11" name="Rounded Rectangle 10"/>
          <p:cNvSpPr/>
          <p:nvPr/>
        </p:nvSpPr>
        <p:spPr>
          <a:xfrm>
            <a:off x="5330703" y="3511844"/>
            <a:ext cx="5906181" cy="1100289"/>
          </a:xfrm>
          <a:prstGeom prst="roundRect">
            <a:avLst>
              <a:gd name="adj" fmla="val 1000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2" name="Rectangle 11" descr="Speech"/>
          <p:cNvSpPr/>
          <p:nvPr/>
        </p:nvSpPr>
        <p:spPr>
          <a:xfrm>
            <a:off x="5663540" y="3759409"/>
            <a:ext cx="605159" cy="60515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3" name="Group 12"/>
          <p:cNvGrpSpPr/>
          <p:nvPr/>
        </p:nvGrpSpPr>
        <p:grpSpPr>
          <a:xfrm>
            <a:off x="6601537" y="3534147"/>
            <a:ext cx="4635346" cy="1100289"/>
            <a:chOff x="1270834" y="2775198"/>
            <a:chExt cx="4635346" cy="1100289"/>
          </a:xfrm>
        </p:grpSpPr>
        <p:sp>
          <p:nvSpPr>
            <p:cNvPr id="19" name="Rectangle 18"/>
            <p:cNvSpPr/>
            <p:nvPr/>
          </p:nvSpPr>
          <p:spPr>
            <a:xfrm>
              <a:off x="1270834" y="2775198"/>
              <a:ext cx="4635346" cy="110028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20" name="Rectangle 19"/>
            <p:cNvSpPr/>
            <p:nvPr/>
          </p:nvSpPr>
          <p:spPr>
            <a:xfrm>
              <a:off x="1270834" y="2775198"/>
              <a:ext cx="4635346" cy="1100289"/>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16447" tIns="116447" rIns="116447" bIns="116447" numCol="1" spcCol="1270" anchor="ctr" anchorCtr="0">
              <a:noAutofit/>
            </a:bodyPr>
            <a:lstStyle/>
            <a:p>
              <a:pPr lvl="0" algn="l" defTabSz="977900">
                <a:lnSpc>
                  <a:spcPct val="90000"/>
                </a:lnSpc>
                <a:spcBef>
                  <a:spcPct val="0"/>
                </a:spcBef>
                <a:spcAft>
                  <a:spcPct val="35000"/>
                </a:spcAft>
              </a:pPr>
              <a:r>
                <a:rPr lang="pt-PT" sz="2200" kern="1200" dirty="0"/>
                <a:t>Fale slides em voz alta consigo mesmo ou pratique com amigos que sabem inglês.</a:t>
              </a:r>
              <a:endParaRPr lang="en-US" sz="2200" kern="1200" dirty="0"/>
            </a:p>
          </p:txBody>
        </p:sp>
      </p:grpSp>
      <p:sp>
        <p:nvSpPr>
          <p:cNvPr id="14" name="Rounded Rectangle 13"/>
          <p:cNvSpPr/>
          <p:nvPr/>
        </p:nvSpPr>
        <p:spPr>
          <a:xfrm>
            <a:off x="5330703" y="4887206"/>
            <a:ext cx="5906181" cy="1100289"/>
          </a:xfrm>
          <a:prstGeom prst="roundRect">
            <a:avLst>
              <a:gd name="adj" fmla="val 1000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5" name="Rectangle 14" descr="Bug"/>
          <p:cNvSpPr/>
          <p:nvPr/>
        </p:nvSpPr>
        <p:spPr>
          <a:xfrm>
            <a:off x="5663540" y="5134771"/>
            <a:ext cx="605159" cy="605159"/>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6" name="Group 15"/>
          <p:cNvGrpSpPr/>
          <p:nvPr/>
        </p:nvGrpSpPr>
        <p:grpSpPr>
          <a:xfrm>
            <a:off x="6601537" y="4887206"/>
            <a:ext cx="4635346" cy="1100289"/>
            <a:chOff x="1270834" y="4128257"/>
            <a:chExt cx="4635346" cy="1100289"/>
          </a:xfrm>
        </p:grpSpPr>
        <p:sp>
          <p:nvSpPr>
            <p:cNvPr id="17" name="Rectangle 16"/>
            <p:cNvSpPr/>
            <p:nvPr/>
          </p:nvSpPr>
          <p:spPr>
            <a:xfrm>
              <a:off x="1270834" y="4128257"/>
              <a:ext cx="4635346" cy="110028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18" name="Rectangle 17"/>
            <p:cNvSpPr/>
            <p:nvPr/>
          </p:nvSpPr>
          <p:spPr>
            <a:xfrm>
              <a:off x="1270834" y="4128257"/>
              <a:ext cx="4635346" cy="1100289"/>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16447" tIns="116447" rIns="116447" bIns="116447" numCol="1" spcCol="1270" anchor="ctr" anchorCtr="0">
              <a:noAutofit/>
            </a:bodyPr>
            <a:lstStyle/>
            <a:p>
              <a:pPr lvl="0" algn="l" defTabSz="977900">
                <a:lnSpc>
                  <a:spcPct val="90000"/>
                </a:lnSpc>
                <a:spcBef>
                  <a:spcPct val="0"/>
                </a:spcBef>
                <a:spcAft>
                  <a:spcPct val="35000"/>
                </a:spcAft>
              </a:pPr>
              <a:r>
                <a:rPr lang="pt-PT" sz="2200" kern="1200" dirty="0"/>
                <a:t>Lamento se houver erros. Eu usei o Google Tradutor.</a:t>
              </a:r>
              <a:endParaRPr lang="en-US" sz="2200" kern="1200" dirty="0"/>
            </a:p>
          </p:txBody>
        </p:sp>
      </p:grpSp>
    </p:spTree>
    <p:extLst>
      <p:ext uri="{BB962C8B-B14F-4D97-AF65-F5344CB8AC3E}">
        <p14:creationId xmlns:p14="http://schemas.microsoft.com/office/powerpoint/2010/main" val="1384878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73022"/>
            <a:ext cx="7729728" cy="830136"/>
          </a:xfrm>
        </p:spPr>
        <p:txBody>
          <a:bodyPr/>
          <a:lstStyle/>
          <a:p>
            <a:r>
              <a:rPr lang="en-US" dirty="0" err="1"/>
              <a:t>Dever</a:t>
            </a:r>
            <a:r>
              <a:rPr lang="en-US" dirty="0"/>
              <a:t> de casa</a:t>
            </a:r>
          </a:p>
        </p:txBody>
      </p:sp>
      <p:sp>
        <p:nvSpPr>
          <p:cNvPr id="3" name="Content Placeholder 2"/>
          <p:cNvSpPr>
            <a:spLocks noGrp="1"/>
          </p:cNvSpPr>
          <p:nvPr>
            <p:ph idx="1"/>
          </p:nvPr>
        </p:nvSpPr>
        <p:spPr>
          <a:xfrm>
            <a:off x="663300" y="1434585"/>
            <a:ext cx="9297564" cy="1249462"/>
          </a:xfrm>
        </p:spPr>
        <p:txBody>
          <a:bodyPr>
            <a:normAutofit lnSpcReduction="10000"/>
          </a:bodyPr>
          <a:lstStyle/>
          <a:p>
            <a:r>
              <a:rPr lang="pt-PT" dirty="0" err="1"/>
              <a:t>Underline</a:t>
            </a:r>
            <a:r>
              <a:rPr lang="pt-PT" dirty="0"/>
              <a:t> </a:t>
            </a:r>
            <a:r>
              <a:rPr lang="pt-PT" dirty="0" err="1"/>
              <a:t>each</a:t>
            </a:r>
            <a:r>
              <a:rPr lang="pt-PT" dirty="0"/>
              <a:t> use </a:t>
            </a:r>
            <a:r>
              <a:rPr lang="pt-PT" dirty="0" err="1"/>
              <a:t>of</a:t>
            </a:r>
            <a:r>
              <a:rPr lang="pt-PT" dirty="0"/>
              <a:t> ”to </a:t>
            </a:r>
            <a:r>
              <a:rPr lang="pt-PT"/>
              <a:t>be" </a:t>
            </a:r>
            <a:r>
              <a:rPr lang="pt-PT" dirty="0"/>
              <a:t>in </a:t>
            </a:r>
            <a:r>
              <a:rPr lang="pt-PT" dirty="0" err="1"/>
              <a:t>this</a:t>
            </a:r>
            <a:r>
              <a:rPr lang="pt-PT" dirty="0"/>
              <a:t> </a:t>
            </a:r>
            <a:r>
              <a:rPr lang="pt-PT" dirty="0" err="1"/>
              <a:t>paragraph</a:t>
            </a:r>
            <a:r>
              <a:rPr lang="pt-PT" dirty="0"/>
              <a:t>. </a:t>
            </a:r>
            <a:r>
              <a:rPr lang="pt-PT" dirty="0" err="1"/>
              <a:t>You</a:t>
            </a:r>
            <a:r>
              <a:rPr lang="pt-PT" dirty="0"/>
              <a:t> can use </a:t>
            </a:r>
            <a:r>
              <a:rPr lang="pt-PT" dirty="0" err="1"/>
              <a:t>google</a:t>
            </a:r>
            <a:r>
              <a:rPr lang="pt-PT" dirty="0"/>
              <a:t> translator for </a:t>
            </a:r>
            <a:r>
              <a:rPr lang="pt-PT" dirty="0" err="1"/>
              <a:t>words</a:t>
            </a:r>
            <a:r>
              <a:rPr lang="pt-PT" dirty="0"/>
              <a:t> </a:t>
            </a:r>
            <a:r>
              <a:rPr lang="pt-PT" dirty="0" err="1"/>
              <a:t>you</a:t>
            </a:r>
            <a:r>
              <a:rPr lang="pt-PT" dirty="0"/>
              <a:t> </a:t>
            </a:r>
            <a:r>
              <a:rPr lang="pt-PT" dirty="0" err="1"/>
              <a:t>don't</a:t>
            </a:r>
            <a:r>
              <a:rPr lang="pt-PT" dirty="0"/>
              <a:t> </a:t>
            </a:r>
            <a:r>
              <a:rPr lang="pt-PT" dirty="0" err="1"/>
              <a:t>know</a:t>
            </a:r>
            <a:r>
              <a:rPr lang="pt-PT" dirty="0"/>
              <a:t>.</a:t>
            </a:r>
          </a:p>
          <a:p>
            <a:pPr lvl="1"/>
            <a:r>
              <a:rPr lang="pt-PT" dirty="0"/>
              <a:t>Sublinhar cada uso de "ser" neste parágrafo. </a:t>
            </a:r>
            <a:br>
              <a:rPr lang="pt-PT" dirty="0"/>
            </a:br>
            <a:r>
              <a:rPr lang="pt-PT" dirty="0"/>
              <a:t>Você pode usar o </a:t>
            </a:r>
            <a:r>
              <a:rPr lang="pt-PT" dirty="0" err="1"/>
              <a:t>google</a:t>
            </a:r>
            <a:r>
              <a:rPr lang="pt-PT" dirty="0"/>
              <a:t> tradutor para palavras que você não conhece.</a:t>
            </a:r>
            <a:endParaRPr lang="en-US" dirty="0"/>
          </a:p>
        </p:txBody>
      </p:sp>
      <p:sp>
        <p:nvSpPr>
          <p:cNvPr id="4" name="TextBox 3"/>
          <p:cNvSpPr txBox="1"/>
          <p:nvPr/>
        </p:nvSpPr>
        <p:spPr>
          <a:xfrm>
            <a:off x="421105" y="2684047"/>
            <a:ext cx="10622258" cy="3785652"/>
          </a:xfrm>
          <a:prstGeom prst="rect">
            <a:avLst/>
          </a:prstGeom>
          <a:noFill/>
        </p:spPr>
        <p:txBody>
          <a:bodyPr wrap="square" rtlCol="0">
            <a:spAutoFit/>
          </a:bodyPr>
          <a:lstStyle/>
          <a:p>
            <a:pPr>
              <a:lnSpc>
                <a:spcPct val="200000"/>
              </a:lnSpc>
            </a:pPr>
            <a:r>
              <a:rPr lang="en-US" sz="2000" dirty="0"/>
              <a:t>	Hello, my name is Allie. I am 14 years old. I am tall and I have red hair with blue eyes. There are 6 people in my family. I have two brothers and one sister.  My sister is short and her eyes are blue. Her hair is not red. It is blonde. My younger brother is more similar to me. His hair is red and he is very tall. My youngest brother is still a baby. He is only 2 years old. My parents both have brown hair and blue eyes. We are a happy family. We are not lazy.  We are active and healthy. I love playing soccer in my free time and so do my brother and sister.  We want to be professional soccer plays in the future.</a:t>
            </a:r>
          </a:p>
        </p:txBody>
      </p:sp>
      <p:sp>
        <p:nvSpPr>
          <p:cNvPr id="5" name="TextBox 4">
            <a:extLst>
              <a:ext uri="{FF2B5EF4-FFF2-40B4-BE49-F238E27FC236}">
                <a16:creationId xmlns:a16="http://schemas.microsoft.com/office/drawing/2014/main" id="{E824E6EE-7761-0D4B-A588-E496187339E0}"/>
              </a:ext>
            </a:extLst>
          </p:cNvPr>
          <p:cNvSpPr txBox="1"/>
          <p:nvPr/>
        </p:nvSpPr>
        <p:spPr>
          <a:xfrm>
            <a:off x="7633855" y="187036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7426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30438" y="2360613"/>
            <a:ext cx="7731125" cy="1189037"/>
          </a:xfrm>
        </p:spPr>
        <p:txBody>
          <a:bodyPr/>
          <a:lstStyle/>
          <a:p>
            <a:r>
              <a:rPr lang="pt-PT" dirty="0"/>
              <a:t>Obrigado pelo seu tempo!</a:t>
            </a:r>
            <a:br>
              <a:rPr lang="pt-PT" dirty="0"/>
            </a:br>
            <a:r>
              <a:rPr lang="pt-PT" dirty="0"/>
              <a:t> Boa noite</a:t>
            </a:r>
            <a:endParaRPr lang="en-US" dirty="0"/>
          </a:p>
        </p:txBody>
      </p:sp>
      <p:pic>
        <p:nvPicPr>
          <p:cNvPr id="5" name="Picture 4"/>
          <p:cNvPicPr>
            <a:picLocks noChangeAspect="1"/>
          </p:cNvPicPr>
          <p:nvPr/>
        </p:nvPicPr>
        <p:blipFill>
          <a:blip r:embed="rId2"/>
          <a:stretch>
            <a:fillRect/>
          </a:stretch>
        </p:blipFill>
        <p:spPr>
          <a:xfrm>
            <a:off x="5152689" y="4000500"/>
            <a:ext cx="2857500" cy="2857500"/>
          </a:xfrm>
          <a:prstGeom prst="rect">
            <a:avLst/>
          </a:prstGeom>
        </p:spPr>
      </p:pic>
      <p:pic>
        <p:nvPicPr>
          <p:cNvPr id="6" name="Picture 5"/>
          <p:cNvPicPr>
            <a:picLocks noChangeAspect="1"/>
          </p:cNvPicPr>
          <p:nvPr/>
        </p:nvPicPr>
        <p:blipFill>
          <a:blip r:embed="rId3"/>
          <a:stretch>
            <a:fillRect/>
          </a:stretch>
        </p:blipFill>
        <p:spPr>
          <a:xfrm>
            <a:off x="2963887" y="4349376"/>
            <a:ext cx="2188802" cy="2159747"/>
          </a:xfrm>
          <a:prstGeom prst="rect">
            <a:avLst/>
          </a:prstGeom>
        </p:spPr>
      </p:pic>
    </p:spTree>
    <p:extLst>
      <p:ext uri="{BB962C8B-B14F-4D97-AF65-F5344CB8AC3E}">
        <p14:creationId xmlns:p14="http://schemas.microsoft.com/office/powerpoint/2010/main" val="117076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pt-PT" dirty="0"/>
              <a:t>Reveja</a:t>
            </a:r>
            <a:endParaRPr lang="en-US" dirty="0"/>
          </a:p>
        </p:txBody>
      </p:sp>
      <p:sp>
        <p:nvSpPr>
          <p:cNvPr id="3" name="Content Placeholder 2"/>
          <p:cNvSpPr>
            <a:spLocks noGrp="1"/>
          </p:cNvSpPr>
          <p:nvPr>
            <p:ph idx="1"/>
          </p:nvPr>
        </p:nvSpPr>
        <p:spPr>
          <a:xfrm>
            <a:off x="858269" y="2515448"/>
            <a:ext cx="10475461" cy="2990859"/>
          </a:xfrm>
        </p:spPr>
        <p:txBody>
          <a:bodyPr>
            <a:noAutofit/>
          </a:bodyPr>
          <a:lstStyle/>
          <a:p>
            <a:r>
              <a:rPr lang="en-US" sz="2400" dirty="0"/>
              <a:t>Let's review last lesson's words</a:t>
            </a:r>
          </a:p>
          <a:p>
            <a:pPr lvl="1"/>
            <a:r>
              <a:rPr lang="en-US" sz="2200" dirty="0" err="1"/>
              <a:t>Vamos</a:t>
            </a:r>
            <a:r>
              <a:rPr lang="en-US" sz="2200" dirty="0"/>
              <a:t> </a:t>
            </a:r>
            <a:r>
              <a:rPr lang="en-US" sz="2200" dirty="0" err="1"/>
              <a:t>revisar</a:t>
            </a:r>
            <a:r>
              <a:rPr lang="en-US" sz="2200" dirty="0"/>
              <a:t> as </a:t>
            </a:r>
            <a:r>
              <a:rPr lang="en-US" sz="2200" dirty="0" err="1"/>
              <a:t>palavras</a:t>
            </a:r>
            <a:r>
              <a:rPr lang="en-US" sz="2200" dirty="0"/>
              <a:t> da </a:t>
            </a:r>
            <a:r>
              <a:rPr lang="en-US" sz="2200" dirty="0" err="1"/>
              <a:t>última</a:t>
            </a:r>
            <a:r>
              <a:rPr lang="en-US" sz="2200" dirty="0"/>
              <a:t> </a:t>
            </a:r>
            <a:r>
              <a:rPr lang="en-US" sz="2200" dirty="0" err="1"/>
              <a:t>lição</a:t>
            </a:r>
            <a:endParaRPr lang="en-US" sz="2400" dirty="0"/>
          </a:p>
          <a:p>
            <a:r>
              <a:rPr lang="en-US" sz="2400" dirty="0"/>
              <a:t>Please repeat after me and let me know if you have any questions</a:t>
            </a:r>
          </a:p>
          <a:p>
            <a:pPr lvl="1"/>
            <a:r>
              <a:rPr lang="en-US" sz="2200" dirty="0"/>
              <a:t>Por favor, </a:t>
            </a:r>
            <a:r>
              <a:rPr lang="en-US" sz="2200" dirty="0" err="1"/>
              <a:t>repita</a:t>
            </a:r>
            <a:r>
              <a:rPr lang="en-US" sz="2200" dirty="0"/>
              <a:t> </a:t>
            </a:r>
            <a:r>
              <a:rPr lang="en-US" sz="2200" dirty="0" err="1"/>
              <a:t>depois</a:t>
            </a:r>
            <a:r>
              <a:rPr lang="en-US" sz="2200" dirty="0"/>
              <a:t> de </a:t>
            </a:r>
            <a:r>
              <a:rPr lang="en-US" sz="2200" dirty="0" err="1"/>
              <a:t>mim</a:t>
            </a:r>
            <a:r>
              <a:rPr lang="en-US" sz="2200" dirty="0"/>
              <a:t> e me </a:t>
            </a:r>
            <a:r>
              <a:rPr lang="en-US" sz="2200" dirty="0" err="1"/>
              <a:t>avise</a:t>
            </a:r>
            <a:r>
              <a:rPr lang="en-US" sz="2200" dirty="0"/>
              <a:t> se </a:t>
            </a:r>
            <a:r>
              <a:rPr lang="en-US" sz="2200" dirty="0" err="1"/>
              <a:t>tiver</a:t>
            </a:r>
            <a:r>
              <a:rPr lang="en-US" sz="2200" dirty="0"/>
              <a:t> </a:t>
            </a:r>
            <a:r>
              <a:rPr lang="en-US" sz="2200" dirty="0" err="1"/>
              <a:t>alguma</a:t>
            </a:r>
            <a:r>
              <a:rPr lang="en-US" sz="2200" dirty="0"/>
              <a:t> </a:t>
            </a:r>
            <a:r>
              <a:rPr lang="en-US" sz="2200" dirty="0" err="1"/>
              <a:t>dúvida</a:t>
            </a:r>
            <a:endParaRPr lang="en-US" sz="2200" dirty="0"/>
          </a:p>
          <a:p>
            <a:endParaRPr lang="en-US" sz="2400" dirty="0"/>
          </a:p>
          <a:p>
            <a:pPr lvl="1"/>
            <a:endParaRPr lang="en-US" sz="2400" dirty="0"/>
          </a:p>
          <a:p>
            <a:pPr marL="228600" lvl="1" indent="0">
              <a:buNone/>
            </a:pPr>
            <a:endParaRPr lang="en-US" sz="2400" dirty="0"/>
          </a:p>
        </p:txBody>
      </p:sp>
      <p:pic>
        <p:nvPicPr>
          <p:cNvPr id="4" name="Picture 3"/>
          <p:cNvPicPr>
            <a:picLocks noChangeAspect="1"/>
          </p:cNvPicPr>
          <p:nvPr/>
        </p:nvPicPr>
        <p:blipFill>
          <a:blip r:embed="rId2"/>
          <a:stretch>
            <a:fillRect/>
          </a:stretch>
        </p:blipFill>
        <p:spPr>
          <a:xfrm>
            <a:off x="9733306" y="3429000"/>
            <a:ext cx="1600424" cy="1431365"/>
          </a:xfrm>
          <a:prstGeom prst="rect">
            <a:avLst/>
          </a:prstGeom>
        </p:spPr>
      </p:pic>
    </p:spTree>
    <p:extLst>
      <p:ext uri="{BB962C8B-B14F-4D97-AF65-F5344CB8AC3E}">
        <p14:creationId xmlns:p14="http://schemas.microsoft.com/office/powerpoint/2010/main" val="31141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Greetings</a:t>
            </a:r>
          </a:p>
        </p:txBody>
      </p:sp>
      <p:sp>
        <p:nvSpPr>
          <p:cNvPr id="4" name="Content Placeholder 2">
            <a:extLst>
              <a:ext uri="{FF2B5EF4-FFF2-40B4-BE49-F238E27FC236}">
                <a16:creationId xmlns:a16="http://schemas.microsoft.com/office/drawing/2014/main" id="{CDEC2F73-22FC-405C-BB98-A99E1CBD73C1}"/>
              </a:ext>
            </a:extLst>
          </p:cNvPr>
          <p:cNvSpPr txBox="1">
            <a:spLocks/>
          </p:cNvSpPr>
          <p:nvPr/>
        </p:nvSpPr>
        <p:spPr>
          <a:xfrm>
            <a:off x="6819480" y="2231603"/>
            <a:ext cx="4957554" cy="46263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400" dirty="0">
                <a:ea typeface="+mn-lt"/>
                <a:cs typeface="+mn-lt"/>
              </a:rPr>
              <a:t>Good morning</a:t>
            </a:r>
          </a:p>
          <a:p>
            <a:r>
              <a:rPr lang="en-US" sz="2400" i="1" dirty="0">
                <a:ea typeface="+mn-lt"/>
                <a:cs typeface="+mn-lt"/>
              </a:rPr>
              <a:t>Bon </a:t>
            </a:r>
            <a:r>
              <a:rPr lang="en-US" sz="2400" i="1" dirty="0" err="1">
                <a:ea typeface="+mn-lt"/>
                <a:cs typeface="+mn-lt"/>
              </a:rPr>
              <a:t>dia</a:t>
            </a:r>
            <a:endParaRPr lang="en-US" sz="2400" i="1" dirty="0">
              <a:ea typeface="+mn-lt"/>
              <a:cs typeface="+mn-lt"/>
            </a:endParaRPr>
          </a:p>
          <a:p>
            <a:endParaRPr lang="en-US" sz="2400" dirty="0">
              <a:ea typeface="+mn-lt"/>
              <a:cs typeface="+mn-lt"/>
            </a:endParaRPr>
          </a:p>
          <a:p>
            <a:r>
              <a:rPr lang="en-US" sz="2400" dirty="0">
                <a:ea typeface="+mn-lt"/>
                <a:cs typeface="+mn-lt"/>
              </a:rPr>
              <a:t>Good afternoon </a:t>
            </a:r>
          </a:p>
          <a:p>
            <a:r>
              <a:rPr lang="en-US" sz="2400" i="1" dirty="0">
                <a:ea typeface="+mn-lt"/>
                <a:cs typeface="+mn-lt"/>
              </a:rPr>
              <a:t>Bon </a:t>
            </a:r>
            <a:r>
              <a:rPr lang="en-US" sz="2400" i="1" dirty="0" err="1">
                <a:ea typeface="+mn-lt"/>
                <a:cs typeface="+mn-lt"/>
              </a:rPr>
              <a:t>tarde</a:t>
            </a:r>
            <a:endParaRPr lang="en-US" sz="2400" i="1" dirty="0">
              <a:ea typeface="+mn-lt"/>
              <a:cs typeface="+mn-lt"/>
            </a:endParaRPr>
          </a:p>
          <a:p>
            <a:endParaRPr lang="en-US" sz="2400" dirty="0">
              <a:ea typeface="+mn-lt"/>
              <a:cs typeface="+mn-lt"/>
            </a:endParaRPr>
          </a:p>
          <a:p>
            <a:r>
              <a:rPr lang="en-US" sz="2400" dirty="0">
                <a:ea typeface="+mn-lt"/>
                <a:cs typeface="+mn-lt"/>
              </a:rPr>
              <a:t>Good evening/night</a:t>
            </a:r>
          </a:p>
          <a:p>
            <a:r>
              <a:rPr lang="en-US" sz="2400" i="1" dirty="0">
                <a:ea typeface="+mn-lt"/>
                <a:cs typeface="+mn-lt"/>
              </a:rPr>
              <a:t>Bon </a:t>
            </a:r>
            <a:r>
              <a:rPr lang="en-US" sz="2400" i="1" dirty="0" err="1">
                <a:ea typeface="+mn-lt"/>
                <a:cs typeface="+mn-lt"/>
              </a:rPr>
              <a:t>noite</a:t>
            </a:r>
            <a:endParaRPr lang="en-US" sz="2400" i="1"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a:p>
            <a:pPr lvl="1"/>
            <a:endParaRPr lang="en-US" sz="2000" dirty="0"/>
          </a:p>
          <a:p>
            <a:pPr lvl="1"/>
            <a:endParaRPr lang="en-US" sz="2000" i="1" dirty="0">
              <a:ea typeface="+mn-lt"/>
              <a:cs typeface="+mn-lt"/>
            </a:endParaRPr>
          </a:p>
          <a:p>
            <a:pPr lvl="1"/>
            <a:endParaRPr lang="en-US" sz="2000" i="1" dirty="0">
              <a:ea typeface="+mn-lt"/>
              <a:cs typeface="+mn-lt"/>
            </a:endParaRPr>
          </a:p>
          <a:p>
            <a:pPr marL="274320" lvl="1" indent="0">
              <a:buFont typeface="Arial" panose="020B0604020202020204" pitchFamily="34" charset="0"/>
              <a:buNone/>
            </a:pPr>
            <a:endParaRPr lang="en-US" dirty="0"/>
          </a:p>
          <a:p>
            <a:endParaRPr lang="en-US" dirty="0"/>
          </a:p>
        </p:txBody>
      </p:sp>
      <p:pic>
        <p:nvPicPr>
          <p:cNvPr id="7" name="Picture 6"/>
          <p:cNvPicPr>
            <a:picLocks noChangeAspect="1"/>
          </p:cNvPicPr>
          <p:nvPr/>
        </p:nvPicPr>
        <p:blipFill>
          <a:blip r:embed="rId2"/>
          <a:stretch>
            <a:fillRect/>
          </a:stretch>
        </p:blipFill>
        <p:spPr>
          <a:xfrm>
            <a:off x="1116853" y="2716436"/>
            <a:ext cx="4813300" cy="3396815"/>
          </a:xfrm>
          <a:prstGeom prst="rect">
            <a:avLst/>
          </a:prstGeom>
        </p:spPr>
      </p:pic>
    </p:spTree>
    <p:extLst>
      <p:ext uri="{BB962C8B-B14F-4D97-AF65-F5344CB8AC3E}">
        <p14:creationId xmlns:p14="http://schemas.microsoft.com/office/powerpoint/2010/main" val="287927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04622"/>
            <a:ext cx="7729728" cy="1188720"/>
          </a:xfrm>
        </p:spPr>
        <p:txBody>
          <a:bodyPr/>
          <a:lstStyle/>
          <a:p>
            <a:r>
              <a:rPr lang="en-US" dirty="0"/>
              <a:t>Greetings</a:t>
            </a:r>
          </a:p>
        </p:txBody>
      </p:sp>
      <p:sp>
        <p:nvSpPr>
          <p:cNvPr id="4" name="Content Placeholder 2">
            <a:extLst>
              <a:ext uri="{FF2B5EF4-FFF2-40B4-BE49-F238E27FC236}">
                <a16:creationId xmlns:a16="http://schemas.microsoft.com/office/drawing/2014/main" id="{CDEC2F73-22FC-405C-BB98-A99E1CBD73C1}"/>
              </a:ext>
            </a:extLst>
          </p:cNvPr>
          <p:cNvSpPr txBox="1">
            <a:spLocks/>
          </p:cNvSpPr>
          <p:nvPr/>
        </p:nvSpPr>
        <p:spPr>
          <a:xfrm>
            <a:off x="6819480" y="1962662"/>
            <a:ext cx="4957554" cy="46263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400" dirty="0">
                <a:ea typeface="+mn-lt"/>
                <a:cs typeface="+mn-lt"/>
              </a:rPr>
              <a:t>What is your name?</a:t>
            </a:r>
          </a:p>
          <a:p>
            <a:r>
              <a:rPr lang="en-US" sz="2400" i="1" dirty="0" err="1"/>
              <a:t>Qual</a:t>
            </a:r>
            <a:r>
              <a:rPr lang="en-US" sz="2400" i="1" dirty="0"/>
              <a:t> </a:t>
            </a:r>
            <a:r>
              <a:rPr lang="en-US" sz="2400" i="1" dirty="0" err="1"/>
              <a:t>é</a:t>
            </a:r>
            <a:r>
              <a:rPr lang="en-US" sz="2400" i="1" dirty="0"/>
              <a:t> o </a:t>
            </a:r>
            <a:r>
              <a:rPr lang="en-US" sz="2400" i="1" dirty="0" err="1"/>
              <a:t>seu</a:t>
            </a:r>
            <a:r>
              <a:rPr lang="en-US" sz="2400" i="1" dirty="0"/>
              <a:t> </a:t>
            </a:r>
            <a:r>
              <a:rPr lang="en-US" sz="2400" i="1" dirty="0" err="1"/>
              <a:t>nome</a:t>
            </a:r>
            <a:r>
              <a:rPr lang="en-US" sz="2400" i="1" dirty="0"/>
              <a:t>?</a:t>
            </a:r>
            <a:endParaRPr lang="en-US" sz="2400" i="1" dirty="0">
              <a:ea typeface="+mn-lt"/>
              <a:cs typeface="+mn-lt"/>
            </a:endParaRPr>
          </a:p>
          <a:p>
            <a:pPr lvl="1"/>
            <a:r>
              <a:rPr lang="en-US" sz="2200" dirty="0">
                <a:ea typeface="+mn-lt"/>
                <a:cs typeface="+mn-lt"/>
              </a:rPr>
              <a:t>My name is ____</a:t>
            </a:r>
          </a:p>
          <a:p>
            <a:pPr lvl="1"/>
            <a:r>
              <a:rPr lang="en-US" sz="2200" i="1" dirty="0"/>
              <a:t>Meu </a:t>
            </a:r>
            <a:r>
              <a:rPr lang="en-US" sz="2200" i="1" dirty="0" err="1"/>
              <a:t>nome</a:t>
            </a:r>
            <a:r>
              <a:rPr lang="en-US" sz="2200" i="1" dirty="0"/>
              <a:t> </a:t>
            </a:r>
            <a:r>
              <a:rPr lang="en-US" sz="2200" i="1" dirty="0" err="1"/>
              <a:t>é</a:t>
            </a:r>
            <a:r>
              <a:rPr lang="en-US" sz="2200" i="1" dirty="0"/>
              <a:t> _____</a:t>
            </a:r>
            <a:endParaRPr lang="en-US" sz="2200" i="1" dirty="0">
              <a:ea typeface="+mn-lt"/>
              <a:cs typeface="+mn-lt"/>
            </a:endParaRPr>
          </a:p>
          <a:p>
            <a:pPr lvl="1"/>
            <a:endParaRPr lang="en-US" sz="2200" i="1" dirty="0">
              <a:ea typeface="+mn-lt"/>
              <a:cs typeface="+mn-lt"/>
            </a:endParaRPr>
          </a:p>
          <a:p>
            <a:r>
              <a:rPr lang="en-US" sz="2600" dirty="0">
                <a:ea typeface="+mn-lt"/>
                <a:cs typeface="+mn-lt"/>
              </a:rPr>
              <a:t>Nice to meet you</a:t>
            </a:r>
          </a:p>
          <a:p>
            <a:r>
              <a:rPr lang="pt-PT" sz="2400" i="1" dirty="0"/>
              <a:t>Prazer em conhecê-lo</a:t>
            </a:r>
            <a:endParaRPr lang="en-US" sz="2400" i="1" dirty="0">
              <a:ea typeface="+mn-lt"/>
              <a:cs typeface="+mn-lt"/>
            </a:endParaRPr>
          </a:p>
          <a:p>
            <a:endParaRPr lang="en-US" sz="2400" i="1" dirty="0">
              <a:ea typeface="+mn-lt"/>
              <a:cs typeface="+mn-lt"/>
            </a:endParaRPr>
          </a:p>
          <a:p>
            <a:r>
              <a:rPr lang="en-US" sz="2400" dirty="0">
                <a:ea typeface="+mn-lt"/>
                <a:cs typeface="+mn-lt"/>
              </a:rPr>
              <a:t>Nice to meet you too</a:t>
            </a:r>
            <a:endParaRPr lang="en-US" sz="2400" i="1" dirty="0">
              <a:ea typeface="+mn-lt"/>
              <a:cs typeface="+mn-lt"/>
            </a:endParaRPr>
          </a:p>
          <a:p>
            <a:r>
              <a:rPr lang="en-US" sz="2400" i="1" dirty="0" err="1"/>
              <a:t>Prazer</a:t>
            </a:r>
            <a:r>
              <a:rPr lang="en-US" sz="2400" i="1" dirty="0"/>
              <a:t> </a:t>
            </a:r>
            <a:r>
              <a:rPr lang="en-US" sz="2400" i="1" dirty="0" err="1"/>
              <a:t>em</a:t>
            </a:r>
            <a:r>
              <a:rPr lang="en-US" sz="2400" i="1" dirty="0"/>
              <a:t> </a:t>
            </a:r>
            <a:r>
              <a:rPr lang="en-US" sz="2400" i="1" dirty="0" err="1"/>
              <a:t>conhece</a:t>
            </a:r>
            <a:r>
              <a:rPr lang="en-US" sz="2400" i="1" dirty="0"/>
              <a:t>-lo </a:t>
            </a:r>
            <a:r>
              <a:rPr lang="en-US" sz="2400" i="1" dirty="0" err="1"/>
              <a:t>também</a:t>
            </a:r>
            <a:endParaRPr lang="en-US" sz="2400" i="1"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a:p>
            <a:pPr lvl="1"/>
            <a:endParaRPr lang="en-US" sz="2000" dirty="0"/>
          </a:p>
          <a:p>
            <a:pPr lvl="1"/>
            <a:endParaRPr lang="en-US" sz="2000" i="1" dirty="0">
              <a:ea typeface="+mn-lt"/>
              <a:cs typeface="+mn-lt"/>
            </a:endParaRPr>
          </a:p>
          <a:p>
            <a:pPr lvl="1"/>
            <a:endParaRPr lang="en-US" sz="2000" i="1" dirty="0">
              <a:ea typeface="+mn-lt"/>
              <a:cs typeface="+mn-lt"/>
            </a:endParaRPr>
          </a:p>
          <a:p>
            <a:pPr marL="274320" lvl="1" indent="0">
              <a:buFont typeface="Arial" panose="020B0604020202020204" pitchFamily="34" charset="0"/>
              <a:buNone/>
            </a:pPr>
            <a:endParaRPr lang="en-US" dirty="0"/>
          </a:p>
          <a:p>
            <a:endParaRPr lang="en-US" dirty="0"/>
          </a:p>
        </p:txBody>
      </p:sp>
      <p:pic>
        <p:nvPicPr>
          <p:cNvPr id="7" name="Picture 6"/>
          <p:cNvPicPr>
            <a:picLocks noChangeAspect="1"/>
          </p:cNvPicPr>
          <p:nvPr/>
        </p:nvPicPr>
        <p:blipFill>
          <a:blip r:embed="rId2"/>
          <a:stretch>
            <a:fillRect/>
          </a:stretch>
        </p:blipFill>
        <p:spPr>
          <a:xfrm>
            <a:off x="1599124" y="2231603"/>
            <a:ext cx="3829958" cy="3829958"/>
          </a:xfrm>
          <a:prstGeom prst="rect">
            <a:avLst/>
          </a:prstGeom>
        </p:spPr>
      </p:pic>
    </p:spTree>
    <p:extLst>
      <p:ext uri="{BB962C8B-B14F-4D97-AF65-F5344CB8AC3E}">
        <p14:creationId xmlns:p14="http://schemas.microsoft.com/office/powerpoint/2010/main" val="75625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04622"/>
            <a:ext cx="7729728" cy="1188720"/>
          </a:xfrm>
        </p:spPr>
        <p:txBody>
          <a:bodyPr/>
          <a:lstStyle/>
          <a:p>
            <a:r>
              <a:rPr lang="en-US" dirty="0"/>
              <a:t>Greetings Practice: </a:t>
            </a:r>
            <a:r>
              <a:rPr lang="en-US" dirty="0" err="1"/>
              <a:t>Prática</a:t>
            </a:r>
            <a:r>
              <a:rPr lang="en-US" dirty="0"/>
              <a:t> de </a:t>
            </a:r>
            <a:r>
              <a:rPr lang="en-US" dirty="0" err="1"/>
              <a:t>Saudações</a:t>
            </a:r>
            <a:endParaRPr lang="en-US" dirty="0"/>
          </a:p>
        </p:txBody>
      </p:sp>
      <p:sp>
        <p:nvSpPr>
          <p:cNvPr id="4" name="Content Placeholder 2">
            <a:extLst>
              <a:ext uri="{FF2B5EF4-FFF2-40B4-BE49-F238E27FC236}">
                <a16:creationId xmlns:a16="http://schemas.microsoft.com/office/drawing/2014/main" id="{CDEC2F73-22FC-405C-BB98-A99E1CBD73C1}"/>
              </a:ext>
            </a:extLst>
          </p:cNvPr>
          <p:cNvSpPr txBox="1">
            <a:spLocks/>
          </p:cNvSpPr>
          <p:nvPr/>
        </p:nvSpPr>
        <p:spPr>
          <a:xfrm>
            <a:off x="5003310" y="1727134"/>
            <a:ext cx="4957554" cy="46263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sz="2400"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a:p>
            <a:pPr lvl="1"/>
            <a:endParaRPr lang="en-US" sz="2000" dirty="0"/>
          </a:p>
          <a:p>
            <a:pPr lvl="1"/>
            <a:endParaRPr lang="en-US" sz="2000" i="1" dirty="0">
              <a:ea typeface="+mn-lt"/>
              <a:cs typeface="+mn-lt"/>
            </a:endParaRPr>
          </a:p>
          <a:p>
            <a:pPr lvl="1"/>
            <a:endParaRPr lang="en-US" sz="2000" i="1" dirty="0">
              <a:ea typeface="+mn-lt"/>
              <a:cs typeface="+mn-lt"/>
            </a:endParaRPr>
          </a:p>
          <a:p>
            <a:pPr marL="274320" lvl="1" indent="0">
              <a:buFont typeface="Arial" panose="020B0604020202020204" pitchFamily="34" charset="0"/>
              <a:buNone/>
            </a:pPr>
            <a:endParaRPr lang="en-US" dirty="0"/>
          </a:p>
          <a:p>
            <a:endParaRPr lang="en-US" dirty="0"/>
          </a:p>
        </p:txBody>
      </p:sp>
      <p:sp>
        <p:nvSpPr>
          <p:cNvPr id="5" name="Content Placeholder 2">
            <a:extLst>
              <a:ext uri="{FF2B5EF4-FFF2-40B4-BE49-F238E27FC236}">
                <a16:creationId xmlns:a16="http://schemas.microsoft.com/office/drawing/2014/main" id="{EA58EE69-9878-DD4E-82C5-397A847FF81F}"/>
              </a:ext>
            </a:extLst>
          </p:cNvPr>
          <p:cNvSpPr txBox="1">
            <a:spLocks/>
          </p:cNvSpPr>
          <p:nvPr/>
        </p:nvSpPr>
        <p:spPr>
          <a:xfrm>
            <a:off x="1028280" y="1727135"/>
            <a:ext cx="9736702" cy="46263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400" dirty="0">
                <a:ea typeface="+mn-lt"/>
                <a:cs typeface="+mn-lt"/>
              </a:rPr>
              <a:t>Please answer my questions in English, take your time!</a:t>
            </a:r>
          </a:p>
          <a:p>
            <a:pPr lvl="1"/>
            <a:r>
              <a:rPr lang="en-US" sz="2200" dirty="0">
                <a:ea typeface="+mn-lt"/>
                <a:cs typeface="+mn-lt"/>
              </a:rPr>
              <a:t>Por favor, </a:t>
            </a:r>
            <a:r>
              <a:rPr lang="en-US" sz="2200" dirty="0" err="1">
                <a:ea typeface="+mn-lt"/>
                <a:cs typeface="+mn-lt"/>
              </a:rPr>
              <a:t>responda</a:t>
            </a:r>
            <a:r>
              <a:rPr lang="en-US" sz="2200" dirty="0">
                <a:ea typeface="+mn-lt"/>
                <a:cs typeface="+mn-lt"/>
              </a:rPr>
              <a:t> </a:t>
            </a:r>
            <a:r>
              <a:rPr lang="en-US" sz="2200" dirty="0" err="1">
                <a:ea typeface="+mn-lt"/>
                <a:cs typeface="+mn-lt"/>
              </a:rPr>
              <a:t>minhas</a:t>
            </a:r>
            <a:r>
              <a:rPr lang="en-US" sz="2200" dirty="0">
                <a:ea typeface="+mn-lt"/>
                <a:cs typeface="+mn-lt"/>
              </a:rPr>
              <a:t> </a:t>
            </a:r>
            <a:r>
              <a:rPr lang="en-US" sz="2200" dirty="0" err="1">
                <a:ea typeface="+mn-lt"/>
                <a:cs typeface="+mn-lt"/>
              </a:rPr>
              <a:t>perguntas</a:t>
            </a:r>
            <a:r>
              <a:rPr lang="en-US" sz="2200" dirty="0">
                <a:ea typeface="+mn-lt"/>
                <a:cs typeface="+mn-lt"/>
              </a:rPr>
              <a:t> </a:t>
            </a:r>
            <a:r>
              <a:rPr lang="en-US" sz="2200" dirty="0" err="1">
                <a:ea typeface="+mn-lt"/>
                <a:cs typeface="+mn-lt"/>
              </a:rPr>
              <a:t>em</a:t>
            </a:r>
            <a:r>
              <a:rPr lang="en-US" sz="2200" dirty="0">
                <a:ea typeface="+mn-lt"/>
                <a:cs typeface="+mn-lt"/>
              </a:rPr>
              <a:t> </a:t>
            </a:r>
            <a:r>
              <a:rPr lang="en-US" sz="2200" dirty="0" err="1">
                <a:ea typeface="+mn-lt"/>
                <a:cs typeface="+mn-lt"/>
              </a:rPr>
              <a:t>inglês</a:t>
            </a:r>
            <a:r>
              <a:rPr lang="en-US" sz="2200" dirty="0">
                <a:ea typeface="+mn-lt"/>
                <a:cs typeface="+mn-lt"/>
              </a:rPr>
              <a:t>, </a:t>
            </a:r>
            <a:r>
              <a:rPr lang="en-US" sz="2200" dirty="0" err="1">
                <a:ea typeface="+mn-lt"/>
                <a:cs typeface="+mn-lt"/>
              </a:rPr>
              <a:t>sem</a:t>
            </a:r>
            <a:r>
              <a:rPr lang="en-US" sz="2200" dirty="0">
                <a:ea typeface="+mn-lt"/>
                <a:cs typeface="+mn-lt"/>
              </a:rPr>
              <a:t> </a:t>
            </a:r>
            <a:r>
              <a:rPr lang="en-US" sz="2200" dirty="0" err="1">
                <a:ea typeface="+mn-lt"/>
                <a:cs typeface="+mn-lt"/>
              </a:rPr>
              <a:t>pressa</a:t>
            </a:r>
            <a:r>
              <a:rPr lang="en-US" sz="2200" dirty="0">
                <a:ea typeface="+mn-lt"/>
                <a:cs typeface="+mn-lt"/>
              </a:rPr>
              <a:t>!</a:t>
            </a:r>
          </a:p>
          <a:p>
            <a:pPr marL="228600" lvl="1" indent="0">
              <a:buNone/>
            </a:pPr>
            <a:r>
              <a:rPr lang="en-US" sz="2200" dirty="0">
                <a:ea typeface="+mn-lt"/>
                <a:cs typeface="+mn-lt"/>
              </a:rPr>
              <a:t> </a:t>
            </a:r>
          </a:p>
          <a:p>
            <a:r>
              <a:rPr lang="en-US" sz="2400" dirty="0">
                <a:ea typeface="+mn-lt"/>
                <a:cs typeface="+mn-lt"/>
              </a:rPr>
              <a:t>What is your name?</a:t>
            </a:r>
          </a:p>
          <a:p>
            <a:r>
              <a:rPr lang="en-US" sz="2400" i="1" dirty="0" err="1"/>
              <a:t>Qual</a:t>
            </a:r>
            <a:r>
              <a:rPr lang="en-US" sz="2400" i="1" dirty="0"/>
              <a:t> </a:t>
            </a:r>
            <a:r>
              <a:rPr lang="en-US" sz="2400" i="1" dirty="0" err="1"/>
              <a:t>é</a:t>
            </a:r>
            <a:r>
              <a:rPr lang="en-US" sz="2400" i="1" dirty="0"/>
              <a:t> o </a:t>
            </a:r>
            <a:r>
              <a:rPr lang="en-US" sz="2400" i="1" dirty="0" err="1"/>
              <a:t>seu</a:t>
            </a:r>
            <a:r>
              <a:rPr lang="en-US" sz="2400" i="1" dirty="0"/>
              <a:t> </a:t>
            </a:r>
            <a:r>
              <a:rPr lang="en-US" sz="2400" i="1" dirty="0" err="1"/>
              <a:t>nome</a:t>
            </a:r>
            <a:r>
              <a:rPr lang="en-US" sz="2400" i="1" dirty="0"/>
              <a:t>?</a:t>
            </a:r>
            <a:endParaRPr lang="en-US" sz="2400" i="1" dirty="0">
              <a:ea typeface="+mn-lt"/>
              <a:cs typeface="+mn-lt"/>
            </a:endParaRPr>
          </a:p>
          <a:p>
            <a:pPr lvl="1"/>
            <a:r>
              <a:rPr lang="en-US" sz="2200" dirty="0">
                <a:ea typeface="+mn-lt"/>
                <a:cs typeface="+mn-lt"/>
              </a:rPr>
              <a:t>My name is ____</a:t>
            </a:r>
          </a:p>
          <a:p>
            <a:pPr lvl="1"/>
            <a:r>
              <a:rPr lang="en-US" sz="2200" i="1" dirty="0"/>
              <a:t>Meu </a:t>
            </a:r>
            <a:r>
              <a:rPr lang="en-US" sz="2200" i="1" dirty="0" err="1"/>
              <a:t>nome</a:t>
            </a:r>
            <a:r>
              <a:rPr lang="en-US" sz="2200" i="1" dirty="0"/>
              <a:t> </a:t>
            </a:r>
            <a:r>
              <a:rPr lang="en-US" sz="2200" i="1" dirty="0" err="1"/>
              <a:t>é</a:t>
            </a:r>
            <a:r>
              <a:rPr lang="en-US" sz="2200" i="1" dirty="0"/>
              <a:t> _____</a:t>
            </a:r>
            <a:endParaRPr lang="en-US" sz="2200" i="1" dirty="0">
              <a:ea typeface="+mn-lt"/>
              <a:cs typeface="+mn-lt"/>
            </a:endParaRPr>
          </a:p>
          <a:p>
            <a:pPr lvl="1"/>
            <a:endParaRPr lang="en-US" sz="2200" i="1" dirty="0">
              <a:ea typeface="+mn-lt"/>
              <a:cs typeface="+mn-lt"/>
            </a:endParaRPr>
          </a:p>
          <a:p>
            <a:r>
              <a:rPr lang="en-US" sz="2600" dirty="0">
                <a:ea typeface="+mn-lt"/>
                <a:cs typeface="+mn-lt"/>
              </a:rPr>
              <a:t>How are you?</a:t>
            </a:r>
          </a:p>
          <a:p>
            <a:r>
              <a:rPr lang="en-US" sz="2400" dirty="0">
                <a:ea typeface="+mn-lt"/>
                <a:cs typeface="+mn-lt"/>
              </a:rPr>
              <a:t>Como </a:t>
            </a:r>
            <a:r>
              <a:rPr lang="en-US" sz="2400" dirty="0" err="1">
                <a:ea typeface="+mn-lt"/>
                <a:cs typeface="+mn-lt"/>
              </a:rPr>
              <a:t>você</a:t>
            </a:r>
            <a:r>
              <a:rPr lang="en-US" sz="2400" dirty="0">
                <a:ea typeface="+mn-lt"/>
                <a:cs typeface="+mn-lt"/>
              </a:rPr>
              <a:t> </a:t>
            </a:r>
            <a:r>
              <a:rPr lang="en-US" sz="2400" dirty="0" err="1">
                <a:ea typeface="+mn-lt"/>
                <a:cs typeface="+mn-lt"/>
              </a:rPr>
              <a:t>está</a:t>
            </a:r>
            <a:r>
              <a:rPr lang="en-US" sz="2400" dirty="0">
                <a:ea typeface="+mn-lt"/>
                <a:cs typeface="+mn-lt"/>
              </a:rPr>
              <a:t>?</a:t>
            </a:r>
          </a:p>
          <a:p>
            <a:pPr lvl="1"/>
            <a:r>
              <a:rPr lang="en-US" sz="2200" dirty="0">
                <a:ea typeface="+mn-lt"/>
                <a:cs typeface="+mn-lt"/>
              </a:rPr>
              <a:t>I am good, how are you?</a:t>
            </a:r>
          </a:p>
          <a:p>
            <a:pPr lvl="1"/>
            <a:r>
              <a:rPr lang="en-US" sz="2200" dirty="0">
                <a:ea typeface="+mn-lt"/>
                <a:cs typeface="+mn-lt"/>
              </a:rPr>
              <a:t>Eu </a:t>
            </a:r>
            <a:r>
              <a:rPr lang="en-US" sz="2200" dirty="0" err="1">
                <a:ea typeface="+mn-lt"/>
                <a:cs typeface="+mn-lt"/>
              </a:rPr>
              <a:t>estou</a:t>
            </a:r>
            <a:r>
              <a:rPr lang="en-US" sz="2200" dirty="0">
                <a:ea typeface="+mn-lt"/>
                <a:cs typeface="+mn-lt"/>
              </a:rPr>
              <a:t> </a:t>
            </a:r>
            <a:r>
              <a:rPr lang="en-US" sz="2200" dirty="0" err="1">
                <a:ea typeface="+mn-lt"/>
                <a:cs typeface="+mn-lt"/>
              </a:rPr>
              <a:t>bem</a:t>
            </a:r>
            <a:r>
              <a:rPr lang="en-US" sz="2200" dirty="0">
                <a:ea typeface="+mn-lt"/>
                <a:cs typeface="+mn-lt"/>
              </a:rPr>
              <a:t>, </a:t>
            </a:r>
            <a:r>
              <a:rPr lang="en-US" sz="2200" dirty="0" err="1">
                <a:ea typeface="+mn-lt"/>
                <a:cs typeface="+mn-lt"/>
              </a:rPr>
              <a:t>como</a:t>
            </a:r>
            <a:r>
              <a:rPr lang="en-US" sz="2200" dirty="0">
                <a:ea typeface="+mn-lt"/>
                <a:cs typeface="+mn-lt"/>
              </a:rPr>
              <a:t> </a:t>
            </a:r>
            <a:r>
              <a:rPr lang="en-US" sz="2200" dirty="0" err="1">
                <a:ea typeface="+mn-lt"/>
                <a:cs typeface="+mn-lt"/>
              </a:rPr>
              <a:t>está</a:t>
            </a:r>
            <a:r>
              <a:rPr lang="en-US" sz="2200" dirty="0">
                <a:ea typeface="+mn-lt"/>
                <a:cs typeface="+mn-lt"/>
              </a:rPr>
              <a:t> </a:t>
            </a:r>
            <a:r>
              <a:rPr lang="en-US" sz="2200" dirty="0" err="1">
                <a:ea typeface="+mn-lt"/>
                <a:cs typeface="+mn-lt"/>
              </a:rPr>
              <a:t>você</a:t>
            </a:r>
            <a:r>
              <a:rPr lang="en-US" sz="2200" dirty="0">
                <a:ea typeface="+mn-lt"/>
                <a:cs typeface="+mn-lt"/>
              </a:rPr>
              <a:t>?</a:t>
            </a:r>
          </a:p>
          <a:p>
            <a:endParaRPr lang="en-US" sz="2400"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a:p>
            <a:pPr lvl="1"/>
            <a:endParaRPr lang="en-US" sz="2000" dirty="0"/>
          </a:p>
          <a:p>
            <a:pPr lvl="1"/>
            <a:endParaRPr lang="en-US" sz="2000" i="1" dirty="0">
              <a:ea typeface="+mn-lt"/>
              <a:cs typeface="+mn-lt"/>
            </a:endParaRPr>
          </a:p>
          <a:p>
            <a:pPr lvl="1"/>
            <a:endParaRPr lang="en-US" sz="2000" i="1" dirty="0">
              <a:ea typeface="+mn-lt"/>
              <a:cs typeface="+mn-lt"/>
            </a:endParaRPr>
          </a:p>
          <a:p>
            <a:pPr marL="274320" lvl="1"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29566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1450" y="2489763"/>
            <a:ext cx="7729728" cy="3317913"/>
          </a:xfrm>
        </p:spPr>
        <p:txBody>
          <a:bodyPr>
            <a:normAutofit/>
          </a:bodyPr>
          <a:lstStyle/>
          <a:p>
            <a:r>
              <a:rPr lang="en-US" sz="3000" dirty="0">
                <a:ea typeface="+mn-lt"/>
                <a:cs typeface="+mn-lt"/>
              </a:rPr>
              <a:t>Where are you from? </a:t>
            </a:r>
          </a:p>
          <a:p>
            <a:r>
              <a:rPr lang="pt-PT" sz="3000" i="1" dirty="0"/>
              <a:t>De onde você é?</a:t>
            </a:r>
            <a:endParaRPr lang="en-US" sz="3000" i="1" dirty="0"/>
          </a:p>
          <a:p>
            <a:endParaRPr lang="en-US" sz="3000" dirty="0">
              <a:ea typeface="+mn-lt"/>
              <a:cs typeface="+mn-lt"/>
            </a:endParaRPr>
          </a:p>
          <a:p>
            <a:r>
              <a:rPr lang="en-US" sz="3000" dirty="0">
                <a:ea typeface="+mn-lt"/>
                <a:cs typeface="+mn-lt"/>
              </a:rPr>
              <a:t>I am from _____</a:t>
            </a:r>
          </a:p>
          <a:p>
            <a:r>
              <a:rPr lang="pt-PT" sz="3000" i="1" dirty="0"/>
              <a:t>Eu sou de ____</a:t>
            </a:r>
            <a:endParaRPr lang="en-US" sz="3000" i="1" dirty="0">
              <a:ea typeface="+mn-lt"/>
              <a:cs typeface="+mn-lt"/>
            </a:endParaRPr>
          </a:p>
        </p:txBody>
      </p:sp>
      <p:sp>
        <p:nvSpPr>
          <p:cNvPr id="4" name="Title 1">
            <a:extLst>
              <a:ext uri="{FF2B5EF4-FFF2-40B4-BE49-F238E27FC236}">
                <a16:creationId xmlns:a16="http://schemas.microsoft.com/office/drawing/2014/main" id="{1D14DDE0-88A6-4095-8097-E931E882CD12}"/>
              </a:ext>
            </a:extLst>
          </p:cNvPr>
          <p:cNvSpPr>
            <a:spLocks noGrp="1"/>
          </p:cNvSpPr>
          <p:nvPr>
            <p:ph type="title"/>
          </p:nvPr>
        </p:nvSpPr>
        <p:spPr>
          <a:xfrm>
            <a:off x="1066800" y="731520"/>
            <a:ext cx="10058400" cy="1371600"/>
          </a:xfrm>
        </p:spPr>
        <p:txBody>
          <a:bodyPr/>
          <a:lstStyle/>
          <a:p>
            <a:r>
              <a:rPr lang="en-US" dirty="0"/>
              <a:t>common questions And Answers:</a:t>
            </a:r>
            <a:br>
              <a:rPr lang="en-US" dirty="0"/>
            </a:br>
            <a:r>
              <a:rPr lang="en-US" i="1" dirty="0" err="1"/>
              <a:t>perguntas</a:t>
            </a:r>
            <a:r>
              <a:rPr lang="en-US" i="1" dirty="0"/>
              <a:t> e </a:t>
            </a:r>
            <a:r>
              <a:rPr lang="en-US" i="1" dirty="0" err="1"/>
              <a:t>respostas</a:t>
            </a:r>
            <a:r>
              <a:rPr lang="en-US" i="1" dirty="0"/>
              <a:t> </a:t>
            </a:r>
            <a:r>
              <a:rPr lang="en-US" i="1" dirty="0" err="1"/>
              <a:t>comuns</a:t>
            </a:r>
            <a:endParaRPr lang="en-US" i="1" dirty="0"/>
          </a:p>
        </p:txBody>
      </p:sp>
    </p:spTree>
    <p:extLst>
      <p:ext uri="{BB962C8B-B14F-4D97-AF65-F5344CB8AC3E}">
        <p14:creationId xmlns:p14="http://schemas.microsoft.com/office/powerpoint/2010/main" val="226606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questions And Answers:</a:t>
            </a:r>
            <a:br>
              <a:rPr lang="en-US" dirty="0"/>
            </a:br>
            <a:r>
              <a:rPr lang="en-US" i="1" dirty="0" err="1"/>
              <a:t>perguntas</a:t>
            </a:r>
            <a:r>
              <a:rPr lang="en-US" i="1" dirty="0"/>
              <a:t> e </a:t>
            </a:r>
            <a:r>
              <a:rPr lang="en-US" i="1" dirty="0" err="1"/>
              <a:t>respostas</a:t>
            </a:r>
            <a:r>
              <a:rPr lang="en-US" i="1" dirty="0"/>
              <a:t> </a:t>
            </a:r>
            <a:r>
              <a:rPr lang="en-US" i="1" dirty="0" err="1"/>
              <a:t>comuns</a:t>
            </a:r>
            <a:endParaRPr lang="en-US" dirty="0"/>
          </a:p>
        </p:txBody>
      </p:sp>
      <p:sp>
        <p:nvSpPr>
          <p:cNvPr id="3" name="Content Placeholder 2"/>
          <p:cNvSpPr>
            <a:spLocks noGrp="1"/>
          </p:cNvSpPr>
          <p:nvPr>
            <p:ph idx="1"/>
          </p:nvPr>
        </p:nvSpPr>
        <p:spPr>
          <a:xfrm>
            <a:off x="1662725" y="2539190"/>
            <a:ext cx="7729728" cy="3101983"/>
          </a:xfrm>
        </p:spPr>
        <p:txBody>
          <a:bodyPr>
            <a:noAutofit/>
          </a:bodyPr>
          <a:lstStyle/>
          <a:p>
            <a:r>
              <a:rPr lang="en-US" sz="3000" dirty="0"/>
              <a:t>What do you like to do?</a:t>
            </a:r>
          </a:p>
          <a:p>
            <a:r>
              <a:rPr lang="en-US" sz="3000" i="1" dirty="0"/>
              <a:t>O que </a:t>
            </a:r>
            <a:r>
              <a:rPr lang="en-US" sz="3000" i="1" dirty="0" err="1"/>
              <a:t>você</a:t>
            </a:r>
            <a:r>
              <a:rPr lang="en-US" sz="3000" i="1" dirty="0"/>
              <a:t> </a:t>
            </a:r>
            <a:r>
              <a:rPr lang="en-US" sz="3000" i="1" dirty="0" err="1"/>
              <a:t>gostaria</a:t>
            </a:r>
            <a:r>
              <a:rPr lang="en-US" sz="3000" i="1" dirty="0"/>
              <a:t> de </a:t>
            </a:r>
            <a:r>
              <a:rPr lang="en-US" sz="3000" i="1" dirty="0" err="1"/>
              <a:t>fazer</a:t>
            </a:r>
            <a:r>
              <a:rPr lang="en-US" sz="3000" i="1" dirty="0"/>
              <a:t>?</a:t>
            </a:r>
          </a:p>
          <a:p>
            <a:endParaRPr lang="en-US" sz="3000" i="1" dirty="0"/>
          </a:p>
          <a:p>
            <a:r>
              <a:rPr lang="en-US" sz="3000" dirty="0"/>
              <a:t>I like to ______</a:t>
            </a:r>
          </a:p>
          <a:p>
            <a:r>
              <a:rPr lang="en-US" sz="3000" i="1" dirty="0" err="1"/>
              <a:t>Eu</a:t>
            </a:r>
            <a:r>
              <a:rPr lang="en-US" sz="3000" i="1" dirty="0"/>
              <a:t> </a:t>
            </a:r>
            <a:r>
              <a:rPr lang="en-US" sz="3000" i="1" dirty="0" err="1"/>
              <a:t>gosto</a:t>
            </a:r>
            <a:r>
              <a:rPr lang="en-US" sz="3000" i="1" dirty="0"/>
              <a:t> de _____</a:t>
            </a:r>
          </a:p>
        </p:txBody>
      </p:sp>
      <p:sp>
        <p:nvSpPr>
          <p:cNvPr id="4" name="Rectangle 3"/>
          <p:cNvSpPr/>
          <p:nvPr/>
        </p:nvSpPr>
        <p:spPr>
          <a:xfrm>
            <a:off x="6344453" y="5688397"/>
            <a:ext cx="6096000" cy="677108"/>
          </a:xfrm>
          <a:prstGeom prst="rect">
            <a:avLst/>
          </a:prstGeom>
        </p:spPr>
        <p:txBody>
          <a:bodyPr>
            <a:spAutoFit/>
          </a:bodyPr>
          <a:lstStyle/>
          <a:p>
            <a:br>
              <a:rPr lang="en-US" dirty="0"/>
            </a:br>
            <a:r>
              <a:rPr lang="en-US" sz="2000" dirty="0" err="1">
                <a:solidFill>
                  <a:srgbClr val="222222"/>
                </a:solidFill>
                <a:latin typeface="arial" charset="0"/>
              </a:rPr>
              <a:t>Vamos</a:t>
            </a:r>
            <a:r>
              <a:rPr lang="en-US" sz="2000" dirty="0">
                <a:solidFill>
                  <a:srgbClr val="222222"/>
                </a:solidFill>
                <a:latin typeface="arial" charset="0"/>
              </a:rPr>
              <a:t> </a:t>
            </a:r>
            <a:r>
              <a:rPr lang="en-US" sz="2000" dirty="0" err="1">
                <a:solidFill>
                  <a:srgbClr val="222222"/>
                </a:solidFill>
                <a:latin typeface="arial" charset="0"/>
              </a:rPr>
              <a:t>praticar</a:t>
            </a:r>
            <a:r>
              <a:rPr lang="en-US" sz="2000" dirty="0">
                <a:solidFill>
                  <a:srgbClr val="222222"/>
                </a:solidFill>
                <a:latin typeface="arial" charset="0"/>
              </a:rPr>
              <a:t> </a:t>
            </a:r>
            <a:r>
              <a:rPr lang="en-US" sz="2000" dirty="0" err="1">
                <a:solidFill>
                  <a:srgbClr val="222222"/>
                </a:solidFill>
                <a:latin typeface="arial" charset="0"/>
              </a:rPr>
              <a:t>essa</a:t>
            </a:r>
            <a:r>
              <a:rPr lang="en-US" sz="2000" dirty="0">
                <a:solidFill>
                  <a:srgbClr val="222222"/>
                </a:solidFill>
                <a:latin typeface="arial" charset="0"/>
              </a:rPr>
              <a:t> </a:t>
            </a:r>
            <a:r>
              <a:rPr lang="en-US" sz="2000" dirty="0" err="1">
                <a:solidFill>
                  <a:srgbClr val="222222"/>
                </a:solidFill>
                <a:latin typeface="arial" charset="0"/>
              </a:rPr>
              <a:t>pergunta</a:t>
            </a:r>
            <a:r>
              <a:rPr lang="mr-IN" sz="2000" dirty="0">
                <a:solidFill>
                  <a:srgbClr val="222222"/>
                </a:solidFill>
                <a:latin typeface="arial" charset="0"/>
              </a:rPr>
              <a:t>…</a:t>
            </a:r>
            <a:r>
              <a:rPr lang="en-US" sz="2000" dirty="0">
                <a:solidFill>
                  <a:srgbClr val="222222"/>
                </a:solidFill>
                <a:latin typeface="arial" charset="0"/>
              </a:rPr>
              <a:t>..</a:t>
            </a:r>
            <a:endParaRPr lang="en-US" sz="2000" dirty="0"/>
          </a:p>
        </p:txBody>
      </p:sp>
    </p:spTree>
    <p:extLst>
      <p:ext uri="{BB962C8B-B14F-4D97-AF65-F5344CB8AC3E}">
        <p14:creationId xmlns:p14="http://schemas.microsoft.com/office/powerpoint/2010/main" val="30278760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1690</TotalTime>
  <Words>1692</Words>
  <Application>Microsoft Macintosh PowerPoint</Application>
  <PresentationFormat>Widescreen</PresentationFormat>
  <Paragraphs>309</Paragraphs>
  <Slides>35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vt:lpstr>
      <vt:lpstr>Calibri</vt:lpstr>
      <vt:lpstr>Gill Sans MT</vt:lpstr>
      <vt:lpstr>Parcel</vt:lpstr>
      <vt:lpstr>The verb, “to be”</vt:lpstr>
      <vt:lpstr>Warm Up!</vt:lpstr>
      <vt:lpstr>PowerPoint Presentation</vt:lpstr>
      <vt:lpstr>Review: Reveja</vt:lpstr>
      <vt:lpstr>Greetings</vt:lpstr>
      <vt:lpstr>Greetings</vt:lpstr>
      <vt:lpstr>Greetings Practice: Prática de Saudações</vt:lpstr>
      <vt:lpstr>common questions And Answers: perguntas e respostas comuns</vt:lpstr>
      <vt:lpstr>common questions And Answers: perguntas e respostas comuns</vt:lpstr>
      <vt:lpstr>I like to…..</vt:lpstr>
      <vt:lpstr> Speaking Activity: atividade de falar</vt:lpstr>
      <vt:lpstr>The verb, “to be”</vt:lpstr>
      <vt:lpstr>PRONOUNS To be: Pronomes ser</vt:lpstr>
      <vt:lpstr>Pronouns: pronomes</vt:lpstr>
      <vt:lpstr>Quando usamos ”to be"?</vt:lpstr>
      <vt:lpstr>Quando usamos ”to be"?</vt:lpstr>
      <vt:lpstr>Pronomes</vt:lpstr>
      <vt:lpstr>vamos ouvir música</vt:lpstr>
      <vt:lpstr>Speaking Activity: atividade de falar</vt:lpstr>
      <vt:lpstr>PowerPoint Presentation</vt:lpstr>
      <vt:lpstr>PowerPoint Presentation</vt:lpstr>
      <vt:lpstr>He is / She IS</vt:lpstr>
      <vt:lpstr>He Is / She is</vt:lpstr>
      <vt:lpstr>We are</vt:lpstr>
      <vt:lpstr>They are</vt:lpstr>
      <vt:lpstr>referindo-se a objetos</vt:lpstr>
      <vt:lpstr>PowerPoint Presentation</vt:lpstr>
      <vt:lpstr>You are (Vocês são)</vt:lpstr>
      <vt:lpstr>Contractions: contrações</vt:lpstr>
      <vt:lpstr>esse é o fim da lição!</vt:lpstr>
      <vt:lpstr>PowerPoint Presentation</vt:lpstr>
      <vt:lpstr>PowerPoint Presentation</vt:lpstr>
      <vt:lpstr> dever de casa</vt:lpstr>
      <vt:lpstr>Dever de casa</vt:lpstr>
      <vt:lpstr>Obrigado pelo seu tempo!  Boa noite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Pronouns And Family</dc:title>
  <dc:creator>Lessin, Sarah F</dc:creator>
  <cp:lastModifiedBy>Lara Creyghton</cp:lastModifiedBy>
  <cp:revision>48</cp:revision>
  <dcterms:created xsi:type="dcterms:W3CDTF">2020-08-30T13:15:42Z</dcterms:created>
  <dcterms:modified xsi:type="dcterms:W3CDTF">2020-11-03T19:55:37Z</dcterms:modified>
</cp:coreProperties>
</file>