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3"/>
  </p:notesMasterIdLst>
  <p:sldIdLst>
    <p:sldId id="256" r:id="rId2"/>
    <p:sldId id="258" r:id="rId3"/>
    <p:sldId id="257" r:id="rId4"/>
    <p:sldId id="259" r:id="rId5"/>
    <p:sldId id="260" r:id="rId6"/>
    <p:sldId id="261" r:id="rId7"/>
    <p:sldId id="263" r:id="rId8"/>
    <p:sldId id="269" r:id="rId9"/>
    <p:sldId id="264" r:id="rId10"/>
    <p:sldId id="268" r:id="rId11"/>
    <p:sldId id="285" r:id="rId12"/>
    <p:sldId id="270" r:id="rId13"/>
    <p:sldId id="282" r:id="rId14"/>
    <p:sldId id="279" r:id="rId15"/>
    <p:sldId id="271" r:id="rId16"/>
    <p:sldId id="272" r:id="rId17"/>
    <p:sldId id="273" r:id="rId18"/>
    <p:sldId id="275" r:id="rId19"/>
    <p:sldId id="274" r:id="rId20"/>
    <p:sldId id="276" r:id="rId21"/>
    <p:sldId id="277" r:id="rId22"/>
    <p:sldId id="278" r:id="rId23"/>
    <p:sldId id="281" r:id="rId24"/>
    <p:sldId id="280" r:id="rId25"/>
    <p:sldId id="284" r:id="rId26"/>
    <p:sldId id="283" r:id="rId27"/>
    <p:sldId id="286" r:id="rId28"/>
    <p:sldId id="287" r:id="rId29"/>
    <p:sldId id="288" r:id="rId30"/>
    <p:sldId id="290"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029"/>
    <p:restoredTop sz="94624"/>
  </p:normalViewPr>
  <p:slideViewPr>
    <p:cSldViewPr snapToGrid="0" snapToObjects="1">
      <p:cViewPr varScale="1">
        <p:scale>
          <a:sx n="20" d="100"/>
          <a:sy n="20" d="100"/>
        </p:scale>
        <p:origin x="216" y="2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9B2D6-023F-4448-9EF8-02B2BCFF5FDF}" type="datetimeFigureOut">
              <a:rPr lang="en-US" smtClean="0"/>
              <a:t>8/30/20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9F5D4-7208-8043-91FB-601C28C81672}" type="slidenum">
              <a:rPr lang="en-US" smtClean="0"/>
              <a:t>‹#›</a:t>
            </a:fld>
            <a:endParaRPr lang="en-US"/>
          </a:p>
        </p:txBody>
      </p:sp>
    </p:spTree>
    <p:extLst>
      <p:ext uri="{BB962C8B-B14F-4D97-AF65-F5344CB8AC3E}">
        <p14:creationId xmlns:p14="http://schemas.microsoft.com/office/powerpoint/2010/main" val="193383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7</a:t>
            </a:fld>
            <a:endParaRPr lang="en-US"/>
          </a:p>
        </p:txBody>
      </p:sp>
    </p:spTree>
    <p:extLst>
      <p:ext uri="{BB962C8B-B14F-4D97-AF65-F5344CB8AC3E}">
        <p14:creationId xmlns:p14="http://schemas.microsoft.com/office/powerpoint/2010/main" val="190845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12</a:t>
            </a:fld>
            <a:endParaRPr lang="en-US"/>
          </a:p>
        </p:txBody>
      </p:sp>
    </p:spTree>
    <p:extLst>
      <p:ext uri="{BB962C8B-B14F-4D97-AF65-F5344CB8AC3E}">
        <p14:creationId xmlns:p14="http://schemas.microsoft.com/office/powerpoint/2010/main" val="65757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15</a:t>
            </a:fld>
            <a:endParaRPr lang="en-US"/>
          </a:p>
        </p:txBody>
      </p:sp>
    </p:spTree>
    <p:extLst>
      <p:ext uri="{BB962C8B-B14F-4D97-AF65-F5344CB8AC3E}">
        <p14:creationId xmlns:p14="http://schemas.microsoft.com/office/powerpoint/2010/main" val="184922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20</a:t>
            </a:fld>
            <a:endParaRPr lang="en-US"/>
          </a:p>
        </p:txBody>
      </p:sp>
    </p:spTree>
    <p:extLst>
      <p:ext uri="{BB962C8B-B14F-4D97-AF65-F5344CB8AC3E}">
        <p14:creationId xmlns:p14="http://schemas.microsoft.com/office/powerpoint/2010/main" val="44574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22</a:t>
            </a:fld>
            <a:endParaRPr lang="en-US"/>
          </a:p>
        </p:txBody>
      </p:sp>
    </p:spTree>
    <p:extLst>
      <p:ext uri="{BB962C8B-B14F-4D97-AF65-F5344CB8AC3E}">
        <p14:creationId xmlns:p14="http://schemas.microsoft.com/office/powerpoint/2010/main" val="124770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24</a:t>
            </a:fld>
            <a:endParaRPr lang="en-US"/>
          </a:p>
        </p:txBody>
      </p:sp>
    </p:spTree>
    <p:extLst>
      <p:ext uri="{BB962C8B-B14F-4D97-AF65-F5344CB8AC3E}">
        <p14:creationId xmlns:p14="http://schemas.microsoft.com/office/powerpoint/2010/main" val="68623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28</a:t>
            </a:fld>
            <a:endParaRPr lang="en-US"/>
          </a:p>
        </p:txBody>
      </p:sp>
    </p:spTree>
    <p:extLst>
      <p:ext uri="{BB962C8B-B14F-4D97-AF65-F5344CB8AC3E}">
        <p14:creationId xmlns:p14="http://schemas.microsoft.com/office/powerpoint/2010/main" val="177252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4CBE4-6E5B-4A4D-92A9-F0BF0EA17DB5}" type="slidenum">
              <a:rPr lang="en-US" smtClean="0"/>
              <a:t>29</a:t>
            </a:fld>
            <a:endParaRPr lang="en-US"/>
          </a:p>
        </p:txBody>
      </p:sp>
    </p:spTree>
    <p:extLst>
      <p:ext uri="{BB962C8B-B14F-4D97-AF65-F5344CB8AC3E}">
        <p14:creationId xmlns:p14="http://schemas.microsoft.com/office/powerpoint/2010/main" val="1220057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8/30/20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8/30/20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8/30/20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8/30/20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svg"/><Relationship Id="rId5" Type="http://schemas.openxmlformats.org/officeDocument/2006/relationships/image" Target="../media/image27.png"/><Relationship Id="rId6" Type="http://schemas.openxmlformats.org/officeDocument/2006/relationships/image" Target="../media/image29.svg"/><Relationship Id="rId7" Type="http://schemas.openxmlformats.org/officeDocument/2006/relationships/image" Target="../media/image28.png"/><Relationship Id="rId8" Type="http://schemas.openxmlformats.org/officeDocument/2006/relationships/image" Target="../media/image31.svg"/><Relationship Id="rId9" Type="http://schemas.openxmlformats.org/officeDocument/2006/relationships/image" Target="../media/image29.png"/><Relationship Id="rId10" Type="http://schemas.openxmlformats.org/officeDocument/2006/relationships/image" Target="../media/image33.sv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verb, “to be”</a:t>
            </a:r>
            <a:endParaRPr lang="en-US" dirty="0"/>
          </a:p>
        </p:txBody>
      </p:sp>
      <p:sp>
        <p:nvSpPr>
          <p:cNvPr id="3" name="Subtitle 2"/>
          <p:cNvSpPr>
            <a:spLocks noGrp="1"/>
          </p:cNvSpPr>
          <p:nvPr>
            <p:ph type="subTitle" idx="1"/>
          </p:nvPr>
        </p:nvSpPr>
        <p:spPr/>
        <p:txBody>
          <a:bodyPr>
            <a:normAutofit/>
          </a:bodyPr>
          <a:lstStyle/>
          <a:p>
            <a:r>
              <a:rPr lang="en-US" sz="3600" dirty="0" smtClean="0"/>
              <a:t>o </a:t>
            </a:r>
            <a:r>
              <a:rPr lang="en-US" sz="3600" dirty="0" err="1" smtClean="0"/>
              <a:t>verbo</a:t>
            </a:r>
            <a:r>
              <a:rPr lang="en-US" sz="3600" dirty="0" smtClean="0"/>
              <a:t>, “</a:t>
            </a:r>
            <a:r>
              <a:rPr lang="en-US" sz="3600" dirty="0" err="1" smtClean="0"/>
              <a:t>ser</a:t>
            </a:r>
            <a:r>
              <a:rPr lang="en-US" sz="3600" dirty="0"/>
              <a:t>"</a:t>
            </a:r>
            <a:endParaRPr lang="en-US" sz="3600" dirty="0"/>
          </a:p>
        </p:txBody>
      </p:sp>
    </p:spTree>
    <p:extLst>
      <p:ext uri="{BB962C8B-B14F-4D97-AF65-F5344CB8AC3E}">
        <p14:creationId xmlns:p14="http://schemas.microsoft.com/office/powerpoint/2010/main" val="52788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6468"/>
            <a:ext cx="7729728" cy="1188720"/>
          </a:xfrm>
        </p:spPr>
        <p:txBody>
          <a:bodyPr/>
          <a:lstStyle/>
          <a:p>
            <a:r>
              <a:rPr lang="en-US" dirty="0" err="1" smtClean="0"/>
              <a:t>Pronomes</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xmlns="" id="{D55913EF-FB1B-477F-B463-CC059DC44D7E}"/>
              </a:ext>
            </a:extLst>
          </p:cNvPr>
          <p:cNvPicPr>
            <a:picLocks noChangeAspect="1"/>
          </p:cNvPicPr>
          <p:nvPr/>
        </p:nvPicPr>
        <p:blipFill>
          <a:blip r:embed="rId2"/>
          <a:stretch>
            <a:fillRect/>
          </a:stretch>
        </p:blipFill>
        <p:spPr>
          <a:xfrm>
            <a:off x="403411" y="1965691"/>
            <a:ext cx="7244993" cy="4058591"/>
          </a:xfrm>
          <a:prstGeom prst="rect">
            <a:avLst/>
          </a:prstGeom>
        </p:spPr>
      </p:pic>
      <p:sp>
        <p:nvSpPr>
          <p:cNvPr id="5" name="Content Placeholder 2">
            <a:extLst>
              <a:ext uri="{FF2B5EF4-FFF2-40B4-BE49-F238E27FC236}">
                <a16:creationId xmlns:a16="http://schemas.microsoft.com/office/drawing/2014/main" xmlns="" id="{CDEC2F73-22FC-405C-BB98-A99E1CBD73C1}"/>
              </a:ext>
            </a:extLst>
          </p:cNvPr>
          <p:cNvSpPr txBox="1">
            <a:spLocks/>
          </p:cNvSpPr>
          <p:nvPr/>
        </p:nvSpPr>
        <p:spPr>
          <a:xfrm>
            <a:off x="7648404" y="1965691"/>
            <a:ext cx="4543596" cy="4626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400" dirty="0" smtClean="0">
                <a:ea typeface="+mn-lt"/>
                <a:cs typeface="+mn-lt"/>
              </a:rPr>
              <a:t>I am</a:t>
            </a:r>
          </a:p>
          <a:p>
            <a:r>
              <a:rPr lang="en-US" sz="2400" dirty="0" smtClean="0">
                <a:ea typeface="+mn-lt"/>
                <a:cs typeface="+mn-lt"/>
              </a:rPr>
              <a:t>You are</a:t>
            </a:r>
          </a:p>
          <a:p>
            <a:r>
              <a:rPr lang="en-US" sz="2400" dirty="0" smtClean="0">
                <a:ea typeface="+mn-lt"/>
                <a:cs typeface="+mn-lt"/>
              </a:rPr>
              <a:t>He is / She is </a:t>
            </a:r>
          </a:p>
          <a:p>
            <a:r>
              <a:rPr lang="en-US" sz="2400" dirty="0" smtClean="0">
                <a:ea typeface="+mn-lt"/>
                <a:cs typeface="+mn-lt"/>
              </a:rPr>
              <a:t>We are</a:t>
            </a:r>
          </a:p>
          <a:p>
            <a:r>
              <a:rPr lang="en-US" sz="2400" dirty="0" smtClean="0">
                <a:ea typeface="+mn-lt"/>
                <a:cs typeface="+mn-lt"/>
              </a:rPr>
              <a:t>You are</a:t>
            </a:r>
          </a:p>
          <a:p>
            <a:r>
              <a:rPr lang="en-US" sz="2400" dirty="0" smtClean="0">
                <a:ea typeface="+mn-lt"/>
                <a:cs typeface="+mn-lt"/>
              </a:rPr>
              <a:t>They are</a:t>
            </a:r>
          </a:p>
          <a:p>
            <a:endParaRPr lang="en-US" sz="2400" dirty="0">
              <a:ea typeface="+mn-lt"/>
              <a:cs typeface="+mn-lt"/>
            </a:endParaRPr>
          </a:p>
          <a:p>
            <a:endParaRPr lang="en-US" sz="2400" dirty="0" smtClean="0">
              <a:ea typeface="+mn-lt"/>
              <a:cs typeface="+mn-lt"/>
            </a:endParaRPr>
          </a:p>
          <a:p>
            <a:pPr lvl="1"/>
            <a:endParaRPr lang="en-US" sz="2000" dirty="0" smtClean="0"/>
          </a:p>
          <a:p>
            <a:pPr lvl="1"/>
            <a:endParaRPr lang="en-US" sz="2000" dirty="0" smtClean="0">
              <a:ea typeface="+mn-lt"/>
              <a:cs typeface="+mn-lt"/>
            </a:endParaRPr>
          </a:p>
          <a:p>
            <a:pPr lvl="1"/>
            <a:endParaRPr lang="en-US" sz="2000" dirty="0" smtClean="0">
              <a:ea typeface="+mn-lt"/>
              <a:cs typeface="+mn-lt"/>
            </a:endParaRPr>
          </a:p>
          <a:p>
            <a:pPr marL="274320" lvl="1" indent="0">
              <a:buFont typeface="Arial" panose="020B0604020202020204" pitchFamily="34" charset="0"/>
              <a:buNone/>
            </a:pPr>
            <a:endParaRPr lang="en-US" dirty="0" smtClean="0"/>
          </a:p>
          <a:p>
            <a:endParaRPr lang="en-US" dirty="0"/>
          </a:p>
        </p:txBody>
      </p:sp>
    </p:spTree>
    <p:extLst>
      <p:ext uri="{BB962C8B-B14F-4D97-AF65-F5344CB8AC3E}">
        <p14:creationId xmlns:p14="http://schemas.microsoft.com/office/powerpoint/2010/main" val="171584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241" y="1750538"/>
            <a:ext cx="10140159" cy="3991356"/>
          </a:xfrm>
        </p:spPr>
        <p:txBody>
          <a:bodyPr/>
          <a:lstStyle/>
          <a:p>
            <a:r>
              <a:rPr lang="pt-PT" sz="2800" dirty="0"/>
              <a:t>Nós o usamos para descrever algo ou </a:t>
            </a:r>
            <a:r>
              <a:rPr lang="pt-PT" sz="2800" dirty="0" smtClean="0"/>
              <a:t>alguém.</a:t>
            </a:r>
          </a:p>
          <a:p>
            <a:endParaRPr lang="pt-PT" sz="2800" dirty="0"/>
          </a:p>
          <a:p>
            <a:r>
              <a:rPr lang="pt-PT" sz="2800" dirty="0" smtClean="0"/>
              <a:t>No </a:t>
            </a:r>
            <a:r>
              <a:rPr lang="pt-PT" sz="2800" dirty="0"/>
              <a:t>próximo slide, listarei os usos mais comuns do verbo </a:t>
            </a:r>
            <a:r>
              <a:rPr lang="pt-PT" sz="2800" dirty="0" smtClean="0"/>
              <a:t>”to </a:t>
            </a:r>
            <a:r>
              <a:rPr lang="pt-PT" sz="2800" dirty="0" err="1" smtClean="0"/>
              <a:t>be</a:t>
            </a:r>
            <a:r>
              <a:rPr lang="pt-PT" sz="2800" dirty="0" smtClean="0"/>
              <a:t>”</a:t>
            </a:r>
          </a:p>
          <a:p>
            <a:endParaRPr lang="pt-PT" sz="2800" dirty="0"/>
          </a:p>
          <a:p>
            <a:r>
              <a:rPr lang="pt-PT" sz="2800" dirty="0"/>
              <a:t>V</a:t>
            </a:r>
            <a:r>
              <a:rPr lang="pt-PT" sz="2800" dirty="0" smtClean="0"/>
              <a:t>ocê </a:t>
            </a:r>
            <a:r>
              <a:rPr lang="pt-PT" sz="2800" dirty="0"/>
              <a:t>não precisa memorizar isso, mas eu revisaria este slide frequentemente porque é </a:t>
            </a:r>
            <a:r>
              <a:rPr lang="pt-PT" sz="2800" dirty="0" smtClean="0"/>
              <a:t>útil....</a:t>
            </a:r>
            <a:endParaRPr lang="pt-PT" sz="2800" dirty="0"/>
          </a:p>
          <a:p>
            <a:endParaRPr lang="en-US" dirty="0" smtClean="0"/>
          </a:p>
          <a:p>
            <a:endParaRPr lang="en-US" dirty="0"/>
          </a:p>
        </p:txBody>
      </p:sp>
      <p:sp>
        <p:nvSpPr>
          <p:cNvPr id="4" name="Title 1"/>
          <p:cNvSpPr>
            <a:spLocks noGrp="1"/>
          </p:cNvSpPr>
          <p:nvPr>
            <p:ph type="title"/>
          </p:nvPr>
        </p:nvSpPr>
        <p:spPr>
          <a:xfrm>
            <a:off x="2231136" y="255494"/>
            <a:ext cx="7729728" cy="900953"/>
          </a:xfrm>
        </p:spPr>
        <p:txBody>
          <a:bodyPr/>
          <a:lstStyle/>
          <a:p>
            <a:r>
              <a:rPr lang="pt-PT" dirty="0"/>
              <a:t>Quando usamos </a:t>
            </a:r>
            <a:r>
              <a:rPr lang="pt-PT" dirty="0" smtClean="0"/>
              <a:t>”to </a:t>
            </a:r>
            <a:r>
              <a:rPr lang="pt-PT" dirty="0" err="1" smtClean="0"/>
              <a:t>be</a:t>
            </a:r>
            <a:r>
              <a:rPr lang="pt-PT" dirty="0" smtClean="0"/>
              <a:t>"?</a:t>
            </a:r>
            <a:endParaRPr lang="en-US" dirty="0"/>
          </a:p>
        </p:txBody>
      </p:sp>
    </p:spTree>
    <p:extLst>
      <p:ext uri="{BB962C8B-B14F-4D97-AF65-F5344CB8AC3E}">
        <p14:creationId xmlns:p14="http://schemas.microsoft.com/office/powerpoint/2010/main" val="67723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477" y="147918"/>
            <a:ext cx="7729728" cy="900953"/>
          </a:xfrm>
        </p:spPr>
        <p:txBody>
          <a:bodyPr/>
          <a:lstStyle/>
          <a:p>
            <a:r>
              <a:rPr lang="pt-PT" dirty="0"/>
              <a:t>Quando usamos </a:t>
            </a:r>
            <a:r>
              <a:rPr lang="pt-PT" dirty="0" smtClean="0"/>
              <a:t>”to </a:t>
            </a:r>
            <a:r>
              <a:rPr lang="pt-PT" dirty="0" err="1" smtClean="0"/>
              <a:t>be</a:t>
            </a:r>
            <a:r>
              <a:rPr lang="pt-PT" dirty="0" smtClean="0"/>
              <a:t>"?</a:t>
            </a:r>
            <a:endParaRPr lang="en-US" dirty="0"/>
          </a:p>
        </p:txBody>
      </p:sp>
      <p:sp>
        <p:nvSpPr>
          <p:cNvPr id="5" name="Content Placeholder 2">
            <a:extLst>
              <a:ext uri="{FF2B5EF4-FFF2-40B4-BE49-F238E27FC236}">
                <a16:creationId xmlns:a16="http://schemas.microsoft.com/office/drawing/2014/main" xmlns="" id="{CDEC2F73-22FC-405C-BB98-A99E1CBD73C1}"/>
              </a:ext>
            </a:extLst>
          </p:cNvPr>
          <p:cNvSpPr txBox="1">
            <a:spLocks/>
          </p:cNvSpPr>
          <p:nvPr/>
        </p:nvSpPr>
        <p:spPr>
          <a:xfrm>
            <a:off x="566597" y="1707470"/>
            <a:ext cx="9666614" cy="5594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pt-PT" sz="2400" dirty="0" smtClean="0"/>
              <a:t>Nomes</a:t>
            </a:r>
          </a:p>
          <a:p>
            <a:pPr lvl="2"/>
            <a:r>
              <a:rPr lang="pt-PT" sz="2000" dirty="0" smtClean="0">
                <a:ea typeface="+mn-lt"/>
                <a:cs typeface="+mn-lt"/>
              </a:rPr>
              <a:t>I </a:t>
            </a:r>
            <a:r>
              <a:rPr lang="pt-PT" sz="2000" dirty="0" err="1" smtClean="0">
                <a:ea typeface="+mn-lt"/>
                <a:cs typeface="+mn-lt"/>
              </a:rPr>
              <a:t>am</a:t>
            </a:r>
            <a:r>
              <a:rPr lang="pt-PT" sz="2000" dirty="0" smtClean="0">
                <a:ea typeface="+mn-lt"/>
                <a:cs typeface="+mn-lt"/>
              </a:rPr>
              <a:t> Sarah. </a:t>
            </a:r>
          </a:p>
          <a:p>
            <a:pPr lvl="2"/>
            <a:r>
              <a:rPr lang="pt-PT" sz="2000" i="1" dirty="0"/>
              <a:t>Eu sou </a:t>
            </a:r>
            <a:r>
              <a:rPr lang="pt-PT" sz="2000" i="1" dirty="0" smtClean="0"/>
              <a:t>Sarah.</a:t>
            </a:r>
          </a:p>
          <a:p>
            <a:pPr lvl="2"/>
            <a:endParaRPr lang="pt-PT" sz="2000" i="1" dirty="0" smtClean="0">
              <a:ea typeface="+mn-lt"/>
              <a:cs typeface="+mn-lt"/>
            </a:endParaRPr>
          </a:p>
          <a:p>
            <a:pPr lvl="1"/>
            <a:r>
              <a:rPr lang="pt-PT" sz="2400" dirty="0" smtClean="0">
                <a:ea typeface="+mn-lt"/>
                <a:cs typeface="+mn-lt"/>
              </a:rPr>
              <a:t>Idade</a:t>
            </a:r>
          </a:p>
          <a:p>
            <a:pPr lvl="2"/>
            <a:r>
              <a:rPr lang="pt-PT" sz="2000" dirty="0" smtClean="0">
                <a:ea typeface="+mn-lt"/>
                <a:cs typeface="+mn-lt"/>
              </a:rPr>
              <a:t>I </a:t>
            </a:r>
            <a:r>
              <a:rPr lang="pt-PT" sz="2000" dirty="0" err="1" smtClean="0">
                <a:ea typeface="+mn-lt"/>
                <a:cs typeface="+mn-lt"/>
              </a:rPr>
              <a:t>am</a:t>
            </a:r>
            <a:r>
              <a:rPr lang="pt-PT" sz="2000" dirty="0" smtClean="0">
                <a:ea typeface="+mn-lt"/>
                <a:cs typeface="+mn-lt"/>
              </a:rPr>
              <a:t> 21 </a:t>
            </a:r>
            <a:r>
              <a:rPr lang="pt-PT" sz="2000" dirty="0" err="1" smtClean="0">
                <a:ea typeface="+mn-lt"/>
                <a:cs typeface="+mn-lt"/>
              </a:rPr>
              <a:t>years</a:t>
            </a:r>
            <a:r>
              <a:rPr lang="pt-PT" sz="2000" dirty="0" smtClean="0">
                <a:ea typeface="+mn-lt"/>
                <a:cs typeface="+mn-lt"/>
              </a:rPr>
              <a:t> </a:t>
            </a:r>
            <a:r>
              <a:rPr lang="pt-PT" sz="2000" dirty="0" err="1" smtClean="0">
                <a:ea typeface="+mn-lt"/>
                <a:cs typeface="+mn-lt"/>
              </a:rPr>
              <a:t>old</a:t>
            </a:r>
            <a:r>
              <a:rPr lang="pt-PT" sz="2000" dirty="0" smtClean="0">
                <a:ea typeface="+mn-lt"/>
                <a:cs typeface="+mn-lt"/>
              </a:rPr>
              <a:t>. I </a:t>
            </a:r>
            <a:r>
              <a:rPr lang="pt-PT" sz="2000" dirty="0" err="1" smtClean="0">
                <a:ea typeface="+mn-lt"/>
                <a:cs typeface="+mn-lt"/>
              </a:rPr>
              <a:t>am</a:t>
            </a:r>
            <a:r>
              <a:rPr lang="pt-PT" sz="2000" dirty="0" smtClean="0">
                <a:ea typeface="+mn-lt"/>
                <a:cs typeface="+mn-lt"/>
              </a:rPr>
              <a:t> </a:t>
            </a:r>
            <a:r>
              <a:rPr lang="pt-PT" sz="2000" dirty="0" err="1" smtClean="0">
                <a:ea typeface="+mn-lt"/>
                <a:cs typeface="+mn-lt"/>
              </a:rPr>
              <a:t>young</a:t>
            </a:r>
            <a:r>
              <a:rPr lang="pt-PT" sz="2000" dirty="0" smtClean="0">
                <a:ea typeface="+mn-lt"/>
                <a:cs typeface="+mn-lt"/>
              </a:rPr>
              <a:t>.</a:t>
            </a:r>
          </a:p>
          <a:p>
            <a:pPr lvl="2"/>
            <a:r>
              <a:rPr lang="pt-PT" sz="2000" i="1" dirty="0"/>
              <a:t>Eu tenho 21 anos de idade. Sou jovem</a:t>
            </a:r>
            <a:r>
              <a:rPr lang="pt-PT" sz="2000" i="1" dirty="0" smtClean="0"/>
              <a:t>.</a:t>
            </a:r>
          </a:p>
          <a:p>
            <a:pPr lvl="2"/>
            <a:endParaRPr lang="pt-PT" sz="2000" i="1" dirty="0" smtClean="0"/>
          </a:p>
          <a:p>
            <a:pPr lvl="1"/>
            <a:r>
              <a:rPr lang="pt-PT" sz="2400" dirty="0"/>
              <a:t>Sentimentos</a:t>
            </a:r>
          </a:p>
          <a:p>
            <a:pPr lvl="2"/>
            <a:r>
              <a:rPr lang="pt-PT" sz="2000" dirty="0">
                <a:ea typeface="+mn-lt"/>
                <a:cs typeface="+mn-lt"/>
              </a:rPr>
              <a:t>I </a:t>
            </a:r>
            <a:r>
              <a:rPr lang="pt-PT" sz="2000" dirty="0" err="1">
                <a:ea typeface="+mn-lt"/>
                <a:cs typeface="+mn-lt"/>
              </a:rPr>
              <a:t>am</a:t>
            </a:r>
            <a:r>
              <a:rPr lang="pt-PT" sz="2000" dirty="0">
                <a:ea typeface="+mn-lt"/>
                <a:cs typeface="+mn-lt"/>
              </a:rPr>
              <a:t> </a:t>
            </a:r>
            <a:r>
              <a:rPr lang="pt-PT" sz="2000" dirty="0" err="1">
                <a:ea typeface="+mn-lt"/>
                <a:cs typeface="+mn-lt"/>
              </a:rPr>
              <a:t>happy</a:t>
            </a:r>
            <a:r>
              <a:rPr lang="pt-PT" sz="2000" dirty="0">
                <a:ea typeface="+mn-lt"/>
                <a:cs typeface="+mn-lt"/>
              </a:rPr>
              <a:t>.</a:t>
            </a:r>
          </a:p>
          <a:p>
            <a:pPr lvl="2"/>
            <a:r>
              <a:rPr lang="pt-PT" sz="2000" i="1" dirty="0"/>
              <a:t>Eu estou feliz.</a:t>
            </a:r>
            <a:endParaRPr lang="pt-PT" sz="2000" i="1" dirty="0">
              <a:ea typeface="+mn-lt"/>
              <a:cs typeface="+mn-lt"/>
            </a:endParaRPr>
          </a:p>
          <a:p>
            <a:pPr lvl="2"/>
            <a:endParaRPr lang="pt-PT" sz="1800" i="1" dirty="0" smtClean="0">
              <a:ea typeface="+mn-lt"/>
              <a:cs typeface="+mn-lt"/>
            </a:endParaRPr>
          </a:p>
          <a:p>
            <a:pPr lvl="2"/>
            <a:endParaRPr lang="en-US" sz="2400" dirty="0" smtClean="0">
              <a:ea typeface="+mn-lt"/>
              <a:cs typeface="+mn-lt"/>
            </a:endParaRPr>
          </a:p>
          <a:p>
            <a:pPr lvl="1"/>
            <a:endParaRPr lang="en-US" sz="2000" dirty="0" smtClean="0"/>
          </a:p>
          <a:p>
            <a:pPr lvl="1"/>
            <a:endParaRPr lang="en-US" sz="2000" dirty="0" smtClean="0">
              <a:ea typeface="+mn-lt"/>
              <a:cs typeface="+mn-lt"/>
            </a:endParaRPr>
          </a:p>
          <a:p>
            <a:pPr lvl="1"/>
            <a:endParaRPr lang="en-US" sz="2000" dirty="0" smtClean="0">
              <a:ea typeface="+mn-lt"/>
              <a:cs typeface="+mn-lt"/>
            </a:endParaRPr>
          </a:p>
          <a:p>
            <a:pPr marL="274320" lvl="1" indent="0">
              <a:buFont typeface="Arial" panose="020B0604020202020204" pitchFamily="34" charset="0"/>
              <a:buNone/>
            </a:pPr>
            <a:endParaRPr lang="en-US" dirty="0" smtClean="0"/>
          </a:p>
          <a:p>
            <a:endParaRPr lang="en-US" dirty="0"/>
          </a:p>
        </p:txBody>
      </p:sp>
      <p:sp>
        <p:nvSpPr>
          <p:cNvPr id="9" name="Content Placeholder 2">
            <a:extLst>
              <a:ext uri="{FF2B5EF4-FFF2-40B4-BE49-F238E27FC236}">
                <a16:creationId xmlns:a16="http://schemas.microsoft.com/office/drawing/2014/main" xmlns="" id="{CDEC2F73-22FC-405C-BB98-A99E1CBD73C1}"/>
              </a:ext>
            </a:extLst>
          </p:cNvPr>
          <p:cNvSpPr txBox="1">
            <a:spLocks/>
          </p:cNvSpPr>
          <p:nvPr/>
        </p:nvSpPr>
        <p:spPr>
          <a:xfrm>
            <a:off x="6623586" y="1707470"/>
            <a:ext cx="9666614" cy="5594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pt-PT" sz="2400" dirty="0"/>
              <a:t>Nacionalidade/ localização</a:t>
            </a:r>
          </a:p>
          <a:p>
            <a:pPr lvl="2"/>
            <a:r>
              <a:rPr lang="pt-PT" sz="2000" dirty="0" smtClean="0">
                <a:ea typeface="+mn-lt"/>
                <a:cs typeface="+mn-lt"/>
              </a:rPr>
              <a:t>I </a:t>
            </a:r>
            <a:r>
              <a:rPr lang="pt-PT" sz="2000" dirty="0" err="1" smtClean="0">
                <a:ea typeface="+mn-lt"/>
                <a:cs typeface="+mn-lt"/>
              </a:rPr>
              <a:t>am</a:t>
            </a:r>
            <a:r>
              <a:rPr lang="pt-PT" sz="2000" dirty="0" smtClean="0">
                <a:ea typeface="+mn-lt"/>
                <a:cs typeface="+mn-lt"/>
              </a:rPr>
              <a:t> </a:t>
            </a:r>
            <a:r>
              <a:rPr lang="pt-PT" sz="2000" dirty="0" err="1" smtClean="0">
                <a:ea typeface="+mn-lt"/>
                <a:cs typeface="+mn-lt"/>
              </a:rPr>
              <a:t>from</a:t>
            </a:r>
            <a:r>
              <a:rPr lang="pt-PT" sz="2000" dirty="0" smtClean="0">
                <a:ea typeface="+mn-lt"/>
                <a:cs typeface="+mn-lt"/>
              </a:rPr>
              <a:t> </a:t>
            </a:r>
            <a:r>
              <a:rPr lang="pt-PT" sz="2000" dirty="0" err="1" smtClean="0">
                <a:ea typeface="+mn-lt"/>
                <a:cs typeface="+mn-lt"/>
              </a:rPr>
              <a:t>the</a:t>
            </a:r>
            <a:r>
              <a:rPr lang="pt-PT" sz="2000" dirty="0" smtClean="0">
                <a:ea typeface="+mn-lt"/>
                <a:cs typeface="+mn-lt"/>
              </a:rPr>
              <a:t> United </a:t>
            </a:r>
            <a:r>
              <a:rPr lang="pt-PT" sz="2000" dirty="0" err="1" smtClean="0">
                <a:ea typeface="+mn-lt"/>
                <a:cs typeface="+mn-lt"/>
              </a:rPr>
              <a:t>States</a:t>
            </a:r>
            <a:r>
              <a:rPr lang="pt-PT" sz="2000" dirty="0" smtClean="0">
                <a:ea typeface="+mn-lt"/>
                <a:cs typeface="+mn-lt"/>
              </a:rPr>
              <a:t>. I </a:t>
            </a:r>
            <a:r>
              <a:rPr lang="pt-PT" sz="2000" dirty="0" err="1" smtClean="0">
                <a:ea typeface="+mn-lt"/>
                <a:cs typeface="+mn-lt"/>
              </a:rPr>
              <a:t>am</a:t>
            </a:r>
            <a:r>
              <a:rPr lang="pt-PT" sz="2000" dirty="0" smtClean="0">
                <a:ea typeface="+mn-lt"/>
                <a:cs typeface="+mn-lt"/>
              </a:rPr>
              <a:t> in Boston.</a:t>
            </a:r>
          </a:p>
          <a:p>
            <a:pPr lvl="2"/>
            <a:r>
              <a:rPr lang="pt-PT" sz="2000" i="1" dirty="0" smtClean="0"/>
              <a:t>Eu </a:t>
            </a:r>
            <a:r>
              <a:rPr lang="pt-PT" sz="2000" i="1" dirty="0"/>
              <a:t>sou dos Estados </a:t>
            </a:r>
            <a:r>
              <a:rPr lang="pt-PT" sz="2000" i="1" dirty="0" smtClean="0"/>
              <a:t>Unidos. Eu estou em Boston.</a:t>
            </a:r>
          </a:p>
          <a:p>
            <a:pPr lvl="2"/>
            <a:endParaRPr lang="pt-PT" sz="2000" i="1" dirty="0" smtClean="0"/>
          </a:p>
          <a:p>
            <a:pPr lvl="1"/>
            <a:r>
              <a:rPr lang="pt-PT" sz="2400" dirty="0" smtClean="0"/>
              <a:t>Ocupação</a:t>
            </a:r>
            <a:endParaRPr lang="pt-PT" sz="2400" dirty="0"/>
          </a:p>
          <a:p>
            <a:pPr lvl="2"/>
            <a:r>
              <a:rPr lang="pt-PT" sz="2000" dirty="0"/>
              <a:t>I </a:t>
            </a:r>
            <a:r>
              <a:rPr lang="pt-PT" sz="2000" dirty="0" err="1"/>
              <a:t>am</a:t>
            </a:r>
            <a:r>
              <a:rPr lang="pt-PT" sz="2000" dirty="0"/>
              <a:t> a </a:t>
            </a:r>
            <a:r>
              <a:rPr lang="pt-PT" sz="2000" dirty="0" err="1"/>
              <a:t>student</a:t>
            </a:r>
            <a:r>
              <a:rPr lang="pt-PT" sz="2000" dirty="0"/>
              <a:t>.</a:t>
            </a:r>
          </a:p>
          <a:p>
            <a:pPr lvl="2"/>
            <a:r>
              <a:rPr lang="pt-PT" sz="2000" i="1" dirty="0" smtClean="0"/>
              <a:t>Eu </a:t>
            </a:r>
            <a:r>
              <a:rPr lang="pt-PT" sz="2000" i="1" dirty="0"/>
              <a:t>sou um </a:t>
            </a:r>
            <a:r>
              <a:rPr lang="pt-PT" sz="2000" i="1" dirty="0" smtClean="0"/>
              <a:t>estudante.</a:t>
            </a:r>
          </a:p>
          <a:p>
            <a:pPr lvl="2"/>
            <a:endParaRPr lang="pt-PT" sz="2000" i="1" dirty="0" smtClean="0"/>
          </a:p>
          <a:p>
            <a:pPr lvl="1"/>
            <a:r>
              <a:rPr lang="pt-PT" sz="2400" dirty="0" smtClean="0"/>
              <a:t>Tempo</a:t>
            </a:r>
          </a:p>
          <a:p>
            <a:pPr lvl="2"/>
            <a:r>
              <a:rPr lang="pt-PT" sz="2000" dirty="0" err="1" smtClean="0"/>
              <a:t>It</a:t>
            </a:r>
            <a:r>
              <a:rPr lang="pt-PT" sz="2000" dirty="0" smtClean="0"/>
              <a:t> </a:t>
            </a:r>
            <a:r>
              <a:rPr lang="pt-PT" sz="2000" dirty="0" err="1" smtClean="0"/>
              <a:t>is</a:t>
            </a:r>
            <a:r>
              <a:rPr lang="pt-PT" sz="2000" dirty="0" smtClean="0"/>
              <a:t> 11’o </a:t>
            </a:r>
            <a:r>
              <a:rPr lang="pt-PT" sz="2000" dirty="0" err="1" smtClean="0"/>
              <a:t>clock</a:t>
            </a:r>
            <a:r>
              <a:rPr lang="pt-PT" sz="2000" dirty="0" smtClean="0"/>
              <a:t>.</a:t>
            </a:r>
          </a:p>
          <a:p>
            <a:pPr lvl="2"/>
            <a:r>
              <a:rPr lang="pt-PT" sz="2000" i="1" dirty="0" smtClean="0"/>
              <a:t>São </a:t>
            </a:r>
            <a:r>
              <a:rPr lang="pt-PT" sz="2000" i="1" dirty="0"/>
              <a:t>11 </a:t>
            </a:r>
            <a:r>
              <a:rPr lang="pt-PT" sz="2000" i="1" dirty="0" smtClean="0"/>
              <a:t>horas.</a:t>
            </a:r>
          </a:p>
          <a:p>
            <a:pPr lvl="2"/>
            <a:endParaRPr lang="pt-PT" sz="1800" i="1" dirty="0">
              <a:ea typeface="+mn-lt"/>
              <a:cs typeface="+mn-lt"/>
            </a:endParaRPr>
          </a:p>
          <a:p>
            <a:pPr lvl="2">
              <a:lnSpc>
                <a:spcPct val="110000"/>
              </a:lnSpc>
            </a:pPr>
            <a:endParaRPr lang="en-US" sz="2400" i="1" dirty="0" smtClean="0">
              <a:ea typeface="+mn-lt"/>
              <a:cs typeface="+mn-lt"/>
            </a:endParaRPr>
          </a:p>
          <a:p>
            <a:pPr lvl="1"/>
            <a:endParaRPr lang="en-US" sz="2000" dirty="0" smtClean="0"/>
          </a:p>
          <a:p>
            <a:pPr lvl="1"/>
            <a:endParaRPr lang="en-US" sz="2000" dirty="0" smtClean="0">
              <a:ea typeface="+mn-lt"/>
              <a:cs typeface="+mn-lt"/>
            </a:endParaRPr>
          </a:p>
          <a:p>
            <a:pPr lvl="1"/>
            <a:endParaRPr lang="en-US" sz="2000" dirty="0" smtClean="0">
              <a:ea typeface="+mn-lt"/>
              <a:cs typeface="+mn-lt"/>
            </a:endParaRPr>
          </a:p>
          <a:p>
            <a:pPr marL="274320" lvl="1" indent="0">
              <a:buFont typeface="Arial" panose="020B0604020202020204" pitchFamily="34" charset="0"/>
              <a:buNone/>
            </a:pPr>
            <a:endParaRPr lang="en-US" dirty="0" smtClean="0"/>
          </a:p>
          <a:p>
            <a:endParaRPr lang="en-US" dirty="0"/>
          </a:p>
        </p:txBody>
      </p:sp>
    </p:spTree>
    <p:extLst>
      <p:ext uri="{BB962C8B-B14F-4D97-AF65-F5344CB8AC3E}">
        <p14:creationId xmlns:p14="http://schemas.microsoft.com/office/powerpoint/2010/main" val="103400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80598"/>
            <a:ext cx="7729728" cy="1188720"/>
          </a:xfrm>
        </p:spPr>
        <p:txBody>
          <a:bodyPr/>
          <a:lstStyle/>
          <a:p>
            <a:r>
              <a:rPr lang="en-US" smtClean="0"/>
              <a:t>Pronomes</a:t>
            </a:r>
            <a:endParaRPr lang="en-US" dirty="0"/>
          </a:p>
        </p:txBody>
      </p:sp>
      <p:pic>
        <p:nvPicPr>
          <p:cNvPr id="4" name="Content Placeholder 3"/>
          <p:cNvPicPr>
            <a:picLocks noGrp="1" noChangeAspect="1"/>
          </p:cNvPicPr>
          <p:nvPr>
            <p:ph idx="1"/>
          </p:nvPr>
        </p:nvPicPr>
        <p:blipFill>
          <a:blip r:embed="rId2"/>
          <a:stretch>
            <a:fillRect/>
          </a:stretch>
        </p:blipFill>
        <p:spPr>
          <a:xfrm>
            <a:off x="3103491" y="1938260"/>
            <a:ext cx="5985017" cy="4488764"/>
          </a:xfrm>
        </p:spPr>
      </p:pic>
    </p:spTree>
    <p:extLst>
      <p:ext uri="{BB962C8B-B14F-4D97-AF65-F5344CB8AC3E}">
        <p14:creationId xmlns:p14="http://schemas.microsoft.com/office/powerpoint/2010/main" val="172766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94045"/>
            <a:ext cx="7729728" cy="1188720"/>
          </a:xfrm>
        </p:spPr>
        <p:txBody>
          <a:bodyPr/>
          <a:lstStyle/>
          <a:p>
            <a:r>
              <a:rPr lang="en-US" dirty="0" err="1" smtClean="0"/>
              <a:t>vamos</a:t>
            </a:r>
            <a:r>
              <a:rPr lang="en-US" dirty="0" smtClean="0"/>
              <a:t> </a:t>
            </a:r>
            <a:r>
              <a:rPr lang="en-US" dirty="0" err="1"/>
              <a:t>ouvir</a:t>
            </a:r>
            <a:r>
              <a:rPr lang="en-US" dirty="0"/>
              <a:t> </a:t>
            </a:r>
            <a:r>
              <a:rPr lang="en-US" dirty="0" err="1"/>
              <a:t>música</a:t>
            </a:r>
            <a:endParaRPr lang="en-US" dirty="0"/>
          </a:p>
        </p:txBody>
      </p:sp>
      <p:sp>
        <p:nvSpPr>
          <p:cNvPr id="3" name="Content Placeholder 2"/>
          <p:cNvSpPr>
            <a:spLocks noGrp="1"/>
          </p:cNvSpPr>
          <p:nvPr>
            <p:ph idx="1"/>
          </p:nvPr>
        </p:nvSpPr>
        <p:spPr>
          <a:xfrm>
            <a:off x="2231136" y="2086714"/>
            <a:ext cx="9629170" cy="3101983"/>
          </a:xfrm>
        </p:spPr>
        <p:txBody>
          <a:bodyPr>
            <a:normAutofit/>
          </a:bodyPr>
          <a:lstStyle/>
          <a:p>
            <a:r>
              <a:rPr lang="pt-PT" sz="3200" dirty="0" smtClean="0"/>
              <a:t>Uma </a:t>
            </a:r>
            <a:r>
              <a:rPr lang="pt-PT" sz="3200" dirty="0"/>
              <a:t>música para ajudá-lo a </a:t>
            </a:r>
            <a:r>
              <a:rPr lang="pt-PT" sz="3200" dirty="0" smtClean="0"/>
              <a:t>memorizar:</a:t>
            </a:r>
          </a:p>
          <a:p>
            <a:endParaRPr lang="en-US" sz="3200" dirty="0"/>
          </a:p>
          <a:p>
            <a:r>
              <a:rPr lang="en-US" sz="3200" dirty="0" smtClean="0"/>
              <a:t>https</a:t>
            </a:r>
            <a:r>
              <a:rPr lang="en-US" sz="3200" dirty="0"/>
              <a:t>://</a:t>
            </a:r>
            <a:r>
              <a:rPr lang="en-US" sz="3200" dirty="0" err="1"/>
              <a:t>www.youtube.com</a:t>
            </a:r>
            <a:r>
              <a:rPr lang="en-US" sz="3200" dirty="0"/>
              <a:t>/</a:t>
            </a:r>
            <a:r>
              <a:rPr lang="en-US" sz="3200" dirty="0" err="1"/>
              <a:t>watch?v</a:t>
            </a:r>
            <a:r>
              <a:rPr lang="en-US" sz="3200" dirty="0"/>
              <a:t>=RRY4sUOgHVs</a:t>
            </a:r>
          </a:p>
        </p:txBody>
      </p:sp>
    </p:spTree>
    <p:extLst>
      <p:ext uri="{BB962C8B-B14F-4D97-AF65-F5344CB8AC3E}">
        <p14:creationId xmlns:p14="http://schemas.microsoft.com/office/powerpoint/2010/main" val="1106593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117528"/>
            <a:ext cx="8580299" cy="1188720"/>
          </a:xfrm>
        </p:spPr>
        <p:txBody>
          <a:bodyPr/>
          <a:lstStyle/>
          <a:p>
            <a:r>
              <a:rPr lang="pt-PT" dirty="0" err="1" smtClean="0"/>
              <a:t>Speaking</a:t>
            </a:r>
            <a:r>
              <a:rPr lang="pt-PT" dirty="0" smtClean="0"/>
              <a:t> </a:t>
            </a:r>
            <a:r>
              <a:rPr lang="pt-PT" dirty="0" err="1" smtClean="0"/>
              <a:t>Activity</a:t>
            </a:r>
            <a:r>
              <a:rPr lang="pt-PT" dirty="0" smtClean="0"/>
              <a:t>: atividade </a:t>
            </a:r>
            <a:r>
              <a:rPr lang="pt-PT" dirty="0"/>
              <a:t>de falar</a:t>
            </a:r>
            <a:endParaRPr lang="en-US" dirty="0"/>
          </a:p>
        </p:txBody>
      </p:sp>
      <p:sp>
        <p:nvSpPr>
          <p:cNvPr id="3" name="Content Placeholder 2"/>
          <p:cNvSpPr>
            <a:spLocks noGrp="1"/>
          </p:cNvSpPr>
          <p:nvPr>
            <p:ph idx="1"/>
          </p:nvPr>
        </p:nvSpPr>
        <p:spPr>
          <a:xfrm>
            <a:off x="1061242" y="1831220"/>
            <a:ext cx="10718382" cy="5026779"/>
          </a:xfrm>
        </p:spPr>
        <p:txBody>
          <a:bodyPr>
            <a:normAutofit/>
          </a:bodyPr>
          <a:lstStyle/>
          <a:p>
            <a:r>
              <a:rPr lang="pt-PT" sz="3200" dirty="0"/>
              <a:t>Vamos nos familiarizar com as diferentes conjugações de </a:t>
            </a:r>
            <a:r>
              <a:rPr lang="pt-PT" sz="3200" dirty="0" smtClean="0"/>
              <a:t>”to </a:t>
            </a:r>
            <a:r>
              <a:rPr lang="pt-PT" sz="3200" dirty="0" err="1" smtClean="0"/>
              <a:t>be</a:t>
            </a:r>
            <a:r>
              <a:rPr lang="pt-PT" sz="3200" dirty="0" smtClean="0"/>
              <a:t>”.</a:t>
            </a:r>
          </a:p>
          <a:p>
            <a:endParaRPr lang="pt-PT" sz="3200" dirty="0"/>
          </a:p>
          <a:p>
            <a:r>
              <a:rPr lang="pt-PT" sz="3200" dirty="0" smtClean="0"/>
              <a:t>Nos </a:t>
            </a:r>
            <a:r>
              <a:rPr lang="pt-PT" sz="3200" dirty="0"/>
              <a:t>próximos slides, por favor, leia as frases e preencha o espaço em branco com a forma correta de </a:t>
            </a:r>
            <a:r>
              <a:rPr lang="pt-PT" sz="3200" dirty="0" smtClean="0"/>
              <a:t>“to </a:t>
            </a:r>
            <a:r>
              <a:rPr lang="pt-PT" sz="3200" dirty="0" err="1" smtClean="0"/>
              <a:t>be</a:t>
            </a:r>
            <a:r>
              <a:rPr lang="pt-PT" sz="3200" dirty="0" smtClean="0"/>
              <a:t>”</a:t>
            </a:r>
          </a:p>
          <a:p>
            <a:endParaRPr lang="pt-PT" sz="3200" dirty="0"/>
          </a:p>
          <a:p>
            <a:pPr lvl="1"/>
            <a:endParaRPr lang="en-US" sz="3000" dirty="0"/>
          </a:p>
        </p:txBody>
      </p:sp>
    </p:spTree>
    <p:extLst>
      <p:ext uri="{BB962C8B-B14F-4D97-AF65-F5344CB8AC3E}">
        <p14:creationId xmlns:p14="http://schemas.microsoft.com/office/powerpoint/2010/main" val="186644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394" y="1387469"/>
            <a:ext cx="9007199" cy="4287190"/>
          </a:xfrm>
        </p:spPr>
        <p:txBody>
          <a:bodyPr>
            <a:normAutofit/>
          </a:bodyPr>
          <a:lstStyle/>
          <a:p>
            <a:pPr>
              <a:lnSpc>
                <a:spcPct val="150000"/>
              </a:lnSpc>
            </a:pPr>
            <a:r>
              <a:rPr lang="en-US" sz="2800" dirty="0" smtClean="0"/>
              <a:t>I ___ Junior.</a:t>
            </a:r>
          </a:p>
          <a:p>
            <a:pPr>
              <a:lnSpc>
                <a:spcPct val="150000"/>
              </a:lnSpc>
            </a:pPr>
            <a:r>
              <a:rPr lang="en-US" sz="2800" dirty="0" smtClean="0"/>
              <a:t>I ___ young.</a:t>
            </a:r>
          </a:p>
          <a:p>
            <a:pPr>
              <a:lnSpc>
                <a:spcPct val="150000"/>
              </a:lnSpc>
            </a:pPr>
            <a:r>
              <a:rPr lang="en-US" sz="2800" dirty="0" smtClean="0"/>
              <a:t>I ___ fine.</a:t>
            </a:r>
          </a:p>
          <a:p>
            <a:pPr>
              <a:lnSpc>
                <a:spcPct val="150000"/>
              </a:lnSpc>
            </a:pPr>
            <a:r>
              <a:rPr lang="en-US" sz="2800" dirty="0" smtClean="0"/>
              <a:t>I ___ from Brazil.</a:t>
            </a:r>
          </a:p>
          <a:p>
            <a:pPr>
              <a:lnSpc>
                <a:spcPct val="150000"/>
              </a:lnSpc>
            </a:pPr>
            <a:r>
              <a:rPr lang="en-US" sz="2800" dirty="0" smtClean="0"/>
              <a:t>I ___ a carpenter.</a:t>
            </a:r>
          </a:p>
          <a:p>
            <a:endParaRPr lang="en-US" sz="2800" dirty="0"/>
          </a:p>
        </p:txBody>
      </p:sp>
      <p:pic>
        <p:nvPicPr>
          <p:cNvPr id="8" name="Picture 7"/>
          <p:cNvPicPr>
            <a:picLocks noChangeAspect="1"/>
          </p:cNvPicPr>
          <p:nvPr/>
        </p:nvPicPr>
        <p:blipFill>
          <a:blip r:embed="rId2"/>
          <a:stretch>
            <a:fillRect/>
          </a:stretch>
        </p:blipFill>
        <p:spPr>
          <a:xfrm>
            <a:off x="6739216" y="1183266"/>
            <a:ext cx="3211607" cy="3703336"/>
          </a:xfrm>
          <a:prstGeom prst="rect">
            <a:avLst/>
          </a:prstGeom>
        </p:spPr>
      </p:pic>
    </p:spTree>
    <p:extLst>
      <p:ext uri="{BB962C8B-B14F-4D97-AF65-F5344CB8AC3E}">
        <p14:creationId xmlns:p14="http://schemas.microsoft.com/office/powerpoint/2010/main" val="200932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384" y="1333680"/>
            <a:ext cx="7729728" cy="4273744"/>
          </a:xfrm>
        </p:spPr>
        <p:txBody>
          <a:bodyPr>
            <a:normAutofit/>
          </a:bodyPr>
          <a:lstStyle/>
          <a:p>
            <a:pPr>
              <a:lnSpc>
                <a:spcPct val="150000"/>
              </a:lnSpc>
            </a:pPr>
            <a:r>
              <a:rPr lang="en-US" sz="2800" dirty="0" smtClean="0"/>
              <a:t>You ___ Sarah.</a:t>
            </a:r>
          </a:p>
          <a:p>
            <a:pPr>
              <a:lnSpc>
                <a:spcPct val="150000"/>
              </a:lnSpc>
            </a:pPr>
            <a:r>
              <a:rPr lang="en-US" sz="2800" dirty="0" smtClean="0"/>
              <a:t>You ___ twenty-one years old.</a:t>
            </a:r>
          </a:p>
          <a:p>
            <a:pPr>
              <a:lnSpc>
                <a:spcPct val="150000"/>
              </a:lnSpc>
            </a:pPr>
            <a:r>
              <a:rPr lang="en-US" sz="2800" dirty="0" smtClean="0"/>
              <a:t>You ___ happy. </a:t>
            </a:r>
          </a:p>
          <a:p>
            <a:pPr>
              <a:lnSpc>
                <a:spcPct val="150000"/>
              </a:lnSpc>
            </a:pPr>
            <a:r>
              <a:rPr lang="en-US" sz="2800" dirty="0" smtClean="0"/>
              <a:t>You ___ from the United States.</a:t>
            </a:r>
          </a:p>
          <a:p>
            <a:pPr>
              <a:lnSpc>
                <a:spcPct val="150000"/>
              </a:lnSpc>
            </a:pPr>
            <a:r>
              <a:rPr lang="en-US" sz="2800" dirty="0" smtClean="0"/>
              <a:t>You ___ a student.</a:t>
            </a:r>
          </a:p>
        </p:txBody>
      </p:sp>
      <p:pic>
        <p:nvPicPr>
          <p:cNvPr id="6" name="Picture 5"/>
          <p:cNvPicPr>
            <a:picLocks noChangeAspect="1"/>
          </p:cNvPicPr>
          <p:nvPr/>
        </p:nvPicPr>
        <p:blipFill>
          <a:blip r:embed="rId2"/>
          <a:stretch>
            <a:fillRect/>
          </a:stretch>
        </p:blipFill>
        <p:spPr>
          <a:xfrm>
            <a:off x="8562370" y="1629902"/>
            <a:ext cx="2464217" cy="3681300"/>
          </a:xfrm>
          <a:prstGeom prst="rect">
            <a:avLst/>
          </a:prstGeom>
        </p:spPr>
      </p:pic>
    </p:spTree>
    <p:extLst>
      <p:ext uri="{BB962C8B-B14F-4D97-AF65-F5344CB8AC3E}">
        <p14:creationId xmlns:p14="http://schemas.microsoft.com/office/powerpoint/2010/main" val="136008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 is / She IS</a:t>
            </a:r>
            <a:endParaRPr lang="en-US" dirty="0"/>
          </a:p>
        </p:txBody>
      </p:sp>
      <p:sp>
        <p:nvSpPr>
          <p:cNvPr id="4" name="Content Placeholder 2"/>
          <p:cNvSpPr>
            <a:spLocks noGrp="1"/>
          </p:cNvSpPr>
          <p:nvPr>
            <p:ph idx="1"/>
          </p:nvPr>
        </p:nvSpPr>
        <p:spPr>
          <a:xfrm>
            <a:off x="617488" y="2355656"/>
            <a:ext cx="7729728" cy="4273744"/>
          </a:xfrm>
        </p:spPr>
        <p:txBody>
          <a:bodyPr>
            <a:normAutofit/>
          </a:bodyPr>
          <a:lstStyle/>
          <a:p>
            <a:pPr>
              <a:lnSpc>
                <a:spcPct val="150000"/>
              </a:lnSpc>
            </a:pPr>
            <a:r>
              <a:rPr lang="en-US" sz="2800" dirty="0" smtClean="0"/>
              <a:t>He ___ Antonio.</a:t>
            </a:r>
          </a:p>
          <a:p>
            <a:pPr>
              <a:lnSpc>
                <a:spcPct val="150000"/>
              </a:lnSpc>
            </a:pPr>
            <a:r>
              <a:rPr lang="en-US" sz="2800" dirty="0" smtClean="0"/>
              <a:t>He ___ twenty years old.</a:t>
            </a:r>
          </a:p>
          <a:p>
            <a:pPr>
              <a:lnSpc>
                <a:spcPct val="150000"/>
              </a:lnSpc>
            </a:pPr>
            <a:r>
              <a:rPr lang="en-US" sz="2800" dirty="0" smtClean="0"/>
              <a:t>He ___ fine. </a:t>
            </a:r>
          </a:p>
          <a:p>
            <a:pPr>
              <a:lnSpc>
                <a:spcPct val="150000"/>
              </a:lnSpc>
            </a:pPr>
            <a:r>
              <a:rPr lang="en-US" sz="2800" dirty="0" smtClean="0"/>
              <a:t>He ___ from Colombia.</a:t>
            </a:r>
          </a:p>
          <a:p>
            <a:pPr>
              <a:lnSpc>
                <a:spcPct val="150000"/>
              </a:lnSpc>
            </a:pPr>
            <a:r>
              <a:rPr lang="en-US" sz="2800" dirty="0" smtClean="0"/>
              <a:t>He ____ a painter.</a:t>
            </a:r>
          </a:p>
        </p:txBody>
      </p:sp>
      <p:pic>
        <p:nvPicPr>
          <p:cNvPr id="7" name="Picture 6"/>
          <p:cNvPicPr>
            <a:picLocks noChangeAspect="1"/>
          </p:cNvPicPr>
          <p:nvPr/>
        </p:nvPicPr>
        <p:blipFill>
          <a:blip r:embed="rId2"/>
          <a:stretch>
            <a:fillRect/>
          </a:stretch>
        </p:blipFill>
        <p:spPr>
          <a:xfrm>
            <a:off x="7389906" y="2790728"/>
            <a:ext cx="2387600" cy="3403600"/>
          </a:xfrm>
          <a:prstGeom prst="rect">
            <a:avLst/>
          </a:prstGeom>
        </p:spPr>
      </p:pic>
      <p:pic>
        <p:nvPicPr>
          <p:cNvPr id="11" name="Picture 10"/>
          <p:cNvPicPr>
            <a:picLocks noChangeAspect="1"/>
          </p:cNvPicPr>
          <p:nvPr/>
        </p:nvPicPr>
        <p:blipFill rotWithShape="1">
          <a:blip r:embed="rId3"/>
          <a:srcRect r="8353" b="14706"/>
          <a:stretch/>
        </p:blipFill>
        <p:spPr>
          <a:xfrm>
            <a:off x="3919817" y="5471950"/>
            <a:ext cx="1125070" cy="1157450"/>
          </a:xfrm>
          <a:prstGeom prst="rect">
            <a:avLst/>
          </a:prstGeom>
        </p:spPr>
      </p:pic>
    </p:spTree>
    <p:extLst>
      <p:ext uri="{BB962C8B-B14F-4D97-AF65-F5344CB8AC3E}">
        <p14:creationId xmlns:p14="http://schemas.microsoft.com/office/powerpoint/2010/main" val="180777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6469"/>
            <a:ext cx="7729728" cy="1188720"/>
          </a:xfrm>
        </p:spPr>
        <p:txBody>
          <a:bodyPr/>
          <a:lstStyle/>
          <a:p>
            <a:r>
              <a:rPr lang="en-US" dirty="0" smtClean="0"/>
              <a:t>He Is / She is</a:t>
            </a:r>
            <a:endParaRPr lang="en-US" dirty="0"/>
          </a:p>
        </p:txBody>
      </p:sp>
      <p:sp>
        <p:nvSpPr>
          <p:cNvPr id="4" name="Content Placeholder 2"/>
          <p:cNvSpPr>
            <a:spLocks noGrp="1"/>
          </p:cNvSpPr>
          <p:nvPr>
            <p:ph idx="1"/>
          </p:nvPr>
        </p:nvSpPr>
        <p:spPr>
          <a:xfrm>
            <a:off x="698171" y="1938797"/>
            <a:ext cx="7729728" cy="4273744"/>
          </a:xfrm>
        </p:spPr>
        <p:txBody>
          <a:bodyPr>
            <a:normAutofit/>
          </a:bodyPr>
          <a:lstStyle/>
          <a:p>
            <a:pPr>
              <a:lnSpc>
                <a:spcPct val="150000"/>
              </a:lnSpc>
            </a:pPr>
            <a:r>
              <a:rPr lang="en-US" sz="2800" dirty="0" smtClean="0"/>
              <a:t>She ___ Ana.</a:t>
            </a:r>
          </a:p>
          <a:p>
            <a:pPr>
              <a:lnSpc>
                <a:spcPct val="150000"/>
              </a:lnSpc>
            </a:pPr>
            <a:r>
              <a:rPr lang="en-US" sz="2800" dirty="0" smtClean="0"/>
              <a:t>She ___ ten years old.</a:t>
            </a:r>
          </a:p>
          <a:p>
            <a:pPr>
              <a:lnSpc>
                <a:spcPct val="150000"/>
              </a:lnSpc>
            </a:pPr>
            <a:r>
              <a:rPr lang="en-US" sz="2800" dirty="0" smtClean="0"/>
              <a:t>She ___ happy. </a:t>
            </a:r>
          </a:p>
          <a:p>
            <a:pPr>
              <a:lnSpc>
                <a:spcPct val="150000"/>
              </a:lnSpc>
            </a:pPr>
            <a:r>
              <a:rPr lang="en-US" sz="2800" dirty="0" smtClean="0"/>
              <a:t>She ___ from Argentina.</a:t>
            </a:r>
          </a:p>
          <a:p>
            <a:pPr>
              <a:lnSpc>
                <a:spcPct val="150000"/>
              </a:lnSpc>
            </a:pPr>
            <a:r>
              <a:rPr lang="en-US" sz="2800" dirty="0" smtClean="0"/>
              <a:t>She ___ a ballerina.</a:t>
            </a:r>
          </a:p>
        </p:txBody>
      </p:sp>
      <p:pic>
        <p:nvPicPr>
          <p:cNvPr id="6" name="Picture 5"/>
          <p:cNvPicPr>
            <a:picLocks noChangeAspect="1"/>
          </p:cNvPicPr>
          <p:nvPr/>
        </p:nvPicPr>
        <p:blipFill>
          <a:blip r:embed="rId2"/>
          <a:stretch>
            <a:fillRect/>
          </a:stretch>
        </p:blipFill>
        <p:spPr>
          <a:xfrm>
            <a:off x="8005482" y="1977255"/>
            <a:ext cx="2446959" cy="4598894"/>
          </a:xfrm>
          <a:prstGeom prst="rect">
            <a:avLst/>
          </a:prstGeom>
        </p:spPr>
      </p:pic>
      <p:pic>
        <p:nvPicPr>
          <p:cNvPr id="8" name="Picture 7"/>
          <p:cNvPicPr>
            <a:picLocks noChangeAspect="1"/>
          </p:cNvPicPr>
          <p:nvPr/>
        </p:nvPicPr>
        <p:blipFill>
          <a:blip r:embed="rId3"/>
          <a:stretch>
            <a:fillRect/>
          </a:stretch>
        </p:blipFill>
        <p:spPr>
          <a:xfrm>
            <a:off x="3934968" y="5199793"/>
            <a:ext cx="833718" cy="554801"/>
          </a:xfrm>
          <a:prstGeom prst="rect">
            <a:avLst/>
          </a:prstGeom>
        </p:spPr>
      </p:pic>
    </p:spTree>
    <p:extLst>
      <p:ext uri="{BB962C8B-B14F-4D97-AF65-F5344CB8AC3E}">
        <p14:creationId xmlns:p14="http://schemas.microsoft.com/office/powerpoint/2010/main" val="25160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the Lesson: </a:t>
            </a:r>
            <a:r>
              <a:rPr lang="en-US" i="1" dirty="0"/>
              <a:t>Antes da aula</a:t>
            </a:r>
            <a:endParaRPr lang="en-US" dirty="0"/>
          </a:p>
        </p:txBody>
      </p:sp>
      <p:sp>
        <p:nvSpPr>
          <p:cNvPr id="3" name="Content Placeholder 2"/>
          <p:cNvSpPr>
            <a:spLocks noGrp="1"/>
          </p:cNvSpPr>
          <p:nvPr>
            <p:ph idx="1"/>
          </p:nvPr>
        </p:nvSpPr>
        <p:spPr>
          <a:xfrm>
            <a:off x="1399863" y="2638043"/>
            <a:ext cx="10265664" cy="3901301"/>
          </a:xfrm>
        </p:spPr>
        <p:txBody>
          <a:bodyPr>
            <a:normAutofit fontScale="92500"/>
          </a:bodyPr>
          <a:lstStyle/>
          <a:p>
            <a:r>
              <a:rPr lang="pt-PT" sz="3600" dirty="0"/>
              <a:t>Você fez a </a:t>
            </a:r>
            <a:r>
              <a:rPr lang="pt-PT" sz="3600" dirty="0" smtClean="0"/>
              <a:t>lição </a:t>
            </a:r>
            <a:r>
              <a:rPr lang="pt-PT" sz="3600" dirty="0"/>
              <a:t>de </a:t>
            </a:r>
            <a:r>
              <a:rPr lang="pt-PT" sz="3600" dirty="0" smtClean="0"/>
              <a:t>casa?</a:t>
            </a:r>
          </a:p>
          <a:p>
            <a:r>
              <a:rPr lang="pt-PT" sz="3600" dirty="0" smtClean="0"/>
              <a:t>Por </a:t>
            </a:r>
            <a:r>
              <a:rPr lang="pt-PT" sz="3600" dirty="0"/>
              <a:t>favor, obtenha suas </a:t>
            </a:r>
            <a:r>
              <a:rPr lang="pt-PT" sz="3600" dirty="0" smtClean="0"/>
              <a:t>respostas.</a:t>
            </a:r>
          </a:p>
          <a:p>
            <a:endParaRPr lang="pt-PT" sz="3600" dirty="0"/>
          </a:p>
          <a:p>
            <a:r>
              <a:rPr lang="pt-PT" sz="3600" dirty="0"/>
              <a:t>O próximo slide terá as perguntas do dever de </a:t>
            </a:r>
            <a:r>
              <a:rPr lang="pt-PT" sz="3600" dirty="0" smtClean="0"/>
              <a:t>casa.</a:t>
            </a:r>
          </a:p>
          <a:p>
            <a:endParaRPr lang="pt-PT" sz="3600" dirty="0" smtClean="0"/>
          </a:p>
          <a:p>
            <a:r>
              <a:rPr lang="pt-PT" sz="3600" dirty="0" smtClean="0"/>
              <a:t>Vou </a:t>
            </a:r>
            <a:r>
              <a:rPr lang="pt-PT" sz="3600" dirty="0"/>
              <a:t>ler as perguntas e você vai me dizer suas respostas</a:t>
            </a:r>
            <a:r>
              <a:rPr lang="pt-PT" sz="3600" i="1" dirty="0"/>
              <a:t>.</a:t>
            </a:r>
            <a:endParaRPr lang="pt-PT" sz="3600" i="1" dirty="0"/>
          </a:p>
        </p:txBody>
      </p:sp>
    </p:spTree>
    <p:extLst>
      <p:ext uri="{BB962C8B-B14F-4D97-AF65-F5344CB8AC3E}">
        <p14:creationId xmlns:p14="http://schemas.microsoft.com/office/powerpoint/2010/main" val="767141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457200" y="2447365"/>
            <a:ext cx="6979024" cy="3859306"/>
          </a:xfrm>
          <a:prstGeom prst="wedgeRectCallout">
            <a:avLst>
              <a:gd name="adj1" fmla="val 57394"/>
              <a:gd name="adj2" fmla="val 70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We are</a:t>
            </a:r>
            <a:endParaRPr lang="en-US" dirty="0"/>
          </a:p>
        </p:txBody>
      </p:sp>
      <p:sp>
        <p:nvSpPr>
          <p:cNvPr id="3" name="Content Placeholder 2"/>
          <p:cNvSpPr>
            <a:spLocks noGrp="1"/>
          </p:cNvSpPr>
          <p:nvPr>
            <p:ph idx="1"/>
          </p:nvPr>
        </p:nvSpPr>
        <p:spPr>
          <a:xfrm>
            <a:off x="578224" y="2447366"/>
            <a:ext cx="7997593" cy="3859306"/>
          </a:xfrm>
        </p:spPr>
        <p:txBody>
          <a:bodyPr>
            <a:normAutofit/>
          </a:bodyPr>
          <a:lstStyle/>
          <a:p>
            <a:pPr>
              <a:lnSpc>
                <a:spcPct val="150000"/>
              </a:lnSpc>
            </a:pPr>
            <a:r>
              <a:rPr lang="en-US" sz="2800" dirty="0" smtClean="0"/>
              <a:t>We ___ Jose and Maria.</a:t>
            </a:r>
          </a:p>
          <a:p>
            <a:pPr>
              <a:lnSpc>
                <a:spcPct val="150000"/>
              </a:lnSpc>
            </a:pPr>
            <a:r>
              <a:rPr lang="en-US" sz="2800" dirty="0" smtClean="0"/>
              <a:t>We ____ young.</a:t>
            </a:r>
          </a:p>
          <a:p>
            <a:pPr>
              <a:lnSpc>
                <a:spcPct val="150000"/>
              </a:lnSpc>
            </a:pPr>
            <a:r>
              <a:rPr lang="en-US" sz="2800" dirty="0" smtClean="0"/>
              <a:t> We ____ fine.</a:t>
            </a:r>
          </a:p>
          <a:p>
            <a:pPr>
              <a:lnSpc>
                <a:spcPct val="150000"/>
              </a:lnSpc>
            </a:pPr>
            <a:r>
              <a:rPr lang="en-US" sz="2800" dirty="0" smtClean="0"/>
              <a:t>We ___ from Canada.</a:t>
            </a:r>
          </a:p>
          <a:p>
            <a:pPr>
              <a:lnSpc>
                <a:spcPct val="150000"/>
              </a:lnSpc>
            </a:pPr>
            <a:r>
              <a:rPr lang="en-US" sz="2800" dirty="0" smtClean="0"/>
              <a:t>We ____ students.</a:t>
            </a:r>
          </a:p>
        </p:txBody>
      </p:sp>
      <p:pic>
        <p:nvPicPr>
          <p:cNvPr id="4" name="Picture 3"/>
          <p:cNvPicPr>
            <a:picLocks noChangeAspect="1"/>
          </p:cNvPicPr>
          <p:nvPr/>
        </p:nvPicPr>
        <p:blipFill>
          <a:blip r:embed="rId3"/>
          <a:stretch>
            <a:fillRect/>
          </a:stretch>
        </p:blipFill>
        <p:spPr>
          <a:xfrm>
            <a:off x="8035692" y="3065929"/>
            <a:ext cx="3486687" cy="2842560"/>
          </a:xfrm>
          <a:prstGeom prst="rect">
            <a:avLst/>
          </a:prstGeom>
        </p:spPr>
      </p:pic>
    </p:spTree>
    <p:extLst>
      <p:ext uri="{BB962C8B-B14F-4D97-AF65-F5344CB8AC3E}">
        <p14:creationId xmlns:p14="http://schemas.microsoft.com/office/powerpoint/2010/main" val="877169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are</a:t>
            </a:r>
            <a:endParaRPr lang="en-US" dirty="0"/>
          </a:p>
        </p:txBody>
      </p:sp>
      <p:sp>
        <p:nvSpPr>
          <p:cNvPr id="6" name="Content Placeholder 2"/>
          <p:cNvSpPr txBox="1">
            <a:spLocks/>
          </p:cNvSpPr>
          <p:nvPr/>
        </p:nvSpPr>
        <p:spPr>
          <a:xfrm>
            <a:off x="578224" y="2447366"/>
            <a:ext cx="7997593" cy="38593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50000"/>
              </a:lnSpc>
            </a:pPr>
            <a:r>
              <a:rPr lang="en-US" sz="2800" dirty="0" smtClean="0"/>
              <a:t>They ____ Tom and Roberto.</a:t>
            </a:r>
          </a:p>
          <a:p>
            <a:pPr>
              <a:lnSpc>
                <a:spcPct val="150000"/>
              </a:lnSpc>
            </a:pPr>
            <a:r>
              <a:rPr lang="en-US" sz="2800" dirty="0" smtClean="0"/>
              <a:t>They ___ old.</a:t>
            </a:r>
          </a:p>
          <a:p>
            <a:pPr>
              <a:lnSpc>
                <a:spcPct val="150000"/>
              </a:lnSpc>
            </a:pPr>
            <a:r>
              <a:rPr lang="en-US" sz="2800" dirty="0" smtClean="0"/>
              <a:t> They ___ happy.</a:t>
            </a:r>
          </a:p>
          <a:p>
            <a:pPr>
              <a:lnSpc>
                <a:spcPct val="150000"/>
              </a:lnSpc>
            </a:pPr>
            <a:r>
              <a:rPr lang="en-US" sz="2800" dirty="0" smtClean="0"/>
              <a:t>They ___ from Mexico.</a:t>
            </a:r>
          </a:p>
          <a:p>
            <a:pPr>
              <a:lnSpc>
                <a:spcPct val="150000"/>
              </a:lnSpc>
            </a:pPr>
            <a:r>
              <a:rPr lang="en-US" sz="2800" dirty="0" smtClean="0"/>
              <a:t>They ___ professors.</a:t>
            </a:r>
            <a:endParaRPr lang="en-US" sz="2800" dirty="0" smtClean="0"/>
          </a:p>
        </p:txBody>
      </p:sp>
      <p:pic>
        <p:nvPicPr>
          <p:cNvPr id="7" name="Picture 6"/>
          <p:cNvPicPr>
            <a:picLocks noChangeAspect="1"/>
          </p:cNvPicPr>
          <p:nvPr/>
        </p:nvPicPr>
        <p:blipFill>
          <a:blip r:embed="rId2"/>
          <a:stretch>
            <a:fillRect/>
          </a:stretch>
        </p:blipFill>
        <p:spPr>
          <a:xfrm>
            <a:off x="7794811" y="2595104"/>
            <a:ext cx="3541059" cy="3541059"/>
          </a:xfrm>
          <a:prstGeom prst="rect">
            <a:avLst/>
          </a:prstGeom>
        </p:spPr>
      </p:pic>
    </p:spTree>
    <p:extLst>
      <p:ext uri="{BB962C8B-B14F-4D97-AF65-F5344CB8AC3E}">
        <p14:creationId xmlns:p14="http://schemas.microsoft.com/office/powerpoint/2010/main" val="996900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583" y="582936"/>
            <a:ext cx="7729728" cy="1188720"/>
          </a:xfrm>
        </p:spPr>
        <p:txBody>
          <a:bodyPr/>
          <a:lstStyle/>
          <a:p>
            <a:r>
              <a:rPr lang="pt-PT" dirty="0"/>
              <a:t>referindo-se a objetos</a:t>
            </a:r>
            <a:endParaRPr lang="en-US" dirty="0"/>
          </a:p>
        </p:txBody>
      </p:sp>
      <p:sp>
        <p:nvSpPr>
          <p:cNvPr id="3" name="Content Placeholder 2"/>
          <p:cNvSpPr>
            <a:spLocks noGrp="1"/>
          </p:cNvSpPr>
          <p:nvPr>
            <p:ph idx="1"/>
          </p:nvPr>
        </p:nvSpPr>
        <p:spPr>
          <a:xfrm>
            <a:off x="1128499" y="2343965"/>
            <a:ext cx="8293429" cy="4074459"/>
          </a:xfrm>
        </p:spPr>
        <p:txBody>
          <a:bodyPr>
            <a:noAutofit/>
          </a:bodyPr>
          <a:lstStyle/>
          <a:p>
            <a:r>
              <a:rPr lang="pt-PT" sz="3200" dirty="0" smtClean="0"/>
              <a:t>Use </a:t>
            </a:r>
            <a:r>
              <a:rPr lang="pt-PT" sz="3200" dirty="0"/>
              <a:t>a </a:t>
            </a:r>
            <a:r>
              <a:rPr lang="pt-PT" sz="3200" dirty="0" smtClean="0"/>
              <a:t>frase, “</a:t>
            </a:r>
            <a:r>
              <a:rPr lang="pt-PT" sz="3200" dirty="0" err="1" smtClean="0"/>
              <a:t>it</a:t>
            </a:r>
            <a:r>
              <a:rPr lang="pt-PT" sz="3200" dirty="0" smtClean="0"/>
              <a:t> </a:t>
            </a:r>
            <a:r>
              <a:rPr lang="pt-PT" sz="3200" dirty="0" err="1" smtClean="0"/>
              <a:t>is</a:t>
            </a:r>
            <a:r>
              <a:rPr lang="pt-PT" sz="3200" dirty="0" smtClean="0"/>
              <a:t>...”</a:t>
            </a:r>
          </a:p>
          <a:p>
            <a:r>
              <a:rPr lang="pt-PT" sz="3200" dirty="0" smtClean="0"/>
              <a:t>Exemplos:</a:t>
            </a:r>
          </a:p>
          <a:p>
            <a:pPr lvl="1">
              <a:lnSpc>
                <a:spcPct val="200000"/>
              </a:lnSpc>
            </a:pPr>
            <a:r>
              <a:rPr lang="pt-PT" sz="2800" dirty="0" err="1" smtClean="0"/>
              <a:t>It</a:t>
            </a:r>
            <a:r>
              <a:rPr lang="pt-PT" sz="2800" dirty="0" smtClean="0"/>
              <a:t> </a:t>
            </a:r>
            <a:r>
              <a:rPr lang="pt-PT" sz="2800" dirty="0" err="1" smtClean="0"/>
              <a:t>is</a:t>
            </a:r>
            <a:r>
              <a:rPr lang="pt-PT" sz="2800" dirty="0" smtClean="0"/>
              <a:t> a radio.</a:t>
            </a:r>
          </a:p>
          <a:p>
            <a:pPr lvl="1">
              <a:lnSpc>
                <a:spcPct val="200000"/>
              </a:lnSpc>
            </a:pPr>
            <a:r>
              <a:rPr lang="en-US" sz="2800" dirty="0" smtClean="0"/>
              <a:t>It is a dinosaur.</a:t>
            </a:r>
          </a:p>
          <a:p>
            <a:pPr lvl="1">
              <a:lnSpc>
                <a:spcPct val="200000"/>
              </a:lnSpc>
            </a:pPr>
            <a:r>
              <a:rPr lang="en-US" sz="2800" dirty="0" smtClean="0"/>
              <a:t>It is a bicycle.</a:t>
            </a:r>
          </a:p>
        </p:txBody>
      </p:sp>
      <p:pic>
        <p:nvPicPr>
          <p:cNvPr id="4" name="Picture 3"/>
          <p:cNvPicPr>
            <a:picLocks noChangeAspect="1"/>
          </p:cNvPicPr>
          <p:nvPr/>
        </p:nvPicPr>
        <p:blipFill>
          <a:blip r:embed="rId3"/>
          <a:stretch>
            <a:fillRect/>
          </a:stretch>
        </p:blipFill>
        <p:spPr>
          <a:xfrm>
            <a:off x="7123975" y="2176028"/>
            <a:ext cx="1765300" cy="1511300"/>
          </a:xfrm>
          <a:prstGeom prst="rect">
            <a:avLst/>
          </a:prstGeom>
        </p:spPr>
      </p:pic>
      <p:pic>
        <p:nvPicPr>
          <p:cNvPr id="6" name="Picture 5"/>
          <p:cNvPicPr>
            <a:picLocks noChangeAspect="1"/>
          </p:cNvPicPr>
          <p:nvPr/>
        </p:nvPicPr>
        <p:blipFill>
          <a:blip r:embed="rId4"/>
          <a:stretch>
            <a:fillRect/>
          </a:stretch>
        </p:blipFill>
        <p:spPr>
          <a:xfrm>
            <a:off x="7146406" y="3782604"/>
            <a:ext cx="2055951" cy="1407587"/>
          </a:xfrm>
          <a:prstGeom prst="rect">
            <a:avLst/>
          </a:prstGeom>
        </p:spPr>
      </p:pic>
      <p:pic>
        <p:nvPicPr>
          <p:cNvPr id="7" name="Picture 6"/>
          <p:cNvPicPr>
            <a:picLocks noChangeAspect="1"/>
          </p:cNvPicPr>
          <p:nvPr/>
        </p:nvPicPr>
        <p:blipFill>
          <a:blip r:embed="rId5"/>
          <a:stretch>
            <a:fillRect/>
          </a:stretch>
        </p:blipFill>
        <p:spPr>
          <a:xfrm>
            <a:off x="7123975" y="5380744"/>
            <a:ext cx="2297953" cy="1477256"/>
          </a:xfrm>
          <a:prstGeom prst="rect">
            <a:avLst/>
          </a:prstGeom>
        </p:spPr>
      </p:pic>
    </p:spTree>
    <p:extLst>
      <p:ext uri="{BB962C8B-B14F-4D97-AF65-F5344CB8AC3E}">
        <p14:creationId xmlns:p14="http://schemas.microsoft.com/office/powerpoint/2010/main" val="792405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4135" y="658906"/>
            <a:ext cx="7528360" cy="5646271"/>
          </a:xfrm>
        </p:spPr>
      </p:pic>
      <p:sp>
        <p:nvSpPr>
          <p:cNvPr id="5" name="Down Arrow 4"/>
          <p:cNvSpPr/>
          <p:nvPr/>
        </p:nvSpPr>
        <p:spPr>
          <a:xfrm rot="4224143">
            <a:off x="7819220" y="1918043"/>
            <a:ext cx="685800" cy="211106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05048" y="1465502"/>
            <a:ext cx="3186952" cy="830997"/>
          </a:xfrm>
          <a:prstGeom prst="rect">
            <a:avLst/>
          </a:prstGeom>
          <a:noFill/>
        </p:spPr>
        <p:txBody>
          <a:bodyPr wrap="square" rtlCol="0">
            <a:spAutoFit/>
          </a:bodyPr>
          <a:lstStyle/>
          <a:p>
            <a:r>
              <a:rPr lang="pt-PT" sz="2400" dirty="0" smtClean="0"/>
              <a:t>Este </a:t>
            </a:r>
            <a:r>
              <a:rPr lang="pt-PT" sz="2400" dirty="0"/>
              <a:t>é estranho ... vamos discutir isso</a:t>
            </a:r>
            <a:endParaRPr lang="en-US" sz="2400" dirty="0"/>
          </a:p>
        </p:txBody>
      </p:sp>
    </p:spTree>
    <p:extLst>
      <p:ext uri="{BB962C8B-B14F-4D97-AF65-F5344CB8AC3E}">
        <p14:creationId xmlns:p14="http://schemas.microsoft.com/office/powerpoint/2010/main" val="151791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006" y="198210"/>
            <a:ext cx="7729728" cy="1188720"/>
          </a:xfrm>
        </p:spPr>
        <p:txBody>
          <a:bodyPr/>
          <a:lstStyle/>
          <a:p>
            <a:r>
              <a:rPr lang="en-US" dirty="0" smtClean="0"/>
              <a:t>You are (</a:t>
            </a:r>
            <a:r>
              <a:rPr lang="pt-PT" dirty="0"/>
              <a:t>Vocês </a:t>
            </a:r>
            <a:r>
              <a:rPr lang="pt-PT" dirty="0" smtClean="0"/>
              <a:t>são</a:t>
            </a:r>
            <a:r>
              <a:rPr lang="en-US" dirty="0" smtClean="0"/>
              <a:t>)</a:t>
            </a:r>
            <a:endParaRPr lang="en-US" dirty="0"/>
          </a:p>
        </p:txBody>
      </p:sp>
      <p:sp>
        <p:nvSpPr>
          <p:cNvPr id="3" name="Content Placeholder 2"/>
          <p:cNvSpPr>
            <a:spLocks noGrp="1"/>
          </p:cNvSpPr>
          <p:nvPr>
            <p:ph idx="1"/>
          </p:nvPr>
        </p:nvSpPr>
        <p:spPr>
          <a:xfrm>
            <a:off x="363071" y="2006034"/>
            <a:ext cx="11066930" cy="4556131"/>
          </a:xfrm>
        </p:spPr>
        <p:txBody>
          <a:bodyPr>
            <a:normAutofit fontScale="92500" lnSpcReduction="20000"/>
          </a:bodyPr>
          <a:lstStyle/>
          <a:p>
            <a:r>
              <a:rPr lang="pt-PT" sz="2400" dirty="0" smtClean="0"/>
              <a:t>Usado </a:t>
            </a:r>
            <a:r>
              <a:rPr lang="pt-PT" sz="2400" dirty="0"/>
              <a:t>ao se dirigir a um grupo de </a:t>
            </a:r>
            <a:r>
              <a:rPr lang="pt-PT" sz="2400" dirty="0" smtClean="0"/>
              <a:t>pessoas.</a:t>
            </a:r>
          </a:p>
          <a:p>
            <a:endParaRPr lang="pt-PT" sz="2400" dirty="0" smtClean="0"/>
          </a:p>
          <a:p>
            <a:r>
              <a:rPr lang="pt-PT" sz="2400" dirty="0" smtClean="0"/>
              <a:t>É </a:t>
            </a:r>
            <a:r>
              <a:rPr lang="pt-PT" sz="2400" dirty="0"/>
              <a:t>menos comum do que as outras formas de </a:t>
            </a:r>
            <a:r>
              <a:rPr lang="pt-PT" sz="2400" dirty="0" smtClean="0"/>
              <a:t>“to </a:t>
            </a:r>
            <a:r>
              <a:rPr lang="pt-PT" sz="2400" dirty="0" err="1" smtClean="0"/>
              <a:t>be</a:t>
            </a:r>
            <a:r>
              <a:rPr lang="pt-PT" sz="2400" dirty="0" smtClean="0"/>
              <a:t>”</a:t>
            </a:r>
            <a:endParaRPr lang="pt-PT" sz="2400" dirty="0"/>
          </a:p>
          <a:p>
            <a:endParaRPr lang="pt-PT" sz="2400" dirty="0" smtClean="0"/>
          </a:p>
          <a:p>
            <a:r>
              <a:rPr lang="pt-PT" sz="2400" dirty="0" smtClean="0"/>
              <a:t>No </a:t>
            </a:r>
            <a:r>
              <a:rPr lang="pt-PT" sz="2400" dirty="0"/>
              <a:t>nordeste dos </a:t>
            </a:r>
            <a:r>
              <a:rPr lang="pt-PT" sz="2400" dirty="0"/>
              <a:t>E</a:t>
            </a:r>
            <a:r>
              <a:rPr lang="pt-PT" sz="2400" dirty="0" smtClean="0"/>
              <a:t>stados Unidos, você </a:t>
            </a:r>
            <a:r>
              <a:rPr lang="pt-PT" sz="2400" dirty="0"/>
              <a:t>normalmente ouvirá esta frase como </a:t>
            </a:r>
            <a:r>
              <a:rPr lang="pt-PT" sz="2400" dirty="0" smtClean="0"/>
              <a:t>”</a:t>
            </a:r>
            <a:r>
              <a:rPr lang="pt-PT" sz="2400" dirty="0" err="1" smtClean="0"/>
              <a:t>you</a:t>
            </a:r>
            <a:r>
              <a:rPr lang="pt-PT" sz="2400" dirty="0" smtClean="0"/>
              <a:t> </a:t>
            </a:r>
            <a:r>
              <a:rPr lang="pt-PT" sz="2400" dirty="0" err="1" smtClean="0"/>
              <a:t>guys</a:t>
            </a:r>
            <a:r>
              <a:rPr lang="pt-PT" sz="2400" dirty="0" smtClean="0"/>
              <a:t>”</a:t>
            </a:r>
          </a:p>
          <a:p>
            <a:endParaRPr lang="pt-PT" sz="2400" dirty="0" smtClean="0"/>
          </a:p>
          <a:p>
            <a:r>
              <a:rPr lang="pt-PT" sz="2400" dirty="0" smtClean="0"/>
              <a:t>Exemplos:</a:t>
            </a:r>
          </a:p>
          <a:p>
            <a:pPr lvl="1"/>
            <a:r>
              <a:rPr lang="pt-PT" sz="2200" dirty="0" err="1" smtClean="0"/>
              <a:t>You</a:t>
            </a:r>
            <a:r>
              <a:rPr lang="pt-PT" sz="2200" dirty="0" smtClean="0"/>
              <a:t> </a:t>
            </a:r>
            <a:r>
              <a:rPr lang="pt-PT" sz="2200" dirty="0" err="1" smtClean="0"/>
              <a:t>guys</a:t>
            </a:r>
            <a:r>
              <a:rPr lang="pt-PT" sz="2200" dirty="0" smtClean="0"/>
              <a:t> are </a:t>
            </a:r>
            <a:r>
              <a:rPr lang="pt-PT" sz="2200" dirty="0" err="1" smtClean="0"/>
              <a:t>nice</a:t>
            </a:r>
            <a:r>
              <a:rPr lang="pt-PT" sz="2200" dirty="0"/>
              <a:t>.</a:t>
            </a:r>
            <a:endParaRPr lang="pt-PT" sz="2200" dirty="0" smtClean="0"/>
          </a:p>
          <a:p>
            <a:pPr lvl="1"/>
            <a:r>
              <a:rPr lang="pt-PT" sz="2200" dirty="0" err="1" smtClean="0"/>
              <a:t>You</a:t>
            </a:r>
            <a:r>
              <a:rPr lang="pt-PT" sz="2200" dirty="0" smtClean="0"/>
              <a:t> </a:t>
            </a:r>
            <a:r>
              <a:rPr lang="pt-PT" sz="2200" dirty="0" err="1" smtClean="0"/>
              <a:t>guys</a:t>
            </a:r>
            <a:r>
              <a:rPr lang="pt-PT" sz="2200" dirty="0" smtClean="0"/>
              <a:t> are </a:t>
            </a:r>
            <a:r>
              <a:rPr lang="pt-PT" sz="2200" dirty="0" err="1" smtClean="0"/>
              <a:t>students</a:t>
            </a:r>
            <a:r>
              <a:rPr lang="pt-PT" sz="2200" dirty="0" smtClean="0"/>
              <a:t>.</a:t>
            </a:r>
          </a:p>
          <a:p>
            <a:pPr lvl="1"/>
            <a:endParaRPr lang="pt-PT" sz="2200" dirty="0" smtClean="0"/>
          </a:p>
          <a:p>
            <a:r>
              <a:rPr lang="pt-PT" sz="2600" dirty="0" smtClean="0"/>
              <a:t>refere-se </a:t>
            </a:r>
            <a:r>
              <a:rPr lang="pt-PT" sz="2600" dirty="0"/>
              <a:t>a homens e mulheres</a:t>
            </a:r>
            <a:endParaRPr lang="pt-PT" sz="2400" dirty="0" smtClean="0"/>
          </a:p>
          <a:p>
            <a:endParaRPr lang="pt-PT" sz="2400" dirty="0"/>
          </a:p>
          <a:p>
            <a:endParaRPr lang="pt-PT" sz="2400" dirty="0" smtClean="0"/>
          </a:p>
        </p:txBody>
      </p:sp>
      <p:pic>
        <p:nvPicPr>
          <p:cNvPr id="4" name="Picture 3"/>
          <p:cNvPicPr>
            <a:picLocks noChangeAspect="1"/>
          </p:cNvPicPr>
          <p:nvPr/>
        </p:nvPicPr>
        <p:blipFill>
          <a:blip r:embed="rId3"/>
          <a:stretch>
            <a:fillRect/>
          </a:stretch>
        </p:blipFill>
        <p:spPr>
          <a:xfrm>
            <a:off x="5091953" y="5130053"/>
            <a:ext cx="2438400" cy="1481328"/>
          </a:xfrm>
          <a:prstGeom prst="rect">
            <a:avLst/>
          </a:prstGeom>
        </p:spPr>
      </p:pic>
      <p:pic>
        <p:nvPicPr>
          <p:cNvPr id="5" name="Picture 4"/>
          <p:cNvPicPr>
            <a:picLocks noChangeAspect="1"/>
          </p:cNvPicPr>
          <p:nvPr/>
        </p:nvPicPr>
        <p:blipFill>
          <a:blip r:embed="rId4"/>
          <a:stretch>
            <a:fillRect/>
          </a:stretch>
        </p:blipFill>
        <p:spPr>
          <a:xfrm>
            <a:off x="7990813" y="5057499"/>
            <a:ext cx="1453415" cy="1553882"/>
          </a:xfrm>
          <a:prstGeom prst="rect">
            <a:avLst/>
          </a:prstGeom>
        </p:spPr>
      </p:pic>
      <p:pic>
        <p:nvPicPr>
          <p:cNvPr id="6" name="Picture 5"/>
          <p:cNvPicPr>
            <a:picLocks noChangeAspect="1"/>
          </p:cNvPicPr>
          <p:nvPr/>
        </p:nvPicPr>
        <p:blipFill>
          <a:blip r:embed="rId5"/>
          <a:stretch>
            <a:fillRect/>
          </a:stretch>
        </p:blipFill>
        <p:spPr>
          <a:xfrm>
            <a:off x="9893437" y="4844587"/>
            <a:ext cx="1766794" cy="1766794"/>
          </a:xfrm>
          <a:prstGeom prst="rect">
            <a:avLst/>
          </a:prstGeom>
        </p:spPr>
      </p:pic>
    </p:spTree>
    <p:extLst>
      <p:ext uri="{BB962C8B-B14F-4D97-AF65-F5344CB8AC3E}">
        <p14:creationId xmlns:p14="http://schemas.microsoft.com/office/powerpoint/2010/main" val="384731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Contractions</a:t>
            </a:r>
            <a:r>
              <a:rPr lang="pt-PT" dirty="0" smtClean="0"/>
              <a:t>: contrações</a:t>
            </a:r>
            <a:endParaRPr lang="en-US" dirty="0"/>
          </a:p>
        </p:txBody>
      </p:sp>
      <p:sp>
        <p:nvSpPr>
          <p:cNvPr id="3" name="Content Placeholder 2"/>
          <p:cNvSpPr>
            <a:spLocks noGrp="1"/>
          </p:cNvSpPr>
          <p:nvPr>
            <p:ph idx="1"/>
          </p:nvPr>
        </p:nvSpPr>
        <p:spPr>
          <a:xfrm>
            <a:off x="618564" y="2366681"/>
            <a:ext cx="10327341" cy="4491319"/>
          </a:xfrm>
        </p:spPr>
        <p:txBody>
          <a:bodyPr>
            <a:normAutofit/>
          </a:bodyPr>
          <a:lstStyle/>
          <a:p>
            <a:r>
              <a:rPr lang="en-US" sz="2400" dirty="0" smtClean="0"/>
              <a:t>Como </a:t>
            </a:r>
            <a:r>
              <a:rPr lang="en-US" sz="2400" dirty="0" err="1"/>
              <a:t>você</a:t>
            </a:r>
            <a:r>
              <a:rPr lang="en-US" sz="2400" dirty="0"/>
              <a:t> </a:t>
            </a:r>
            <a:r>
              <a:rPr lang="en-US" sz="2400" dirty="0" err="1"/>
              <a:t>já</a:t>
            </a:r>
            <a:r>
              <a:rPr lang="en-US" sz="2400" dirty="0"/>
              <a:t> </a:t>
            </a:r>
            <a:r>
              <a:rPr lang="en-US" sz="2400" dirty="0" err="1"/>
              <a:t>viu</a:t>
            </a:r>
            <a:r>
              <a:rPr lang="en-US" sz="2400" dirty="0"/>
              <a:t>, </a:t>
            </a:r>
            <a:r>
              <a:rPr lang="en-US" sz="2400" dirty="0" err="1"/>
              <a:t>às</a:t>
            </a:r>
            <a:r>
              <a:rPr lang="en-US" sz="2400" dirty="0"/>
              <a:t> </a:t>
            </a:r>
            <a:r>
              <a:rPr lang="en-US" sz="2400" dirty="0" err="1"/>
              <a:t>vezes</a:t>
            </a:r>
            <a:r>
              <a:rPr lang="en-US" sz="2400" dirty="0"/>
              <a:t> </a:t>
            </a:r>
            <a:r>
              <a:rPr lang="en-US" sz="2400" dirty="0" err="1"/>
              <a:t>encurtamos</a:t>
            </a:r>
            <a:r>
              <a:rPr lang="en-US" sz="2400" dirty="0"/>
              <a:t> </a:t>
            </a:r>
            <a:r>
              <a:rPr lang="en-US" sz="2400" dirty="0" smtClean="0"/>
              <a:t>“I am” </a:t>
            </a:r>
            <a:r>
              <a:rPr lang="en-US" sz="2400" dirty="0"/>
              <a:t>para </a:t>
            </a:r>
            <a:r>
              <a:rPr lang="en-US" sz="2400" dirty="0" smtClean="0"/>
              <a:t>“I’m”</a:t>
            </a:r>
          </a:p>
          <a:p>
            <a:pPr lvl="1"/>
            <a:r>
              <a:rPr lang="en-US" sz="2200" dirty="0" err="1" smtClean="0"/>
              <a:t>Ejemplo</a:t>
            </a:r>
            <a:r>
              <a:rPr lang="en-US" sz="2200" dirty="0" smtClean="0"/>
              <a:t>:</a:t>
            </a:r>
          </a:p>
          <a:p>
            <a:pPr lvl="2"/>
            <a:r>
              <a:rPr lang="en-US" sz="2200" dirty="0" smtClean="0"/>
              <a:t>What is your name?</a:t>
            </a:r>
          </a:p>
          <a:p>
            <a:pPr lvl="2"/>
            <a:r>
              <a:rPr lang="en-US" sz="2200" u="sng" dirty="0" smtClean="0"/>
              <a:t>I’m</a:t>
            </a:r>
            <a:r>
              <a:rPr lang="en-US" sz="2200" dirty="0" smtClean="0"/>
              <a:t> Sarah.</a:t>
            </a:r>
          </a:p>
          <a:p>
            <a:pPr lvl="2"/>
            <a:endParaRPr lang="en-US" sz="2200" dirty="0" smtClean="0"/>
          </a:p>
          <a:p>
            <a:pPr lvl="1"/>
            <a:r>
              <a:rPr lang="en-US" sz="2400" dirty="0" err="1" smtClean="0"/>
              <a:t>Outras</a:t>
            </a:r>
            <a:r>
              <a:rPr lang="en-US" sz="2400" dirty="0" smtClean="0"/>
              <a:t> </a:t>
            </a:r>
            <a:r>
              <a:rPr lang="en-US" sz="2400" dirty="0" err="1" smtClean="0"/>
              <a:t>contrações</a:t>
            </a:r>
            <a:r>
              <a:rPr lang="en-US" sz="2400" dirty="0" smtClean="0"/>
              <a:t>:</a:t>
            </a:r>
          </a:p>
          <a:p>
            <a:pPr lvl="2"/>
            <a:r>
              <a:rPr lang="en-US" sz="2400" dirty="0" smtClean="0"/>
              <a:t>You are = you’re</a:t>
            </a:r>
          </a:p>
          <a:p>
            <a:pPr lvl="2"/>
            <a:r>
              <a:rPr lang="en-US" sz="2400" dirty="0" smtClean="0"/>
              <a:t>They are = they’re</a:t>
            </a:r>
          </a:p>
          <a:p>
            <a:pPr lvl="2"/>
            <a:r>
              <a:rPr lang="en-US" sz="2200" dirty="0" smtClean="0"/>
              <a:t>We are = we’re</a:t>
            </a:r>
          </a:p>
          <a:p>
            <a:pPr lvl="1"/>
            <a:endParaRPr lang="en-US" sz="2400" dirty="0" smtClean="0"/>
          </a:p>
        </p:txBody>
      </p:sp>
    </p:spTree>
    <p:extLst>
      <p:ext uri="{BB962C8B-B14F-4D97-AF65-F5344CB8AC3E}">
        <p14:creationId xmlns:p14="http://schemas.microsoft.com/office/powerpoint/2010/main" val="34844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83218" y="2430422"/>
            <a:ext cx="7729728" cy="1188720"/>
          </a:xfrm>
        </p:spPr>
        <p:txBody>
          <a:bodyPr/>
          <a:lstStyle/>
          <a:p>
            <a:r>
              <a:rPr lang="pt-PT"/>
              <a:t>esse é o fim da lição!</a:t>
            </a:r>
            <a:endParaRPr lang="en-US" dirty="0"/>
          </a:p>
        </p:txBody>
      </p:sp>
      <p:sp>
        <p:nvSpPr>
          <p:cNvPr id="5" name="TextBox 4"/>
          <p:cNvSpPr txBox="1"/>
          <p:nvPr/>
        </p:nvSpPr>
        <p:spPr>
          <a:xfrm>
            <a:off x="4545106" y="4625788"/>
            <a:ext cx="6992470" cy="646331"/>
          </a:xfrm>
          <a:prstGeom prst="rect">
            <a:avLst/>
          </a:prstGeom>
          <a:noFill/>
        </p:spPr>
        <p:txBody>
          <a:bodyPr wrap="square" rtlCol="0">
            <a:spAutoFit/>
          </a:bodyPr>
          <a:lstStyle/>
          <a:p>
            <a:r>
              <a:rPr lang="en-US" dirty="0"/>
              <a:t/>
            </a:r>
            <a:br>
              <a:rPr lang="en-US" dirty="0"/>
            </a:br>
            <a:r>
              <a:rPr lang="pt-PT" dirty="0" smtClean="0"/>
              <a:t>Vamos </a:t>
            </a:r>
            <a:r>
              <a:rPr lang="pt-PT" dirty="0"/>
              <a:t>revisar com um preenchimento da atividade em branco</a:t>
            </a:r>
            <a:endParaRPr lang="en-US" dirty="0"/>
          </a:p>
        </p:txBody>
      </p:sp>
    </p:spTree>
    <p:extLst>
      <p:ext uri="{BB962C8B-B14F-4D97-AF65-F5344CB8AC3E}">
        <p14:creationId xmlns:p14="http://schemas.microsoft.com/office/powerpoint/2010/main" val="59223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B7E518AC-2C88-443F-8D98-05F1663522F4}"/>
              </a:ext>
            </a:extLst>
          </p:cNvPr>
          <p:cNvSpPr>
            <a:spLocks noGrp="1"/>
          </p:cNvSpPr>
          <p:nvPr>
            <p:ph idx="1"/>
          </p:nvPr>
        </p:nvSpPr>
        <p:spPr>
          <a:xfrm>
            <a:off x="999565" y="1235803"/>
            <a:ext cx="4868334" cy="5158292"/>
          </a:xfrm>
        </p:spPr>
        <p:txBody>
          <a:bodyPr vert="horz" lIns="91440" tIns="45720" rIns="91440" bIns="45720" rtlCol="0">
            <a:normAutofit lnSpcReduction="10000"/>
          </a:bodyPr>
          <a:lstStyle/>
          <a:p>
            <a:r>
              <a:rPr lang="en-US" sz="2400" dirty="0" smtClean="0"/>
              <a:t>Sh</a:t>
            </a:r>
            <a:r>
              <a:rPr lang="en-US" sz="2400" dirty="0" smtClean="0"/>
              <a:t>e ___ from the United States.</a:t>
            </a:r>
          </a:p>
          <a:p>
            <a:endParaRPr lang="en-US" sz="2400" dirty="0"/>
          </a:p>
          <a:p>
            <a:endParaRPr lang="en-US" sz="2400" dirty="0"/>
          </a:p>
          <a:p>
            <a:endParaRPr lang="en-US" sz="2400" dirty="0"/>
          </a:p>
          <a:p>
            <a:endParaRPr lang="en-US" sz="2400" dirty="0"/>
          </a:p>
          <a:p>
            <a:r>
              <a:rPr lang="en-US" sz="2400" dirty="0" smtClean="0"/>
              <a:t>They ____ from Mexico.</a:t>
            </a:r>
          </a:p>
          <a:p>
            <a:endParaRPr lang="en-US" sz="2400" dirty="0"/>
          </a:p>
          <a:p>
            <a:endParaRPr lang="en-US" sz="2400" dirty="0" smtClean="0"/>
          </a:p>
          <a:p>
            <a:endParaRPr lang="en-US" sz="2400" dirty="0"/>
          </a:p>
          <a:p>
            <a:endParaRPr lang="en-US" sz="2400" dirty="0"/>
          </a:p>
          <a:p>
            <a:r>
              <a:rPr lang="en-US" sz="2400" dirty="0"/>
              <a:t>I</a:t>
            </a:r>
            <a:r>
              <a:rPr lang="en-US" sz="2400" dirty="0" smtClean="0"/>
              <a:t> ____ from Brazil.</a:t>
            </a:r>
            <a:endParaRPr lang="en-US" sz="2400" dirty="0"/>
          </a:p>
          <a:p>
            <a:pPr marL="0" indent="0">
              <a:buNone/>
            </a:pPr>
            <a:endParaRPr lang="en-US" dirty="0"/>
          </a:p>
        </p:txBody>
      </p:sp>
      <p:pic>
        <p:nvPicPr>
          <p:cNvPr id="7" name="Picture 7" descr="A group of people standing in front of a crowd&#10;&#10;Description generated with very high confidence">
            <a:extLst>
              <a:ext uri="{FF2B5EF4-FFF2-40B4-BE49-F238E27FC236}">
                <a16:creationId xmlns:a16="http://schemas.microsoft.com/office/drawing/2014/main" xmlns="" id="{C53248D9-F2C0-4219-84DF-3CDCB850CB09}"/>
              </a:ext>
            </a:extLst>
          </p:cNvPr>
          <p:cNvPicPr>
            <a:picLocks noChangeAspect="1"/>
          </p:cNvPicPr>
          <p:nvPr/>
        </p:nvPicPr>
        <p:blipFill rotWithShape="1">
          <a:blip r:embed="rId2"/>
          <a:srcRect l="4726" r="7721" b="3"/>
          <a:stretch/>
        </p:blipFill>
        <p:spPr>
          <a:xfrm>
            <a:off x="6470619" y="2504626"/>
            <a:ext cx="2737811" cy="2080821"/>
          </a:xfrm>
          <a:prstGeom prst="rect">
            <a:avLst/>
          </a:prstGeom>
        </p:spPr>
      </p:pic>
      <p:pic>
        <p:nvPicPr>
          <p:cNvPr id="9" name="Picture 8"/>
          <p:cNvPicPr>
            <a:picLocks noChangeAspect="1"/>
          </p:cNvPicPr>
          <p:nvPr/>
        </p:nvPicPr>
        <p:blipFill>
          <a:blip r:embed="rId3"/>
          <a:stretch>
            <a:fillRect/>
          </a:stretch>
        </p:blipFill>
        <p:spPr>
          <a:xfrm>
            <a:off x="6252882" y="4851698"/>
            <a:ext cx="2955548" cy="1966783"/>
          </a:xfrm>
          <a:prstGeom prst="rect">
            <a:avLst/>
          </a:prstGeom>
        </p:spPr>
      </p:pic>
      <p:pic>
        <p:nvPicPr>
          <p:cNvPr id="12" name="Picture 11"/>
          <p:cNvPicPr>
            <a:picLocks noChangeAspect="1"/>
          </p:cNvPicPr>
          <p:nvPr/>
        </p:nvPicPr>
        <p:blipFill>
          <a:blip r:embed="rId4"/>
          <a:stretch>
            <a:fillRect/>
          </a:stretch>
        </p:blipFill>
        <p:spPr>
          <a:xfrm>
            <a:off x="6961860" y="100107"/>
            <a:ext cx="1755327" cy="2271393"/>
          </a:xfrm>
          <a:prstGeom prst="rect">
            <a:avLst/>
          </a:prstGeom>
        </p:spPr>
      </p:pic>
    </p:spTree>
    <p:extLst>
      <p:ext uri="{BB962C8B-B14F-4D97-AF65-F5344CB8AC3E}">
        <p14:creationId xmlns:p14="http://schemas.microsoft.com/office/powerpoint/2010/main" val="27462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B7E518AC-2C88-443F-8D98-05F1663522F4}"/>
              </a:ext>
            </a:extLst>
          </p:cNvPr>
          <p:cNvSpPr>
            <a:spLocks noGrp="1"/>
          </p:cNvSpPr>
          <p:nvPr>
            <p:ph idx="1"/>
          </p:nvPr>
        </p:nvSpPr>
        <p:spPr>
          <a:xfrm>
            <a:off x="1026459" y="852544"/>
            <a:ext cx="4868334" cy="5158292"/>
          </a:xfrm>
        </p:spPr>
        <p:txBody>
          <a:bodyPr vert="horz" lIns="91440" tIns="45720" rIns="91440" bIns="45720" rtlCol="0">
            <a:noAutofit/>
          </a:bodyPr>
          <a:lstStyle/>
          <a:p>
            <a:r>
              <a:rPr lang="en-US" sz="2400" dirty="0" smtClean="0"/>
              <a:t>We ___ in Massachusetts.</a:t>
            </a:r>
          </a:p>
          <a:p>
            <a:endParaRPr lang="en-US" sz="2400" dirty="0"/>
          </a:p>
          <a:p>
            <a:endParaRPr lang="en-US" sz="2400" dirty="0"/>
          </a:p>
          <a:p>
            <a:endParaRPr lang="en-US" sz="2400" dirty="0"/>
          </a:p>
          <a:p>
            <a:endParaRPr lang="en-US" sz="2400" dirty="0"/>
          </a:p>
          <a:p>
            <a:r>
              <a:rPr lang="en-US" sz="2400" dirty="0" smtClean="0"/>
              <a:t>You guys</a:t>
            </a:r>
            <a:r>
              <a:rPr lang="en-US" sz="2400" dirty="0" smtClean="0"/>
              <a:t> ____ young.</a:t>
            </a:r>
          </a:p>
          <a:p>
            <a:endParaRPr lang="en-US" sz="2400" dirty="0"/>
          </a:p>
          <a:p>
            <a:endParaRPr lang="en-US" sz="2400" dirty="0" smtClean="0"/>
          </a:p>
          <a:p>
            <a:endParaRPr lang="en-US" sz="2400" dirty="0"/>
          </a:p>
          <a:p>
            <a:endParaRPr lang="en-US" sz="2400" dirty="0"/>
          </a:p>
          <a:p>
            <a:r>
              <a:rPr lang="en-US" sz="2400" dirty="0" smtClean="0"/>
              <a:t>He ___ beautiful.</a:t>
            </a:r>
            <a:endParaRPr lang="en-US" sz="2400" dirty="0"/>
          </a:p>
          <a:p>
            <a:pPr marL="0" indent="0">
              <a:buNone/>
            </a:pPr>
            <a:endParaRPr lang="en-US" sz="2400" dirty="0"/>
          </a:p>
        </p:txBody>
      </p:sp>
      <p:pic>
        <p:nvPicPr>
          <p:cNvPr id="8" name="Picture 7"/>
          <p:cNvPicPr>
            <a:picLocks noChangeAspect="1"/>
          </p:cNvPicPr>
          <p:nvPr/>
        </p:nvPicPr>
        <p:blipFill>
          <a:blip r:embed="rId3"/>
          <a:stretch>
            <a:fillRect/>
          </a:stretch>
        </p:blipFill>
        <p:spPr>
          <a:xfrm>
            <a:off x="6574864" y="2326442"/>
            <a:ext cx="3362512" cy="1942532"/>
          </a:xfrm>
          <a:prstGeom prst="rect">
            <a:avLst/>
          </a:prstGeom>
        </p:spPr>
      </p:pic>
      <p:pic>
        <p:nvPicPr>
          <p:cNvPr id="9" name="Picture 8"/>
          <p:cNvPicPr>
            <a:picLocks noChangeAspect="1"/>
          </p:cNvPicPr>
          <p:nvPr/>
        </p:nvPicPr>
        <p:blipFill>
          <a:blip r:embed="rId4"/>
          <a:stretch>
            <a:fillRect/>
          </a:stretch>
        </p:blipFill>
        <p:spPr>
          <a:xfrm>
            <a:off x="7482541" y="4372499"/>
            <a:ext cx="1653988" cy="2485501"/>
          </a:xfrm>
          <a:prstGeom prst="rect">
            <a:avLst/>
          </a:prstGeom>
        </p:spPr>
      </p:pic>
      <p:pic>
        <p:nvPicPr>
          <p:cNvPr id="10" name="Picture 9"/>
          <p:cNvPicPr>
            <a:picLocks noChangeAspect="1"/>
          </p:cNvPicPr>
          <p:nvPr/>
        </p:nvPicPr>
        <p:blipFill>
          <a:blip r:embed="rId5"/>
          <a:stretch>
            <a:fillRect/>
          </a:stretch>
        </p:blipFill>
        <p:spPr>
          <a:xfrm>
            <a:off x="6884147" y="243541"/>
            <a:ext cx="2850776" cy="1897062"/>
          </a:xfrm>
          <a:prstGeom prst="rect">
            <a:avLst/>
          </a:prstGeom>
        </p:spPr>
      </p:pic>
    </p:spTree>
    <p:extLst>
      <p:ext uri="{BB962C8B-B14F-4D97-AF65-F5344CB8AC3E}">
        <p14:creationId xmlns:p14="http://schemas.microsoft.com/office/powerpoint/2010/main" val="1070158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6" y="761119"/>
            <a:ext cx="4215384" cy="4978908"/>
          </a:xfrm>
        </p:spPr>
        <p:txBody>
          <a:bodyPr/>
          <a:lstStyle/>
          <a:p>
            <a:r>
              <a:rPr lang="en-US" dirty="0"/>
              <a:t/>
            </a:r>
            <a:br>
              <a:rPr lang="en-US" dirty="0"/>
            </a:br>
            <a:r>
              <a:rPr lang="en-US" dirty="0" err="1"/>
              <a:t>dever</a:t>
            </a:r>
            <a:r>
              <a:rPr lang="en-US" dirty="0"/>
              <a:t> de casa</a:t>
            </a:r>
          </a:p>
        </p:txBody>
      </p:sp>
      <p:sp>
        <p:nvSpPr>
          <p:cNvPr id="5" name="Rounded Rectangle 4"/>
          <p:cNvSpPr/>
          <p:nvPr/>
        </p:nvSpPr>
        <p:spPr>
          <a:xfrm>
            <a:off x="5330703" y="783422"/>
            <a:ext cx="5906181" cy="110028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6" name="Rectangle 5" descr="Classroom"/>
          <p:cNvSpPr/>
          <p:nvPr/>
        </p:nvSpPr>
        <p:spPr>
          <a:xfrm>
            <a:off x="5663540" y="1030985"/>
            <a:ext cx="605159" cy="605159"/>
          </a:xfrm>
          <a:prstGeom prst="rect">
            <a:avLst/>
          </a:prstGeom>
          <a:blipFill>
            <a:blip r:embed="rId3">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7" name="Group 6"/>
          <p:cNvGrpSpPr/>
          <p:nvPr/>
        </p:nvGrpSpPr>
        <p:grpSpPr>
          <a:xfrm>
            <a:off x="6601537" y="761119"/>
            <a:ext cx="4635346" cy="1100289"/>
            <a:chOff x="1270834" y="2170"/>
            <a:chExt cx="4635346" cy="1100289"/>
          </a:xfrm>
        </p:grpSpPr>
        <p:sp>
          <p:nvSpPr>
            <p:cNvPr id="23" name="Rectangle 22"/>
            <p:cNvSpPr/>
            <p:nvPr/>
          </p:nvSpPr>
          <p:spPr>
            <a:xfrm>
              <a:off x="1270834" y="2170"/>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24" name="Rectangle 23"/>
            <p:cNvSpPr/>
            <p:nvPr/>
          </p:nvSpPr>
          <p:spPr>
            <a:xfrm>
              <a:off x="1270834" y="2170"/>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algn="l" defTabSz="977900">
                <a:lnSpc>
                  <a:spcPct val="90000"/>
                </a:lnSpc>
                <a:spcBef>
                  <a:spcPct val="0"/>
                </a:spcBef>
                <a:spcAft>
                  <a:spcPct val="35000"/>
                </a:spcAft>
              </a:pPr>
              <a:r>
                <a:rPr lang="en-US" sz="2200" kern="1200" dirty="0"/>
                <a:t>Practice!!!</a:t>
              </a:r>
            </a:p>
          </p:txBody>
        </p:sp>
      </p:grpSp>
      <p:sp>
        <p:nvSpPr>
          <p:cNvPr id="8" name="Rounded Rectangle 7"/>
          <p:cNvSpPr/>
          <p:nvPr/>
        </p:nvSpPr>
        <p:spPr>
          <a:xfrm>
            <a:off x="5330703" y="2158784"/>
            <a:ext cx="5906181" cy="1100289"/>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Chat"/>
          <p:cNvSpPr/>
          <p:nvPr/>
        </p:nvSpPr>
        <p:spPr>
          <a:xfrm>
            <a:off x="5663540" y="2384047"/>
            <a:ext cx="605159" cy="605159"/>
          </a:xfrm>
          <a:prstGeom prst="rect">
            <a:avLst/>
          </a:prstGeom>
          <a:blipFill>
            <a:blip r:embed="rId5">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0" name="Group 9"/>
          <p:cNvGrpSpPr/>
          <p:nvPr/>
        </p:nvGrpSpPr>
        <p:grpSpPr>
          <a:xfrm>
            <a:off x="6601537" y="2010752"/>
            <a:ext cx="4635346" cy="1226019"/>
            <a:chOff x="1270834" y="1251803"/>
            <a:chExt cx="4635346" cy="1226019"/>
          </a:xfrm>
        </p:grpSpPr>
        <p:sp>
          <p:nvSpPr>
            <p:cNvPr id="21" name="Rectangle 20"/>
            <p:cNvSpPr/>
            <p:nvPr/>
          </p:nvSpPr>
          <p:spPr>
            <a:xfrm>
              <a:off x="1270834" y="1377533"/>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22" name="Rectangle 21"/>
            <p:cNvSpPr/>
            <p:nvPr/>
          </p:nvSpPr>
          <p:spPr>
            <a:xfrm>
              <a:off x="1270834" y="1251803"/>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defTabSz="977900">
                <a:lnSpc>
                  <a:spcPct val="90000"/>
                </a:lnSpc>
                <a:spcBef>
                  <a:spcPct val="0"/>
                </a:spcBef>
                <a:spcAft>
                  <a:spcPct val="35000"/>
                </a:spcAft>
              </a:pPr>
              <a:r>
                <a:rPr lang="en-US" sz="2400" dirty="0"/>
                <a:t/>
              </a:r>
              <a:br>
                <a:rPr lang="en-US" sz="2400" dirty="0"/>
              </a:br>
              <a:r>
                <a:rPr lang="en-US" sz="2400" dirty="0" smtClean="0"/>
                <a:t>C</a:t>
              </a:r>
              <a:r>
                <a:rPr lang="en-US" sz="2400" dirty="0" smtClean="0"/>
                <a:t>omplete </a:t>
              </a:r>
              <a:r>
                <a:rPr lang="en-US" sz="2400" dirty="0"/>
                <a:t>o </a:t>
              </a:r>
              <a:r>
                <a:rPr lang="en-US" sz="2400" dirty="0" err="1"/>
                <a:t>dever</a:t>
              </a:r>
              <a:r>
                <a:rPr lang="en-US" sz="2400" dirty="0"/>
                <a:t> de casa</a:t>
              </a:r>
              <a:endParaRPr lang="en-US" sz="2200" kern="1200" dirty="0"/>
            </a:p>
          </p:txBody>
        </p:sp>
      </p:grpSp>
      <p:sp>
        <p:nvSpPr>
          <p:cNvPr id="11" name="Rounded Rectangle 10"/>
          <p:cNvSpPr/>
          <p:nvPr/>
        </p:nvSpPr>
        <p:spPr>
          <a:xfrm>
            <a:off x="5330703" y="3511844"/>
            <a:ext cx="5906181" cy="1100289"/>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2" name="Rectangle 11" descr="Speech"/>
          <p:cNvSpPr/>
          <p:nvPr/>
        </p:nvSpPr>
        <p:spPr>
          <a:xfrm>
            <a:off x="5663540" y="3759409"/>
            <a:ext cx="605159" cy="605159"/>
          </a:xfrm>
          <a:prstGeom prst="rect">
            <a:avLst/>
          </a:prstGeom>
          <a:blipFill>
            <a:blip r:embed="rId7">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3" name="Group 12"/>
          <p:cNvGrpSpPr/>
          <p:nvPr/>
        </p:nvGrpSpPr>
        <p:grpSpPr>
          <a:xfrm>
            <a:off x="6601537" y="3534147"/>
            <a:ext cx="4635346" cy="1100289"/>
            <a:chOff x="1270834" y="2775198"/>
            <a:chExt cx="4635346" cy="1100289"/>
          </a:xfrm>
        </p:grpSpPr>
        <p:sp>
          <p:nvSpPr>
            <p:cNvPr id="19" name="Rectangle 18"/>
            <p:cNvSpPr/>
            <p:nvPr/>
          </p:nvSpPr>
          <p:spPr>
            <a:xfrm>
              <a:off x="1270834" y="2775198"/>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20" name="Rectangle 19"/>
            <p:cNvSpPr/>
            <p:nvPr/>
          </p:nvSpPr>
          <p:spPr>
            <a:xfrm>
              <a:off x="1270834" y="2775198"/>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algn="l" defTabSz="977900">
                <a:lnSpc>
                  <a:spcPct val="90000"/>
                </a:lnSpc>
                <a:spcBef>
                  <a:spcPct val="0"/>
                </a:spcBef>
                <a:spcAft>
                  <a:spcPct val="35000"/>
                </a:spcAft>
              </a:pPr>
              <a:r>
                <a:rPr lang="pt-PT" sz="2200" kern="1200" dirty="0"/>
                <a:t>Fale slides em voz alta consigo mesmo ou pratique com amigos que sabem inglês.</a:t>
              </a:r>
              <a:endParaRPr lang="en-US" sz="2200" kern="1200" dirty="0"/>
            </a:p>
          </p:txBody>
        </p:sp>
      </p:grpSp>
      <p:sp>
        <p:nvSpPr>
          <p:cNvPr id="14" name="Rounded Rectangle 13"/>
          <p:cNvSpPr/>
          <p:nvPr/>
        </p:nvSpPr>
        <p:spPr>
          <a:xfrm>
            <a:off x="5330703" y="4887206"/>
            <a:ext cx="5906181" cy="1100289"/>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5" name="Rectangle 14" descr="Bug"/>
          <p:cNvSpPr/>
          <p:nvPr/>
        </p:nvSpPr>
        <p:spPr>
          <a:xfrm>
            <a:off x="5663540" y="5134771"/>
            <a:ext cx="605159" cy="605159"/>
          </a:xfrm>
          <a:prstGeom prst="rect">
            <a:avLst/>
          </a:prstGeom>
          <a:blipFill>
            <a:blip r:embed="rId9">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6" name="Group 15"/>
          <p:cNvGrpSpPr/>
          <p:nvPr/>
        </p:nvGrpSpPr>
        <p:grpSpPr>
          <a:xfrm>
            <a:off x="6601537" y="4887206"/>
            <a:ext cx="4635346" cy="1100289"/>
            <a:chOff x="1270834" y="4128257"/>
            <a:chExt cx="4635346" cy="1100289"/>
          </a:xfrm>
        </p:grpSpPr>
        <p:sp>
          <p:nvSpPr>
            <p:cNvPr id="17" name="Rectangle 16"/>
            <p:cNvSpPr/>
            <p:nvPr/>
          </p:nvSpPr>
          <p:spPr>
            <a:xfrm>
              <a:off x="1270834" y="4128257"/>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18" name="Rectangle 17"/>
            <p:cNvSpPr/>
            <p:nvPr/>
          </p:nvSpPr>
          <p:spPr>
            <a:xfrm>
              <a:off x="1270834" y="4128257"/>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algn="l" defTabSz="977900">
                <a:lnSpc>
                  <a:spcPct val="90000"/>
                </a:lnSpc>
                <a:spcBef>
                  <a:spcPct val="0"/>
                </a:spcBef>
                <a:spcAft>
                  <a:spcPct val="35000"/>
                </a:spcAft>
              </a:pPr>
              <a:r>
                <a:rPr lang="pt-PT" sz="2200" kern="1200" dirty="0"/>
                <a:t>Lamento se houver erros. Eu usei o Google Tradutor.</a:t>
              </a:r>
              <a:endParaRPr lang="en-US" sz="2200" kern="1200" dirty="0"/>
            </a:p>
          </p:txBody>
        </p:sp>
      </p:grpSp>
    </p:spTree>
    <p:extLst>
      <p:ext uri="{BB962C8B-B14F-4D97-AF65-F5344CB8AC3E}">
        <p14:creationId xmlns:p14="http://schemas.microsoft.com/office/powerpoint/2010/main" val="138487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55092"/>
            <a:ext cx="7729728" cy="1188720"/>
          </a:xfrm>
        </p:spPr>
        <p:txBody>
          <a:bodyPr/>
          <a:lstStyle/>
          <a:p>
            <a:r>
              <a:rPr lang="en-US" dirty="0" smtClean="0"/>
              <a:t>8/27 </a:t>
            </a:r>
            <a:r>
              <a:rPr lang="en-US" dirty="0" err="1" smtClean="0"/>
              <a:t>Dever</a:t>
            </a:r>
            <a:r>
              <a:rPr lang="en-US" dirty="0" smtClean="0"/>
              <a:t> De casa</a:t>
            </a:r>
            <a:endParaRPr lang="en-US" dirty="0"/>
          </a:p>
        </p:txBody>
      </p:sp>
      <p:sp>
        <p:nvSpPr>
          <p:cNvPr id="3" name="Content Placeholder 2"/>
          <p:cNvSpPr>
            <a:spLocks noGrp="1"/>
          </p:cNvSpPr>
          <p:nvPr>
            <p:ph idx="1"/>
          </p:nvPr>
        </p:nvSpPr>
        <p:spPr>
          <a:xfrm>
            <a:off x="1344444" y="2222408"/>
            <a:ext cx="10847555" cy="4635592"/>
          </a:xfrm>
        </p:spPr>
        <p:txBody>
          <a:bodyPr/>
          <a:lstStyle/>
          <a:p>
            <a:r>
              <a:rPr lang="en-US" sz="2400" dirty="0"/>
              <a:t>What do you do? </a:t>
            </a:r>
          </a:p>
          <a:p>
            <a:endParaRPr lang="en-US" sz="2400" dirty="0"/>
          </a:p>
          <a:p>
            <a:r>
              <a:rPr lang="en-US" sz="2400" dirty="0"/>
              <a:t>Where are you from in Brazil? </a:t>
            </a:r>
          </a:p>
          <a:p>
            <a:endParaRPr lang="en-US" sz="2400" dirty="0"/>
          </a:p>
          <a:p>
            <a:r>
              <a:rPr lang="en-US" sz="2400" dirty="0"/>
              <a:t>What do you like to do on the weekends?</a:t>
            </a:r>
          </a:p>
          <a:p>
            <a:endParaRPr lang="en-US" sz="3200" dirty="0"/>
          </a:p>
          <a:p>
            <a:endParaRPr lang="en-US" sz="3200" dirty="0"/>
          </a:p>
          <a:p>
            <a:endParaRPr lang="en-US" dirty="0"/>
          </a:p>
        </p:txBody>
      </p:sp>
    </p:spTree>
    <p:extLst>
      <p:ext uri="{BB962C8B-B14F-4D97-AF65-F5344CB8AC3E}">
        <p14:creationId xmlns:p14="http://schemas.microsoft.com/office/powerpoint/2010/main" val="187627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73022"/>
            <a:ext cx="7729728" cy="830136"/>
          </a:xfrm>
        </p:spPr>
        <p:txBody>
          <a:bodyPr/>
          <a:lstStyle/>
          <a:p>
            <a:r>
              <a:rPr lang="en-US" dirty="0" err="1" smtClean="0"/>
              <a:t>Dever</a:t>
            </a:r>
            <a:r>
              <a:rPr lang="en-US" dirty="0" smtClean="0"/>
              <a:t> de casa</a:t>
            </a:r>
            <a:endParaRPr lang="en-US" dirty="0"/>
          </a:p>
        </p:txBody>
      </p:sp>
      <p:sp>
        <p:nvSpPr>
          <p:cNvPr id="3" name="Content Placeholder 2"/>
          <p:cNvSpPr>
            <a:spLocks noGrp="1"/>
          </p:cNvSpPr>
          <p:nvPr>
            <p:ph idx="1"/>
          </p:nvPr>
        </p:nvSpPr>
        <p:spPr>
          <a:xfrm>
            <a:off x="621736" y="1420731"/>
            <a:ext cx="7729728" cy="636669"/>
          </a:xfrm>
        </p:spPr>
        <p:txBody>
          <a:bodyPr>
            <a:normAutofit lnSpcReduction="10000"/>
          </a:bodyPr>
          <a:lstStyle/>
          <a:p>
            <a:r>
              <a:rPr lang="pt-PT" dirty="0" smtClean="0"/>
              <a:t>Sublinhar </a:t>
            </a:r>
            <a:r>
              <a:rPr lang="pt-PT" dirty="0"/>
              <a:t>cada uso de "ser" neste parágrafo. </a:t>
            </a:r>
            <a:br>
              <a:rPr lang="pt-PT" dirty="0"/>
            </a:br>
            <a:r>
              <a:rPr lang="pt-PT" dirty="0"/>
              <a:t>V</a:t>
            </a:r>
            <a:r>
              <a:rPr lang="pt-PT" dirty="0" smtClean="0"/>
              <a:t>ocê </a:t>
            </a:r>
            <a:r>
              <a:rPr lang="pt-PT" dirty="0"/>
              <a:t>pode usar o </a:t>
            </a:r>
            <a:r>
              <a:rPr lang="pt-PT" dirty="0" err="1"/>
              <a:t>google</a:t>
            </a:r>
            <a:r>
              <a:rPr lang="pt-PT" dirty="0"/>
              <a:t> tradutor para palavras que você não </a:t>
            </a:r>
            <a:r>
              <a:rPr lang="pt-PT" dirty="0" smtClean="0"/>
              <a:t>conhece</a:t>
            </a:r>
            <a:r>
              <a:rPr lang="pt-PT" dirty="0"/>
              <a:t>.</a:t>
            </a:r>
            <a:endParaRPr lang="en-US" dirty="0"/>
          </a:p>
        </p:txBody>
      </p:sp>
      <p:sp>
        <p:nvSpPr>
          <p:cNvPr id="4" name="TextBox 3"/>
          <p:cNvSpPr txBox="1"/>
          <p:nvPr/>
        </p:nvSpPr>
        <p:spPr>
          <a:xfrm>
            <a:off x="421105" y="2684047"/>
            <a:ext cx="10622258" cy="3785652"/>
          </a:xfrm>
          <a:prstGeom prst="rect">
            <a:avLst/>
          </a:prstGeom>
          <a:noFill/>
        </p:spPr>
        <p:txBody>
          <a:bodyPr wrap="square" rtlCol="0">
            <a:spAutoFit/>
          </a:bodyPr>
          <a:lstStyle/>
          <a:p>
            <a:pPr>
              <a:lnSpc>
                <a:spcPct val="200000"/>
              </a:lnSpc>
            </a:pPr>
            <a:r>
              <a:rPr lang="en-US" sz="2000" dirty="0" smtClean="0"/>
              <a:t>	Hello, my name is Allie. I am 14 years old. I am tall and I have red hair with blue eyes. There are 6 people in my family. I have two brothers and one sister.  My sister is short and her eyes are blue. Her hair is not red. It is blonde. My younger brother is more similar to me. His hair is red and he is very tall. My youngest brother is still a baby. He is only 2 years old. My parents both have brown hair and blue eyes. We are a happy family. We are not lazy.  We are active and healthy. I love playing soccer in my free time and so do my brother and sister.  We want to be professional soccer plays in the future.</a:t>
            </a:r>
            <a:endParaRPr lang="en-US" sz="2000" dirty="0"/>
          </a:p>
        </p:txBody>
      </p:sp>
    </p:spTree>
    <p:extLst>
      <p:ext uri="{BB962C8B-B14F-4D97-AF65-F5344CB8AC3E}">
        <p14:creationId xmlns:p14="http://schemas.microsoft.com/office/powerpoint/2010/main" val="117426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30438" y="2360613"/>
            <a:ext cx="7731125" cy="1189037"/>
          </a:xfrm>
        </p:spPr>
        <p:txBody>
          <a:bodyPr/>
          <a:lstStyle/>
          <a:p>
            <a:r>
              <a:rPr lang="pt-PT" dirty="0"/>
              <a:t>Obrigado pelo seu tempo</a:t>
            </a:r>
            <a:r>
              <a:rPr lang="pt-PT" dirty="0" smtClean="0"/>
              <a:t>!</a:t>
            </a:r>
            <a:br>
              <a:rPr lang="pt-PT" dirty="0" smtClean="0"/>
            </a:br>
            <a:r>
              <a:rPr lang="pt-PT" dirty="0" smtClean="0"/>
              <a:t> </a:t>
            </a:r>
            <a:r>
              <a:rPr lang="pt-PT" dirty="0"/>
              <a:t>Boa noite</a:t>
            </a:r>
            <a:endParaRPr lang="en-US" dirty="0"/>
          </a:p>
        </p:txBody>
      </p:sp>
      <p:pic>
        <p:nvPicPr>
          <p:cNvPr id="5" name="Picture 4"/>
          <p:cNvPicPr>
            <a:picLocks noChangeAspect="1"/>
          </p:cNvPicPr>
          <p:nvPr/>
        </p:nvPicPr>
        <p:blipFill>
          <a:blip r:embed="rId2"/>
          <a:stretch>
            <a:fillRect/>
          </a:stretch>
        </p:blipFill>
        <p:spPr>
          <a:xfrm>
            <a:off x="5152689" y="4000500"/>
            <a:ext cx="2857500" cy="2857500"/>
          </a:xfrm>
          <a:prstGeom prst="rect">
            <a:avLst/>
          </a:prstGeom>
        </p:spPr>
      </p:pic>
      <p:pic>
        <p:nvPicPr>
          <p:cNvPr id="6" name="Picture 5"/>
          <p:cNvPicPr>
            <a:picLocks noChangeAspect="1"/>
          </p:cNvPicPr>
          <p:nvPr/>
        </p:nvPicPr>
        <p:blipFill>
          <a:blip r:embed="rId3"/>
          <a:stretch>
            <a:fillRect/>
          </a:stretch>
        </p:blipFill>
        <p:spPr>
          <a:xfrm>
            <a:off x="2963887" y="4349376"/>
            <a:ext cx="2188802" cy="2159747"/>
          </a:xfrm>
          <a:prstGeom prst="rect">
            <a:avLst/>
          </a:prstGeom>
        </p:spPr>
      </p:pic>
    </p:spTree>
    <p:extLst>
      <p:ext uri="{BB962C8B-B14F-4D97-AF65-F5344CB8AC3E}">
        <p14:creationId xmlns:p14="http://schemas.microsoft.com/office/powerpoint/2010/main" val="117076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Warm Up!</a:t>
            </a:r>
            <a:endParaRPr lang="en-US" dirty="0"/>
          </a:p>
        </p:txBody>
      </p:sp>
      <p:sp>
        <p:nvSpPr>
          <p:cNvPr id="3" name="Subtitle 2"/>
          <p:cNvSpPr>
            <a:spLocks noGrp="1"/>
          </p:cNvSpPr>
          <p:nvPr>
            <p:ph type="subTitle" idx="1"/>
          </p:nvPr>
        </p:nvSpPr>
        <p:spPr/>
        <p:txBody>
          <a:bodyPr/>
          <a:lstStyle/>
          <a:p>
            <a:r>
              <a:rPr lang="en-US" dirty="0" err="1" smtClean="0"/>
              <a:t>Fale</a:t>
            </a:r>
            <a:r>
              <a:rPr lang="en-US" dirty="0" smtClean="0"/>
              <a:t> antes de aula</a:t>
            </a:r>
            <a:endParaRPr lang="en-US" dirty="0"/>
          </a:p>
        </p:txBody>
      </p:sp>
    </p:spTree>
    <p:extLst>
      <p:ext uri="{BB962C8B-B14F-4D97-AF65-F5344CB8AC3E}">
        <p14:creationId xmlns:p14="http://schemas.microsoft.com/office/powerpoint/2010/main" val="135284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758190" y="796925"/>
            <a:ext cx="10515600" cy="5361828"/>
          </a:xfrm>
        </p:spPr>
        <p:txBody>
          <a:bodyPr>
            <a:normAutofit lnSpcReduction="10000"/>
          </a:bodyPr>
          <a:lstStyle/>
          <a:p>
            <a:pPr marL="0" indent="0">
              <a:buNone/>
            </a:pPr>
            <a:r>
              <a:rPr lang="en-US" sz="4800" dirty="0" smtClean="0"/>
              <a:t>How are </a:t>
            </a:r>
            <a:r>
              <a:rPr lang="en-US" sz="4800" dirty="0" smtClean="0"/>
              <a:t>you? </a:t>
            </a:r>
            <a:endParaRPr lang="en-US" sz="4800" dirty="0" smtClean="0"/>
          </a:p>
          <a:p>
            <a:pPr marL="0" indent="0">
              <a:buNone/>
            </a:pPr>
            <a:r>
              <a:rPr lang="pt-PT" sz="4800" i="1" dirty="0"/>
              <a:t>C</a:t>
            </a:r>
            <a:r>
              <a:rPr lang="pt-PT" sz="4800" i="1" dirty="0" smtClean="0"/>
              <a:t>omo </a:t>
            </a:r>
            <a:r>
              <a:rPr lang="pt-PT" sz="4800" i="1" dirty="0"/>
              <a:t>você </a:t>
            </a:r>
            <a:r>
              <a:rPr lang="pt-PT" sz="4800" i="1" dirty="0" smtClean="0"/>
              <a:t>está</a:t>
            </a:r>
            <a:r>
              <a:rPr lang="pt-PT" sz="4800" i="1" dirty="0" smtClean="0"/>
              <a:t>?</a:t>
            </a:r>
            <a:endParaRPr lang="en-US" sz="4800" dirty="0" smtClean="0"/>
          </a:p>
          <a:p>
            <a:pPr marL="0" indent="0">
              <a:buNone/>
            </a:pPr>
            <a:endParaRPr lang="en-US" sz="4800" dirty="0" smtClean="0"/>
          </a:p>
          <a:p>
            <a:pPr marL="0" indent="0">
              <a:buNone/>
            </a:pPr>
            <a:endParaRPr lang="en-US" sz="4800" dirty="0"/>
          </a:p>
          <a:p>
            <a:pPr marL="0" indent="0">
              <a:buNone/>
            </a:pPr>
            <a:r>
              <a:rPr lang="en-US" sz="4800" dirty="0" smtClean="0"/>
              <a:t>How was work today?</a:t>
            </a:r>
            <a:endParaRPr lang="en-US" sz="4800" dirty="0" smtClean="0"/>
          </a:p>
          <a:p>
            <a:pPr marL="0" indent="0">
              <a:buNone/>
            </a:pPr>
            <a:r>
              <a:rPr lang="en-US" sz="4800" i="1" dirty="0" smtClean="0"/>
              <a:t>Como </a:t>
            </a:r>
            <a:r>
              <a:rPr lang="en-US" sz="4800" i="1" dirty="0" err="1"/>
              <a:t>foi</a:t>
            </a:r>
            <a:r>
              <a:rPr lang="en-US" sz="4800" i="1" dirty="0"/>
              <a:t> o </a:t>
            </a:r>
            <a:r>
              <a:rPr lang="en-US" sz="4800" i="1" dirty="0" err="1"/>
              <a:t>trabalho</a:t>
            </a:r>
            <a:r>
              <a:rPr lang="en-US" sz="4800" i="1" dirty="0"/>
              <a:t> </a:t>
            </a:r>
            <a:r>
              <a:rPr lang="en-US" sz="4800" i="1" dirty="0" err="1"/>
              <a:t>hoje</a:t>
            </a:r>
            <a:r>
              <a:rPr lang="en-US" sz="4800" i="1" dirty="0"/>
              <a:t>?</a:t>
            </a:r>
            <a:r>
              <a:rPr lang="en-US" dirty="0"/>
              <a:t/>
            </a:r>
            <a:br>
              <a:rPr lang="en-US" dirty="0"/>
            </a:br>
            <a:endParaRPr lang="en-US" dirty="0"/>
          </a:p>
          <a:p>
            <a:pPr marL="0" indent="0">
              <a:buNone/>
            </a:pPr>
            <a:endParaRPr lang="en-US" dirty="0" smtClean="0"/>
          </a:p>
          <a:p>
            <a:endParaRPr lang="en-US" dirty="0"/>
          </a:p>
        </p:txBody>
      </p:sp>
      <p:pic>
        <p:nvPicPr>
          <p:cNvPr id="8" name="Picture 7"/>
          <p:cNvPicPr>
            <a:picLocks noChangeAspect="1"/>
          </p:cNvPicPr>
          <p:nvPr/>
        </p:nvPicPr>
        <p:blipFill>
          <a:blip r:embed="rId2"/>
          <a:stretch>
            <a:fillRect/>
          </a:stretch>
        </p:blipFill>
        <p:spPr>
          <a:xfrm>
            <a:off x="7910104" y="796925"/>
            <a:ext cx="3363686" cy="2324100"/>
          </a:xfrm>
          <a:prstGeom prst="rect">
            <a:avLst/>
          </a:prstGeom>
        </p:spPr>
      </p:pic>
      <p:pic>
        <p:nvPicPr>
          <p:cNvPr id="9" name="Picture 8"/>
          <p:cNvPicPr>
            <a:picLocks noChangeAspect="1"/>
          </p:cNvPicPr>
          <p:nvPr/>
        </p:nvPicPr>
        <p:blipFill>
          <a:blip r:embed="rId3"/>
          <a:stretch>
            <a:fillRect/>
          </a:stretch>
        </p:blipFill>
        <p:spPr>
          <a:xfrm>
            <a:off x="8868511" y="3685387"/>
            <a:ext cx="2037054" cy="2925752"/>
          </a:xfrm>
          <a:prstGeom prst="rect">
            <a:avLst/>
          </a:prstGeom>
        </p:spPr>
      </p:pic>
    </p:spTree>
    <p:extLst>
      <p:ext uri="{BB962C8B-B14F-4D97-AF65-F5344CB8AC3E}">
        <p14:creationId xmlns:p14="http://schemas.microsoft.com/office/powerpoint/2010/main" val="105689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r>
              <a:rPr lang="pt-PT" dirty="0"/>
              <a:t>Reveja</a:t>
            </a:r>
            <a:endParaRPr lang="en-US" dirty="0"/>
          </a:p>
        </p:txBody>
      </p:sp>
      <p:sp>
        <p:nvSpPr>
          <p:cNvPr id="3" name="Content Placeholder 2"/>
          <p:cNvSpPr>
            <a:spLocks noGrp="1"/>
          </p:cNvSpPr>
          <p:nvPr>
            <p:ph idx="1"/>
          </p:nvPr>
        </p:nvSpPr>
        <p:spPr>
          <a:xfrm>
            <a:off x="858269" y="2515448"/>
            <a:ext cx="10475461" cy="2990859"/>
          </a:xfrm>
        </p:spPr>
        <p:txBody>
          <a:bodyPr>
            <a:noAutofit/>
          </a:bodyPr>
          <a:lstStyle/>
          <a:p>
            <a:r>
              <a:rPr lang="en-US" sz="2400" dirty="0" err="1" smtClean="0"/>
              <a:t>Vamos</a:t>
            </a:r>
            <a:r>
              <a:rPr lang="en-US" sz="2400" dirty="0" smtClean="0"/>
              <a:t> </a:t>
            </a:r>
            <a:r>
              <a:rPr lang="en-US" sz="2400" dirty="0" err="1"/>
              <a:t>rever</a:t>
            </a:r>
            <a:r>
              <a:rPr lang="en-US" sz="2400" dirty="0"/>
              <a:t> a </a:t>
            </a:r>
            <a:r>
              <a:rPr lang="en-US" sz="2400" dirty="0" err="1"/>
              <a:t>lição</a:t>
            </a:r>
            <a:r>
              <a:rPr lang="en-US" sz="2400" dirty="0"/>
              <a:t> da </a:t>
            </a:r>
            <a:r>
              <a:rPr lang="en-US" sz="2400" dirty="0" err="1"/>
              <a:t>quinta-feira</a:t>
            </a:r>
            <a:r>
              <a:rPr lang="en-US" sz="2400" dirty="0"/>
              <a:t> </a:t>
            </a:r>
            <a:r>
              <a:rPr lang="en-US" sz="2400" dirty="0" err="1" smtClean="0"/>
              <a:t>passada</a:t>
            </a:r>
            <a:r>
              <a:rPr lang="en-US" sz="2400" dirty="0" smtClean="0"/>
              <a:t>.</a:t>
            </a:r>
          </a:p>
          <a:p>
            <a:endParaRPr lang="en-US" sz="2400" dirty="0"/>
          </a:p>
          <a:p>
            <a:r>
              <a:rPr lang="pt-PT" sz="2400" dirty="0"/>
              <a:t>Por favor pegue uma caneta e papel para esta </a:t>
            </a:r>
            <a:r>
              <a:rPr lang="pt-PT" sz="2400" dirty="0" smtClean="0"/>
              <a:t>atividade.</a:t>
            </a:r>
          </a:p>
          <a:p>
            <a:endParaRPr lang="pt-PT" sz="2400" dirty="0"/>
          </a:p>
          <a:p>
            <a:r>
              <a:rPr lang="pt-PT" sz="2400" dirty="0" smtClean="0"/>
              <a:t>Vou </a:t>
            </a:r>
            <a:r>
              <a:rPr lang="pt-PT" sz="2400" dirty="0"/>
              <a:t>te mostrar uma conversa </a:t>
            </a:r>
            <a:r>
              <a:rPr lang="pt-PT" sz="2400" dirty="0" smtClean="0"/>
              <a:t>embaralhada.</a:t>
            </a:r>
            <a:endParaRPr lang="pt-PT" sz="2400" dirty="0"/>
          </a:p>
          <a:p>
            <a:endParaRPr lang="pt-PT" sz="2400" dirty="0" smtClean="0"/>
          </a:p>
          <a:p>
            <a:r>
              <a:rPr lang="pt-PT" sz="2400" dirty="0" smtClean="0"/>
              <a:t>Escreva </a:t>
            </a:r>
            <a:r>
              <a:rPr lang="pt-PT" sz="2400" dirty="0"/>
              <a:t>o diálogo na ordem correta em seu </a:t>
            </a:r>
            <a:r>
              <a:rPr lang="pt-PT" sz="2400" dirty="0"/>
              <a:t>papel. </a:t>
            </a:r>
            <a:r>
              <a:rPr lang="pt-PT" sz="2400" dirty="0" smtClean="0"/>
              <a:t>Leve </a:t>
            </a:r>
            <a:r>
              <a:rPr lang="pt-PT" sz="2400" dirty="0"/>
              <a:t>o tempo que precisar! Não há </a:t>
            </a:r>
            <a:r>
              <a:rPr lang="pt-PT" sz="2400" dirty="0" smtClean="0"/>
              <a:t>pressa.</a:t>
            </a:r>
            <a:endParaRPr lang="en-US" sz="2400" dirty="0"/>
          </a:p>
        </p:txBody>
      </p:sp>
      <p:pic>
        <p:nvPicPr>
          <p:cNvPr id="4" name="Picture 3"/>
          <p:cNvPicPr>
            <a:picLocks noChangeAspect="1"/>
          </p:cNvPicPr>
          <p:nvPr/>
        </p:nvPicPr>
        <p:blipFill>
          <a:blip r:embed="rId2"/>
          <a:stretch>
            <a:fillRect/>
          </a:stretch>
        </p:blipFill>
        <p:spPr>
          <a:xfrm>
            <a:off x="8825007" y="2992718"/>
            <a:ext cx="1600424" cy="1431365"/>
          </a:xfrm>
          <a:prstGeom prst="rect">
            <a:avLst/>
          </a:prstGeom>
        </p:spPr>
      </p:pic>
    </p:spTree>
    <p:extLst>
      <p:ext uri="{BB962C8B-B14F-4D97-AF65-F5344CB8AC3E}">
        <p14:creationId xmlns:p14="http://schemas.microsoft.com/office/powerpoint/2010/main" val="3114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012" y="3901885"/>
            <a:ext cx="3351623" cy="461665"/>
          </a:xfrm>
          <a:prstGeom prst="rect">
            <a:avLst/>
          </a:prstGeom>
          <a:noFill/>
        </p:spPr>
        <p:txBody>
          <a:bodyPr wrap="none" rtlCol="0">
            <a:spAutoFit/>
          </a:bodyPr>
          <a:lstStyle/>
          <a:p>
            <a:r>
              <a:rPr lang="en-US" sz="2400" dirty="0"/>
              <a:t>Hello! My name is Marie. </a:t>
            </a:r>
          </a:p>
        </p:txBody>
      </p:sp>
      <p:sp>
        <p:nvSpPr>
          <p:cNvPr id="7" name="TextBox 6"/>
          <p:cNvSpPr txBox="1"/>
          <p:nvPr/>
        </p:nvSpPr>
        <p:spPr>
          <a:xfrm>
            <a:off x="7048616" y="1433021"/>
            <a:ext cx="4943276" cy="646331"/>
          </a:xfrm>
          <a:prstGeom prst="rect">
            <a:avLst/>
          </a:prstGeom>
          <a:noFill/>
        </p:spPr>
        <p:txBody>
          <a:bodyPr wrap="none" rtlCol="0">
            <a:spAutoFit/>
          </a:bodyPr>
          <a:lstStyle/>
          <a:p>
            <a:pPr>
              <a:lnSpc>
                <a:spcPct val="150000"/>
              </a:lnSpc>
            </a:pPr>
            <a:r>
              <a:rPr lang="en-US" sz="2400" smtClean="0"/>
              <a:t>Hi! </a:t>
            </a:r>
            <a:r>
              <a:rPr lang="en-US" sz="2400" dirty="0" smtClean="0"/>
              <a:t>Nice </a:t>
            </a:r>
            <a:r>
              <a:rPr lang="en-US" sz="2400" dirty="0"/>
              <a:t>to meet you, Marie. I’m John. </a:t>
            </a:r>
          </a:p>
        </p:txBody>
      </p:sp>
      <p:sp>
        <p:nvSpPr>
          <p:cNvPr id="8" name="TextBox 7"/>
          <p:cNvSpPr txBox="1"/>
          <p:nvPr/>
        </p:nvSpPr>
        <p:spPr>
          <a:xfrm>
            <a:off x="5673484" y="4846972"/>
            <a:ext cx="6518516" cy="646331"/>
          </a:xfrm>
          <a:prstGeom prst="rect">
            <a:avLst/>
          </a:prstGeom>
          <a:noFill/>
        </p:spPr>
        <p:txBody>
          <a:bodyPr wrap="none" rtlCol="0">
            <a:spAutoFit/>
          </a:bodyPr>
          <a:lstStyle/>
          <a:p>
            <a:pPr>
              <a:lnSpc>
                <a:spcPct val="150000"/>
              </a:lnSpc>
            </a:pPr>
            <a:r>
              <a:rPr lang="en-US" sz="2400" dirty="0"/>
              <a:t>Nice to meet you </a:t>
            </a:r>
            <a:r>
              <a:rPr lang="en-US" sz="2400" dirty="0" smtClean="0"/>
              <a:t>too,  John.  </a:t>
            </a:r>
            <a:r>
              <a:rPr lang="en-US" sz="2400" dirty="0"/>
              <a:t>Where are you from?</a:t>
            </a:r>
          </a:p>
        </p:txBody>
      </p:sp>
      <p:sp>
        <p:nvSpPr>
          <p:cNvPr id="9" name="TextBox 8"/>
          <p:cNvSpPr txBox="1"/>
          <p:nvPr/>
        </p:nvSpPr>
        <p:spPr>
          <a:xfrm>
            <a:off x="8474404" y="3136054"/>
            <a:ext cx="3162789" cy="581249"/>
          </a:xfrm>
          <a:prstGeom prst="rect">
            <a:avLst/>
          </a:prstGeom>
          <a:noFill/>
        </p:spPr>
        <p:txBody>
          <a:bodyPr wrap="none" rtlCol="0">
            <a:spAutoFit/>
          </a:bodyPr>
          <a:lstStyle/>
          <a:p>
            <a:pPr>
              <a:lnSpc>
                <a:spcPct val="150000"/>
              </a:lnSpc>
            </a:pPr>
            <a:r>
              <a:rPr lang="en-US" sz="2400" dirty="0"/>
              <a:t>I am from Paris, France. </a:t>
            </a:r>
          </a:p>
        </p:txBody>
      </p:sp>
      <p:sp>
        <p:nvSpPr>
          <p:cNvPr id="11" name="TextBox 10"/>
          <p:cNvSpPr txBox="1"/>
          <p:nvPr/>
        </p:nvSpPr>
        <p:spPr>
          <a:xfrm>
            <a:off x="414012" y="2117525"/>
            <a:ext cx="5247911" cy="646331"/>
          </a:xfrm>
          <a:prstGeom prst="rect">
            <a:avLst/>
          </a:prstGeom>
          <a:noFill/>
        </p:spPr>
        <p:txBody>
          <a:bodyPr wrap="none" rtlCol="0">
            <a:spAutoFit/>
          </a:bodyPr>
          <a:lstStyle/>
          <a:p>
            <a:pPr>
              <a:lnSpc>
                <a:spcPct val="150000"/>
              </a:lnSpc>
            </a:pPr>
            <a:r>
              <a:rPr lang="en-US" sz="2400" dirty="0" smtClean="0"/>
              <a:t>Paris </a:t>
            </a:r>
            <a:r>
              <a:rPr lang="en-US" sz="2400" dirty="0"/>
              <a:t>is a beautiful city. </a:t>
            </a:r>
            <a:r>
              <a:rPr lang="en-US" sz="2400" dirty="0" smtClean="0"/>
              <a:t> What </a:t>
            </a:r>
            <a:r>
              <a:rPr lang="en-US" sz="2400" dirty="0"/>
              <a:t>do you do?</a:t>
            </a:r>
          </a:p>
        </p:txBody>
      </p:sp>
      <p:sp>
        <p:nvSpPr>
          <p:cNvPr id="13" name="TextBox 12"/>
          <p:cNvSpPr txBox="1"/>
          <p:nvPr/>
        </p:nvSpPr>
        <p:spPr>
          <a:xfrm>
            <a:off x="201259" y="303352"/>
            <a:ext cx="7484870" cy="646331"/>
          </a:xfrm>
          <a:prstGeom prst="rect">
            <a:avLst/>
          </a:prstGeom>
          <a:noFill/>
        </p:spPr>
        <p:txBody>
          <a:bodyPr wrap="none" rtlCol="0">
            <a:spAutoFit/>
          </a:bodyPr>
          <a:lstStyle/>
          <a:p>
            <a:pPr>
              <a:lnSpc>
                <a:spcPct val="150000"/>
              </a:lnSpc>
            </a:pPr>
            <a:r>
              <a:rPr lang="en-US" sz="2400" dirty="0"/>
              <a:t>I am a </a:t>
            </a:r>
            <a:r>
              <a:rPr lang="en-US" sz="2400" dirty="0" smtClean="0"/>
              <a:t>carpenter. Oh</a:t>
            </a:r>
            <a:r>
              <a:rPr lang="en-US" sz="2400" dirty="0"/>
              <a:t>! I need to </a:t>
            </a:r>
            <a:r>
              <a:rPr lang="en-US" sz="2400" dirty="0" smtClean="0"/>
              <a:t>leave for work</a:t>
            </a:r>
            <a:r>
              <a:rPr lang="en-US" sz="2400" dirty="0"/>
              <a:t>. </a:t>
            </a:r>
            <a:r>
              <a:rPr lang="en-US" sz="2400" dirty="0" smtClean="0"/>
              <a:t>Bye, Marie! </a:t>
            </a:r>
            <a:endParaRPr lang="en-US" sz="2400" dirty="0"/>
          </a:p>
        </p:txBody>
      </p:sp>
      <p:sp>
        <p:nvSpPr>
          <p:cNvPr id="14" name="TextBox 13"/>
          <p:cNvSpPr txBox="1"/>
          <p:nvPr/>
        </p:nvSpPr>
        <p:spPr>
          <a:xfrm>
            <a:off x="861979" y="5851318"/>
            <a:ext cx="3143681" cy="646331"/>
          </a:xfrm>
          <a:prstGeom prst="rect">
            <a:avLst/>
          </a:prstGeom>
          <a:noFill/>
        </p:spPr>
        <p:txBody>
          <a:bodyPr wrap="none" rtlCol="0">
            <a:spAutoFit/>
          </a:bodyPr>
          <a:lstStyle/>
          <a:p>
            <a:pPr>
              <a:lnSpc>
                <a:spcPct val="150000"/>
              </a:lnSpc>
            </a:pPr>
            <a:r>
              <a:rPr lang="en-US" sz="2400" dirty="0" smtClean="0"/>
              <a:t>Bye, John! See </a:t>
            </a:r>
            <a:r>
              <a:rPr lang="en-US" sz="2400" dirty="0"/>
              <a:t>you </a:t>
            </a:r>
            <a:r>
              <a:rPr lang="en-US" sz="2400" dirty="0" smtClean="0"/>
              <a:t>later.</a:t>
            </a:r>
            <a:endParaRPr lang="en-US" sz="2400" dirty="0"/>
          </a:p>
        </p:txBody>
      </p:sp>
    </p:spTree>
    <p:extLst>
      <p:ext uri="{BB962C8B-B14F-4D97-AF65-F5344CB8AC3E}">
        <p14:creationId xmlns:p14="http://schemas.microsoft.com/office/powerpoint/2010/main" val="178680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verb, “to be”</a:t>
            </a:r>
            <a:endParaRPr lang="en-US" dirty="0"/>
          </a:p>
        </p:txBody>
      </p:sp>
      <p:sp>
        <p:nvSpPr>
          <p:cNvPr id="3" name="Subtitle 2"/>
          <p:cNvSpPr>
            <a:spLocks noGrp="1"/>
          </p:cNvSpPr>
          <p:nvPr>
            <p:ph type="subTitle" idx="1"/>
          </p:nvPr>
        </p:nvSpPr>
        <p:spPr/>
        <p:txBody>
          <a:bodyPr>
            <a:normAutofit/>
          </a:bodyPr>
          <a:lstStyle/>
          <a:p>
            <a:r>
              <a:rPr lang="en-US" sz="3600" dirty="0" smtClean="0"/>
              <a:t>o </a:t>
            </a:r>
            <a:r>
              <a:rPr lang="en-US" sz="3600" dirty="0" err="1" smtClean="0"/>
              <a:t>verbo</a:t>
            </a:r>
            <a:r>
              <a:rPr lang="en-US" sz="3600" dirty="0" smtClean="0"/>
              <a:t>, “</a:t>
            </a:r>
            <a:r>
              <a:rPr lang="en-US" sz="3600" dirty="0" err="1" smtClean="0"/>
              <a:t>ser</a:t>
            </a:r>
            <a:r>
              <a:rPr lang="en-US" sz="3600" dirty="0"/>
              <a:t>"</a:t>
            </a:r>
            <a:endParaRPr lang="en-US" sz="3600" dirty="0"/>
          </a:p>
        </p:txBody>
      </p:sp>
    </p:spTree>
    <p:extLst>
      <p:ext uri="{BB962C8B-B14F-4D97-AF65-F5344CB8AC3E}">
        <p14:creationId xmlns:p14="http://schemas.microsoft.com/office/powerpoint/2010/main" val="102956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Pronouns: </a:t>
            </a:r>
            <a:r>
              <a:rPr lang="pt-PT" dirty="0"/>
              <a:t>pronomes</a:t>
            </a:r>
            <a:endParaRPr lang="en-US" dirty="0"/>
          </a:p>
        </p:txBody>
      </p:sp>
      <p:sp>
        <p:nvSpPr>
          <p:cNvPr id="5" name="TextBox 4"/>
          <p:cNvSpPr txBox="1"/>
          <p:nvPr/>
        </p:nvSpPr>
        <p:spPr>
          <a:xfrm>
            <a:off x="9971969" y="2971800"/>
            <a:ext cx="184731" cy="646331"/>
          </a:xfrm>
          <a:prstGeom prst="rect">
            <a:avLst/>
          </a:prstGeom>
          <a:noFill/>
        </p:spPr>
        <p:txBody>
          <a:bodyPr wrap="none" rtlCol="0">
            <a:spAutoFit/>
          </a:bodyPr>
          <a:lstStyle/>
          <a:p>
            <a:r>
              <a:rPr lang="en-US" dirty="0"/>
              <a:t/>
            </a:r>
            <a:br>
              <a:rPr lang="en-US" dirty="0"/>
            </a:br>
            <a:endParaRPr lang="en-US" dirty="0"/>
          </a:p>
        </p:txBody>
      </p:sp>
      <p:sp>
        <p:nvSpPr>
          <p:cNvPr id="6" name="Content Placeholder 5"/>
          <p:cNvSpPr>
            <a:spLocks noGrp="1"/>
          </p:cNvSpPr>
          <p:nvPr>
            <p:ph idx="1"/>
          </p:nvPr>
        </p:nvSpPr>
        <p:spPr>
          <a:xfrm>
            <a:off x="2231136" y="2395997"/>
            <a:ext cx="8539958" cy="4219956"/>
          </a:xfrm>
        </p:spPr>
        <p:txBody>
          <a:bodyPr>
            <a:normAutofit/>
          </a:bodyPr>
          <a:lstStyle/>
          <a:p>
            <a:r>
              <a:rPr lang="en-US" sz="2800" dirty="0" err="1"/>
              <a:t>É</a:t>
            </a:r>
            <a:r>
              <a:rPr lang="en-US" sz="2800" dirty="0"/>
              <a:t> o </a:t>
            </a:r>
            <a:r>
              <a:rPr lang="en-US" sz="2800" dirty="0" err="1"/>
              <a:t>verbo</a:t>
            </a:r>
            <a:r>
              <a:rPr lang="en-US" sz="2800" dirty="0"/>
              <a:t> </a:t>
            </a:r>
            <a:r>
              <a:rPr lang="en-US" sz="2800" dirty="0" err="1"/>
              <a:t>inglês</a:t>
            </a:r>
            <a:r>
              <a:rPr lang="en-US" sz="2800" dirty="0"/>
              <a:t>, "</a:t>
            </a:r>
            <a:r>
              <a:rPr lang="en-US" sz="2800" dirty="0" err="1"/>
              <a:t>ser</a:t>
            </a:r>
            <a:r>
              <a:rPr lang="en-US" sz="2800" dirty="0"/>
              <a:t>"</a:t>
            </a:r>
          </a:p>
          <a:p>
            <a:r>
              <a:rPr lang="pt-PT" sz="2800" dirty="0" smtClean="0"/>
              <a:t>Alguns </a:t>
            </a:r>
            <a:r>
              <a:rPr lang="pt-PT" sz="2800" dirty="0"/>
              <a:t>exemplos que aprendemos até agora</a:t>
            </a:r>
            <a:r>
              <a:rPr lang="pt-PT" sz="2800" dirty="0" smtClean="0"/>
              <a:t>:</a:t>
            </a:r>
          </a:p>
          <a:p>
            <a:pPr lvl="1"/>
            <a:r>
              <a:rPr lang="pt-PT" sz="2400" dirty="0" err="1" smtClean="0"/>
              <a:t>How</a:t>
            </a:r>
            <a:r>
              <a:rPr lang="pt-PT" sz="2400" dirty="0" smtClean="0"/>
              <a:t> </a:t>
            </a:r>
            <a:r>
              <a:rPr lang="pt-PT" sz="2400" u="sng" dirty="0" smtClean="0"/>
              <a:t>are</a:t>
            </a:r>
            <a:r>
              <a:rPr lang="pt-PT" sz="2400" dirty="0" smtClean="0"/>
              <a:t> </a:t>
            </a:r>
            <a:r>
              <a:rPr lang="pt-PT" sz="2400" dirty="0" err="1" smtClean="0"/>
              <a:t>you</a:t>
            </a:r>
            <a:r>
              <a:rPr lang="pt-PT" sz="2400" dirty="0" smtClean="0"/>
              <a:t>?</a:t>
            </a:r>
          </a:p>
          <a:p>
            <a:pPr lvl="1"/>
            <a:r>
              <a:rPr lang="pt-PT" sz="2400" dirty="0" smtClean="0"/>
              <a:t>I </a:t>
            </a:r>
            <a:r>
              <a:rPr lang="pt-PT" sz="2400" u="sng" dirty="0" err="1" smtClean="0"/>
              <a:t>am</a:t>
            </a:r>
            <a:r>
              <a:rPr lang="pt-PT" sz="2400" dirty="0" smtClean="0"/>
              <a:t> fine.</a:t>
            </a:r>
          </a:p>
          <a:p>
            <a:pPr lvl="1"/>
            <a:endParaRPr lang="pt-PT" sz="2400" dirty="0"/>
          </a:p>
          <a:p>
            <a:pPr lvl="1"/>
            <a:r>
              <a:rPr lang="pt-PT" sz="2400" dirty="0" err="1" smtClean="0"/>
              <a:t>What</a:t>
            </a:r>
            <a:r>
              <a:rPr lang="pt-PT" sz="2400" dirty="0" smtClean="0"/>
              <a:t> </a:t>
            </a:r>
            <a:r>
              <a:rPr lang="pt-PT" sz="2400" u="sng" dirty="0" err="1" smtClean="0"/>
              <a:t>is</a:t>
            </a:r>
            <a:r>
              <a:rPr lang="pt-PT" sz="2400" dirty="0" smtClean="0"/>
              <a:t> </a:t>
            </a:r>
            <a:r>
              <a:rPr lang="pt-PT" sz="2400" dirty="0" err="1" smtClean="0"/>
              <a:t>your</a:t>
            </a:r>
            <a:r>
              <a:rPr lang="pt-PT" sz="2400" dirty="0" smtClean="0"/>
              <a:t> </a:t>
            </a:r>
            <a:r>
              <a:rPr lang="pt-PT" sz="2400" dirty="0" err="1" smtClean="0"/>
              <a:t>name</a:t>
            </a:r>
            <a:r>
              <a:rPr lang="pt-PT" sz="2400" dirty="0" smtClean="0"/>
              <a:t>?</a:t>
            </a:r>
          </a:p>
          <a:p>
            <a:pPr lvl="1"/>
            <a:r>
              <a:rPr lang="pt-PT" sz="2400" dirty="0" err="1" smtClean="0"/>
              <a:t>My</a:t>
            </a:r>
            <a:r>
              <a:rPr lang="pt-PT" sz="2400" dirty="0" smtClean="0"/>
              <a:t> </a:t>
            </a:r>
            <a:r>
              <a:rPr lang="pt-PT" sz="2400" dirty="0" err="1" smtClean="0"/>
              <a:t>name</a:t>
            </a:r>
            <a:r>
              <a:rPr lang="pt-PT" sz="2400" dirty="0" smtClean="0"/>
              <a:t> </a:t>
            </a:r>
            <a:r>
              <a:rPr lang="pt-PT" sz="2400" u="sng" dirty="0" err="1" smtClean="0"/>
              <a:t>is</a:t>
            </a:r>
            <a:r>
              <a:rPr lang="pt-PT" sz="2400" dirty="0" smtClean="0"/>
              <a:t> Sarah.</a:t>
            </a:r>
          </a:p>
          <a:p>
            <a:pPr lvl="1"/>
            <a:endParaRPr lang="pt-PT" sz="2000" dirty="0" smtClean="0"/>
          </a:p>
          <a:p>
            <a:endParaRPr lang="pt-PT" sz="2200" dirty="0"/>
          </a:p>
        </p:txBody>
      </p:sp>
    </p:spTree>
    <p:extLst>
      <p:ext uri="{BB962C8B-B14F-4D97-AF65-F5344CB8AC3E}">
        <p14:creationId xmlns:p14="http://schemas.microsoft.com/office/powerpoint/2010/main" val="18111291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485</TotalTime>
  <Words>885</Words>
  <Application>Microsoft Macintosh PowerPoint</Application>
  <PresentationFormat>Widescreen</PresentationFormat>
  <Paragraphs>214</Paragraphs>
  <Slides>31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Gill Sans MT</vt:lpstr>
      <vt:lpstr>Arial</vt:lpstr>
      <vt:lpstr>Parcel</vt:lpstr>
      <vt:lpstr>The verb, “to be”</vt:lpstr>
      <vt:lpstr>Before the Lesson: Antes da aula</vt:lpstr>
      <vt:lpstr>8/27 Dever De casa</vt:lpstr>
      <vt:lpstr>Warm Up!</vt:lpstr>
      <vt:lpstr>PowerPoint Presentation</vt:lpstr>
      <vt:lpstr>Review: Reveja</vt:lpstr>
      <vt:lpstr>PowerPoint Presentation</vt:lpstr>
      <vt:lpstr>The verb, “to be”</vt:lpstr>
      <vt:lpstr>Pronouns: pronomes</vt:lpstr>
      <vt:lpstr>Pronomes</vt:lpstr>
      <vt:lpstr>Quando usamos ”to be"?</vt:lpstr>
      <vt:lpstr>Quando usamos ”to be"?</vt:lpstr>
      <vt:lpstr>Pronomes</vt:lpstr>
      <vt:lpstr>vamos ouvir música</vt:lpstr>
      <vt:lpstr>Speaking Activity: atividade de falar</vt:lpstr>
      <vt:lpstr>PowerPoint Presentation</vt:lpstr>
      <vt:lpstr>PowerPoint Presentation</vt:lpstr>
      <vt:lpstr>He is / She IS</vt:lpstr>
      <vt:lpstr>He Is / She is</vt:lpstr>
      <vt:lpstr>We are</vt:lpstr>
      <vt:lpstr>They are</vt:lpstr>
      <vt:lpstr>referindo-se a objetos</vt:lpstr>
      <vt:lpstr>PowerPoint Presentation</vt:lpstr>
      <vt:lpstr>You are (Vocês são)</vt:lpstr>
      <vt:lpstr>Contractions: contrações</vt:lpstr>
      <vt:lpstr>esse é o fim da lição!</vt:lpstr>
      <vt:lpstr>PowerPoint Presentation</vt:lpstr>
      <vt:lpstr>PowerPoint Presentation</vt:lpstr>
      <vt:lpstr> dever de casa</vt:lpstr>
      <vt:lpstr>Dever de casa</vt:lpstr>
      <vt:lpstr>Obrigado pelo seu tempo!  Boa noite</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Pronouns And Family</dc:title>
  <dc:creator>Lessin, Sarah F</dc:creator>
  <cp:lastModifiedBy>Lessin, Sarah F</cp:lastModifiedBy>
  <cp:revision>39</cp:revision>
  <dcterms:created xsi:type="dcterms:W3CDTF">2020-08-30T13:15:42Z</dcterms:created>
  <dcterms:modified xsi:type="dcterms:W3CDTF">2020-08-30T21:21:03Z</dcterms:modified>
</cp:coreProperties>
</file>