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8bae7f9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8bae7f9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8bae7f965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a8bae7f965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8bae7f965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a8bae7f965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8bae7f965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8bae7f965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8bae7f965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a8bae7f965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Fewer bc not as many examples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8bae7f965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8bae7f965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8bae7f965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a8bae7f965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8bae7f965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8bae7f965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8bae7f965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8bae7f965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8bae7f965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8bae7f965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8bae7f965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a8bae7f965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past??/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8d27a3f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8d27a3f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8bae7f965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a8bae7f965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8bae7f965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8bae7f965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8bae7f965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8bae7f965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8bae7f96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8bae7f96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Shopping y conv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8bae7f965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8bae7f965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8bae7f965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a8bae7f965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8bae7f96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a8bae7f96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Do negatives (am not, etc) also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Sabe hacer questions??? verbs??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8bae7f965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8bae7f965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8bae7f965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a8bae7f96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8bae7f965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8bae7f965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Lesson #3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1433400" y="2979800"/>
            <a:ext cx="62772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Sentence formation, verbs, tenses...</a:t>
            </a:r>
            <a:endParaRPr b="1"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4"/>
          <p:cNvSpPr txBox="1"/>
          <p:nvPr>
            <p:ph type="title"/>
          </p:nvPr>
        </p:nvSpPr>
        <p:spPr>
          <a:xfrm>
            <a:off x="216600" y="168400"/>
            <a:ext cx="464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6AA84F"/>
                </a:solidFill>
              </a:rPr>
              <a:t>Practice with “To have”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158" name="Google Shape;158;p3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 _____ two siblings.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Do you _____ children?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James _____ a big family.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We _____ a TV at home </a:t>
            </a:r>
            <a:r>
              <a:rPr i="1" lang="en">
                <a:solidFill>
                  <a:srgbClr val="000000"/>
                </a:solidFill>
              </a:rPr>
              <a:t>(em casa)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00"/>
                </a:highlight>
              </a:rPr>
              <a:t>You all _____ a nice day!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My grandparents _____ eight (8) grandchildren.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/>
          <p:nvPr>
            <p:ph type="title"/>
          </p:nvPr>
        </p:nvSpPr>
        <p:spPr>
          <a:xfrm>
            <a:off x="121500" y="142475"/>
            <a:ext cx="231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6AA84F"/>
                </a:solidFill>
              </a:rPr>
              <a:t>“To have to”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164" name="Google Shape;16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Used to express obligation / </a:t>
            </a:r>
            <a:r>
              <a:rPr i="1" lang="en">
                <a:solidFill>
                  <a:schemeClr val="dk1"/>
                </a:solidFill>
              </a:rPr>
              <a:t>Usado para expressar obrigação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Examples: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I have to work tomorrow.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You have to study </a:t>
            </a:r>
            <a:r>
              <a:rPr i="1" lang="en">
                <a:solidFill>
                  <a:schemeClr val="dk1"/>
                </a:solidFill>
              </a:rPr>
              <a:t>(estudar)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John has to clean the house.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/>
        </p:nvSpPr>
        <p:spPr>
          <a:xfrm>
            <a:off x="157350" y="78675"/>
            <a:ext cx="30000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AA84F"/>
                </a:solidFill>
              </a:rPr>
              <a:t>“To say”</a:t>
            </a:r>
            <a:endParaRPr/>
          </a:p>
        </p:txBody>
      </p:sp>
      <p:sp>
        <p:nvSpPr>
          <p:cNvPr id="170" name="Google Shape;170;p36"/>
          <p:cNvSpPr txBox="1"/>
          <p:nvPr/>
        </p:nvSpPr>
        <p:spPr>
          <a:xfrm>
            <a:off x="486775" y="1244025"/>
            <a:ext cx="149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He, She, Its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</a:rPr>
              <a:t>You</a:t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They</a:t>
            </a:r>
            <a:endParaRPr/>
          </a:p>
        </p:txBody>
      </p:sp>
      <p:sp>
        <p:nvSpPr>
          <p:cNvPr id="171" name="Google Shape;171;p36"/>
          <p:cNvSpPr txBox="1"/>
          <p:nvPr/>
        </p:nvSpPr>
        <p:spPr>
          <a:xfrm>
            <a:off x="2419275" y="1177725"/>
            <a:ext cx="1652100" cy="31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says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/>
          <p:nvPr>
            <p:ph type="title"/>
          </p:nvPr>
        </p:nvSpPr>
        <p:spPr>
          <a:xfrm>
            <a:off x="130175" y="125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6AA84F"/>
                </a:solidFill>
              </a:rPr>
              <a:t>Practice with “To say”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177" name="Google Shape;177;p3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 _____ “Hello” to my parents.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 do what you _____. </a:t>
            </a:r>
            <a:r>
              <a:rPr i="1" lang="en">
                <a:solidFill>
                  <a:srgbClr val="000000"/>
                </a:solidFill>
              </a:rPr>
              <a:t>(Eu faço o que você diz)</a:t>
            </a:r>
            <a:r>
              <a:rPr lang="en">
                <a:solidFill>
                  <a:srgbClr val="000000"/>
                </a:solidFill>
              </a:rPr>
              <a:t>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He _____ what he likes.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We say “Goodnight.”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Why do you all _____ mean things? </a:t>
            </a:r>
            <a:r>
              <a:rPr i="1" lang="en">
                <a:solidFill>
                  <a:srgbClr val="000000"/>
                </a:solidFill>
              </a:rPr>
              <a:t>(coisas rudes)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Do what they _____!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 txBox="1"/>
          <p:nvPr/>
        </p:nvSpPr>
        <p:spPr>
          <a:xfrm>
            <a:off x="157350" y="78675"/>
            <a:ext cx="30000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AA84F"/>
                </a:solidFill>
              </a:rPr>
              <a:t>“To go”</a:t>
            </a:r>
            <a:endParaRPr/>
          </a:p>
        </p:txBody>
      </p:sp>
      <p:sp>
        <p:nvSpPr>
          <p:cNvPr id="183" name="Google Shape;183;p38"/>
          <p:cNvSpPr txBox="1"/>
          <p:nvPr/>
        </p:nvSpPr>
        <p:spPr>
          <a:xfrm>
            <a:off x="486775" y="1244025"/>
            <a:ext cx="149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He, She, Its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</a:rPr>
              <a:t>You</a:t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They</a:t>
            </a:r>
            <a:endParaRPr/>
          </a:p>
        </p:txBody>
      </p:sp>
      <p:sp>
        <p:nvSpPr>
          <p:cNvPr id="184" name="Google Shape;184;p38"/>
          <p:cNvSpPr txBox="1"/>
          <p:nvPr/>
        </p:nvSpPr>
        <p:spPr>
          <a:xfrm>
            <a:off x="2419275" y="1177725"/>
            <a:ext cx="1652100" cy="31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goes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9"/>
          <p:cNvSpPr txBox="1"/>
          <p:nvPr>
            <p:ph type="title"/>
          </p:nvPr>
        </p:nvSpPr>
        <p:spPr>
          <a:xfrm>
            <a:off x="311700" y="142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6AA84F"/>
                </a:solidFill>
              </a:rPr>
              <a:t>Practice with “To go”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190" name="Google Shape;190;p3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 _____ to school in Medford.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(You) Go away!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He _____ to work on Monday.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We _____ to the park </a:t>
            </a:r>
            <a:r>
              <a:rPr i="1" lang="en">
                <a:solidFill>
                  <a:schemeClr val="dk1"/>
                </a:solidFill>
              </a:rPr>
              <a:t>(parque)</a:t>
            </a:r>
            <a:r>
              <a:rPr lang="en">
                <a:solidFill>
                  <a:schemeClr val="dk1"/>
                </a:solidFill>
              </a:rPr>
              <a:t> to play soccer.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When do you all _____?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Emma and Grace _____ to the store.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Tenses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1"/>
          <p:cNvSpPr txBox="1"/>
          <p:nvPr/>
        </p:nvSpPr>
        <p:spPr>
          <a:xfrm>
            <a:off x="157350" y="78675"/>
            <a:ext cx="30000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AA84F"/>
                </a:solidFill>
              </a:rPr>
              <a:t>“To be”</a:t>
            </a:r>
            <a:endParaRPr/>
          </a:p>
        </p:txBody>
      </p:sp>
      <p:pic>
        <p:nvPicPr>
          <p:cNvPr id="201" name="Google Shape;20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724" y="570425"/>
            <a:ext cx="4979075" cy="43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2"/>
          <p:cNvSpPr txBox="1"/>
          <p:nvPr/>
        </p:nvSpPr>
        <p:spPr>
          <a:xfrm>
            <a:off x="0" y="0"/>
            <a:ext cx="30000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AA84F"/>
                </a:solidFill>
              </a:rPr>
              <a:t>“To do” (and go)</a:t>
            </a:r>
            <a:endParaRPr sz="1000"/>
          </a:p>
        </p:txBody>
      </p:sp>
      <p:pic>
        <p:nvPicPr>
          <p:cNvPr id="207" name="Google Shape;20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650" y="304800"/>
            <a:ext cx="291934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83475"/>
            <a:ext cx="3547059" cy="446002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2"/>
          <p:cNvSpPr txBox="1"/>
          <p:nvPr/>
        </p:nvSpPr>
        <p:spPr>
          <a:xfrm>
            <a:off x="6854725" y="2498000"/>
            <a:ext cx="21861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Pronoun + will + do</a:t>
            </a:r>
            <a:endParaRPr sz="1700"/>
          </a:p>
        </p:txBody>
      </p:sp>
      <p:sp>
        <p:nvSpPr>
          <p:cNvPr id="210" name="Google Shape;210;p42"/>
          <p:cNvSpPr txBox="1"/>
          <p:nvPr/>
        </p:nvSpPr>
        <p:spPr>
          <a:xfrm>
            <a:off x="7056325" y="1922525"/>
            <a:ext cx="19845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5"/>
                </a:solidFill>
              </a:rPr>
              <a:t>Future</a:t>
            </a:r>
            <a:endParaRPr b="1" sz="22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3"/>
          <p:cNvSpPr txBox="1"/>
          <p:nvPr/>
        </p:nvSpPr>
        <p:spPr>
          <a:xfrm>
            <a:off x="157350" y="78675"/>
            <a:ext cx="30000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AA84F"/>
                </a:solidFill>
              </a:rPr>
              <a:t>“To have”</a:t>
            </a:r>
            <a:endParaRPr/>
          </a:p>
        </p:txBody>
      </p:sp>
      <p:pic>
        <p:nvPicPr>
          <p:cNvPr id="216" name="Google Shape;21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555" y="244950"/>
            <a:ext cx="6565070" cy="48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156300" y="924425"/>
            <a:ext cx="8831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b="1" lang="en" sz="1600">
                <a:solidFill>
                  <a:srgbClr val="222222"/>
                </a:solidFill>
              </a:rPr>
              <a:t>Things you get on:</a:t>
            </a:r>
            <a:r>
              <a:rPr lang="en" sz="1600">
                <a:solidFill>
                  <a:srgbClr val="222222"/>
                </a:solidFill>
              </a:rPr>
              <a:t> train, plane, bus, boat. When talking about commercial or public transportation, such as a train or plane, use the preposition on.</a:t>
            </a:r>
            <a:endParaRPr sz="16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b="1" lang="en" sz="1600">
                <a:solidFill>
                  <a:srgbClr val="222222"/>
                </a:solidFill>
              </a:rPr>
              <a:t>Things you get in:</a:t>
            </a:r>
            <a:r>
              <a:rPr lang="en" sz="1600">
                <a:solidFill>
                  <a:srgbClr val="222222"/>
                </a:solidFill>
              </a:rPr>
              <a:t> taxi, car, truck. When it comes to personal modes of transportation, such as a taxi or a car, use the preposition in.</a:t>
            </a:r>
            <a:endParaRPr sz="16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4"/>
          <p:cNvSpPr txBox="1"/>
          <p:nvPr/>
        </p:nvSpPr>
        <p:spPr>
          <a:xfrm>
            <a:off x="157350" y="78675"/>
            <a:ext cx="30000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AA84F"/>
                </a:solidFill>
              </a:rPr>
              <a:t>“To say”</a:t>
            </a:r>
            <a:endParaRPr/>
          </a:p>
        </p:txBody>
      </p:sp>
      <p:sp>
        <p:nvSpPr>
          <p:cNvPr id="222" name="Google Shape;222;p44"/>
          <p:cNvSpPr txBox="1"/>
          <p:nvPr/>
        </p:nvSpPr>
        <p:spPr>
          <a:xfrm>
            <a:off x="629425" y="983450"/>
            <a:ext cx="24882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5"/>
                </a:solidFill>
              </a:rPr>
              <a:t>You practice!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C4C9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5"/>
          <p:cNvSpPr txBox="1"/>
          <p:nvPr>
            <p:ph idx="4294967295" type="title"/>
          </p:nvPr>
        </p:nvSpPr>
        <p:spPr>
          <a:xfrm>
            <a:off x="311700" y="142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38761D"/>
                </a:solidFill>
              </a:rPr>
              <a:t>Homework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228" name="Google Shape;228;p45"/>
          <p:cNvSpPr txBox="1"/>
          <p:nvPr>
            <p:ph idx="4294967295" type="body"/>
          </p:nvPr>
        </p:nvSpPr>
        <p:spPr>
          <a:xfrm>
            <a:off x="311700" y="772100"/>
            <a:ext cx="8520600" cy="44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Make sentences with these verbs  / </a:t>
            </a:r>
            <a:r>
              <a:rPr i="1" lang="en">
                <a:solidFill>
                  <a:schemeClr val="dk1"/>
                </a:solidFill>
              </a:rPr>
              <a:t>Forme frases com esses verbos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 be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 do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 have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 say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To go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In the PAST and FUTURE!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C4C9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idx="4294967295" type="title"/>
          </p:nvPr>
        </p:nvSpPr>
        <p:spPr>
          <a:xfrm>
            <a:off x="311700" y="142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38761D"/>
                </a:solidFill>
              </a:rPr>
              <a:t>Question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234" name="Google Shape;234;p46"/>
          <p:cNvSpPr txBox="1"/>
          <p:nvPr>
            <p:ph idx="4294967295" type="body"/>
          </p:nvPr>
        </p:nvSpPr>
        <p:spPr>
          <a:xfrm>
            <a:off x="311700" y="1204825"/>
            <a:ext cx="8520600" cy="29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What do you need help with?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Continuous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Past participles (have/had + participle)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Have </a:t>
            </a:r>
            <a:r>
              <a:rPr b="1" lang="en">
                <a:solidFill>
                  <a:schemeClr val="dk1"/>
                </a:solidFill>
                <a:highlight>
                  <a:srgbClr val="FFFF00"/>
                </a:highlight>
              </a:rPr>
              <a:t>gone </a:t>
            </a:r>
            <a:endParaRPr b="1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Negatives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Questions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C4C9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4294967295" type="title"/>
          </p:nvPr>
        </p:nvSpPr>
        <p:spPr>
          <a:xfrm>
            <a:off x="311700" y="142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38761D"/>
                </a:solidFill>
              </a:rPr>
              <a:t>Homework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111" name="Google Shape;111;p27"/>
          <p:cNvSpPr txBox="1"/>
          <p:nvPr>
            <p:ph idx="4294967295" type="body"/>
          </p:nvPr>
        </p:nvSpPr>
        <p:spPr>
          <a:xfrm>
            <a:off x="311700" y="772100"/>
            <a:ext cx="8520600" cy="44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Make sentences with these verbs  / </a:t>
            </a:r>
            <a:r>
              <a:rPr i="1" lang="en">
                <a:solidFill>
                  <a:schemeClr val="dk1"/>
                </a:solidFill>
              </a:rPr>
              <a:t>Forme frases com esses verbos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 be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 do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 have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 say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To go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In any </a:t>
            </a:r>
            <a:r>
              <a:rPr b="1" i="1" lang="en">
                <a:solidFill>
                  <a:srgbClr val="000000"/>
                </a:solidFill>
              </a:rPr>
              <a:t>tense</a:t>
            </a:r>
            <a:r>
              <a:rPr b="1" lang="en">
                <a:solidFill>
                  <a:srgbClr val="000000"/>
                </a:solidFill>
              </a:rPr>
              <a:t> and with whatever </a:t>
            </a:r>
            <a:r>
              <a:rPr b="1" i="1" lang="en">
                <a:solidFill>
                  <a:srgbClr val="000000"/>
                </a:solidFill>
              </a:rPr>
              <a:t>comes to mind</a:t>
            </a:r>
            <a:r>
              <a:rPr b="1" lang="en">
                <a:solidFill>
                  <a:srgbClr val="000000"/>
                </a:solidFill>
              </a:rPr>
              <a:t>!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/>
        </p:nvSpPr>
        <p:spPr>
          <a:xfrm>
            <a:off x="157350" y="78675"/>
            <a:ext cx="30000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AA84F"/>
                </a:solidFill>
              </a:rPr>
              <a:t>“To be”</a:t>
            </a:r>
            <a:endParaRPr/>
          </a:p>
        </p:txBody>
      </p:sp>
      <p:sp>
        <p:nvSpPr>
          <p:cNvPr id="117" name="Google Shape;117;p28"/>
          <p:cNvSpPr txBox="1"/>
          <p:nvPr/>
        </p:nvSpPr>
        <p:spPr>
          <a:xfrm>
            <a:off x="486775" y="1244025"/>
            <a:ext cx="149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He, She, Its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</a:rPr>
              <a:t>You</a:t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They</a:t>
            </a:r>
            <a:endParaRPr/>
          </a:p>
        </p:txBody>
      </p:sp>
      <p:sp>
        <p:nvSpPr>
          <p:cNvPr id="118" name="Google Shape;118;p28"/>
          <p:cNvSpPr txBox="1"/>
          <p:nvPr/>
        </p:nvSpPr>
        <p:spPr>
          <a:xfrm>
            <a:off x="2419275" y="1177725"/>
            <a:ext cx="1652100" cy="31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r>
              <a:rPr lang="en" sz="1800"/>
              <a:t>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</a:t>
            </a:r>
            <a:r>
              <a:rPr lang="en" sz="1800"/>
              <a:t>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185438" y="127850"/>
            <a:ext cx="469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6AA84F"/>
                </a:solidFill>
              </a:rPr>
              <a:t>REMEMBER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124" name="Google Shape;124;p29"/>
          <p:cNvSpPr txBox="1"/>
          <p:nvPr>
            <p:ph idx="1" type="body"/>
          </p:nvPr>
        </p:nvSpPr>
        <p:spPr>
          <a:xfrm>
            <a:off x="517119" y="952050"/>
            <a:ext cx="1785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My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Your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000000"/>
                </a:solidFill>
              </a:rPr>
              <a:t>His, Her, Its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Our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i="1" lang="en">
                <a:solidFill>
                  <a:srgbClr val="000000"/>
                </a:solidFill>
              </a:rPr>
              <a:t>Your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Their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5" name="Google Shape;125;p29"/>
          <p:cNvSpPr txBox="1"/>
          <p:nvPr/>
        </p:nvSpPr>
        <p:spPr>
          <a:xfrm>
            <a:off x="4046875" y="952050"/>
            <a:ext cx="1490100" cy="29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He, She, Its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</a:rPr>
              <a:t>You</a:t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They</a:t>
            </a:r>
            <a:endParaRPr/>
          </a:p>
        </p:txBody>
      </p:sp>
      <p:sp>
        <p:nvSpPr>
          <p:cNvPr id="126" name="Google Shape;126;p29"/>
          <p:cNvSpPr txBox="1"/>
          <p:nvPr/>
        </p:nvSpPr>
        <p:spPr>
          <a:xfrm>
            <a:off x="2429150" y="2055425"/>
            <a:ext cx="88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6AA84F"/>
                </a:solidFill>
              </a:rPr>
              <a:t>VS</a:t>
            </a:r>
            <a:endParaRPr b="1" sz="27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type="title"/>
          </p:nvPr>
        </p:nvSpPr>
        <p:spPr>
          <a:xfrm>
            <a:off x="104225" y="12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6AA84F"/>
                </a:solidFill>
              </a:rPr>
              <a:t>Practice with “To be”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132" name="Google Shape;132;p3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 _____ a woman.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You “are” a tall man.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It “is” a nice day outside!			He, she, it 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</a:rPr>
              <a:t>IS</a:t>
            </a:r>
            <a:endParaRPr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He “is” from the United States.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We “are” young.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Why ARE you sad?		Why IS she sad?		“Why AM I sad?”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The brothers “are” five (5) years old.   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/>
        </p:nvSpPr>
        <p:spPr>
          <a:xfrm>
            <a:off x="157350" y="78675"/>
            <a:ext cx="30000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AA84F"/>
                </a:solidFill>
              </a:rPr>
              <a:t>“To do”</a:t>
            </a:r>
            <a:endParaRPr/>
          </a:p>
        </p:txBody>
      </p:sp>
      <p:sp>
        <p:nvSpPr>
          <p:cNvPr id="138" name="Google Shape;138;p31"/>
          <p:cNvSpPr txBox="1"/>
          <p:nvPr/>
        </p:nvSpPr>
        <p:spPr>
          <a:xfrm>
            <a:off x="486775" y="1244025"/>
            <a:ext cx="149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He, She, Its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</a:rPr>
              <a:t>You</a:t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They</a:t>
            </a:r>
            <a:endParaRPr/>
          </a:p>
        </p:txBody>
      </p:sp>
      <p:sp>
        <p:nvSpPr>
          <p:cNvPr id="139" name="Google Shape;139;p31"/>
          <p:cNvSpPr txBox="1"/>
          <p:nvPr/>
        </p:nvSpPr>
        <p:spPr>
          <a:xfrm>
            <a:off x="2419275" y="1177725"/>
            <a:ext cx="1652100" cy="31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311700" y="107875"/>
            <a:ext cx="450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6AA84F"/>
                </a:solidFill>
              </a:rPr>
              <a:t>Practice with “To do”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145" name="Google Shape;145;p32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 _____ exercise every day.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Why _____ you work?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My son _____ his homework </a:t>
            </a:r>
            <a:r>
              <a:rPr i="1" lang="en">
                <a:solidFill>
                  <a:srgbClr val="000000"/>
                </a:solidFill>
              </a:rPr>
              <a:t>(tarefa escolar)</a:t>
            </a:r>
            <a:r>
              <a:rPr lang="en">
                <a:solidFill>
                  <a:srgbClr val="000000"/>
                </a:solidFill>
              </a:rPr>
              <a:t>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We _____ 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</a:rPr>
              <a:t>our</a:t>
            </a:r>
            <a:r>
              <a:rPr lang="en">
                <a:solidFill>
                  <a:srgbClr val="000000"/>
                </a:solidFill>
              </a:rPr>
              <a:t> work together </a:t>
            </a:r>
            <a:r>
              <a:rPr i="1" lang="en">
                <a:solidFill>
                  <a:srgbClr val="000000"/>
                </a:solidFill>
              </a:rPr>
              <a:t>(juntos)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You all _____ a good job!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They _____ sports.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/>
        </p:nvSpPr>
        <p:spPr>
          <a:xfrm>
            <a:off x="157350" y="78675"/>
            <a:ext cx="30000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AA84F"/>
                </a:solidFill>
              </a:rPr>
              <a:t>“To have”</a:t>
            </a:r>
            <a:endParaRPr/>
          </a:p>
        </p:txBody>
      </p:sp>
      <p:sp>
        <p:nvSpPr>
          <p:cNvPr id="151" name="Google Shape;151;p33"/>
          <p:cNvSpPr txBox="1"/>
          <p:nvPr/>
        </p:nvSpPr>
        <p:spPr>
          <a:xfrm>
            <a:off x="486775" y="1244025"/>
            <a:ext cx="149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He, She, Its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</a:rPr>
              <a:t>You</a:t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They</a:t>
            </a:r>
            <a:endParaRPr/>
          </a:p>
        </p:txBody>
      </p:sp>
      <p:sp>
        <p:nvSpPr>
          <p:cNvPr id="152" name="Google Shape;152;p33"/>
          <p:cNvSpPr txBox="1"/>
          <p:nvPr/>
        </p:nvSpPr>
        <p:spPr>
          <a:xfrm>
            <a:off x="2419275" y="1177725"/>
            <a:ext cx="1652100" cy="31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have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have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have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have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have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