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3/05/13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4046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Séance 18 – Equilibre Macroéconomique – DA/0A : Ex. 5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04116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Hypothèses : </a:t>
            </a:r>
          </a:p>
          <a:p>
            <a:pPr marL="285750" indent="-285750">
              <a:buFontTx/>
              <a:buChar char="-"/>
            </a:pPr>
            <a:r>
              <a:rPr lang="fr-BE" dirty="0" smtClean="0"/>
              <a:t>Petite économie ouverte</a:t>
            </a:r>
          </a:p>
          <a:p>
            <a:pPr marL="285750" indent="-285750">
              <a:buFontTx/>
              <a:buChar char="-"/>
            </a:pPr>
            <a:r>
              <a:rPr lang="fr-BE" dirty="0" smtClean="0"/>
              <a:t>Taux de change flexible</a:t>
            </a:r>
          </a:p>
          <a:p>
            <a:pPr marL="285750" indent="-285750">
              <a:buFontTx/>
              <a:buChar char="-"/>
            </a:pPr>
            <a:r>
              <a:rPr lang="fr-BE" dirty="0" smtClean="0"/>
              <a:t>Mobilité parfaite des capitaux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1052735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Situation initiale : sous-emploi keynésien</a:t>
            </a:r>
          </a:p>
          <a:p>
            <a:endParaRPr lang="fr-BE" dirty="0"/>
          </a:p>
          <a:p>
            <a:r>
              <a:rPr lang="fr-BE" dirty="0" smtClean="0"/>
              <a:t>« Choc » : Politique monétaire expansionniste</a:t>
            </a:r>
          </a:p>
        </p:txBody>
      </p:sp>
      <p:grpSp>
        <p:nvGrpSpPr>
          <p:cNvPr id="40" name="Groupe 39"/>
          <p:cNvGrpSpPr/>
          <p:nvPr/>
        </p:nvGrpSpPr>
        <p:grpSpPr>
          <a:xfrm>
            <a:off x="3671900" y="2492895"/>
            <a:ext cx="2592288" cy="4062646"/>
            <a:chOff x="3671900" y="2492895"/>
            <a:chExt cx="2592288" cy="4062646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3995936" y="2492896"/>
              <a:ext cx="0" cy="18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4211960" y="2636912"/>
              <a:ext cx="1512168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5724128" y="2633174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LM</a:t>
              </a:r>
              <a:endParaRPr lang="fr-BE" sz="1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671900" y="2492895"/>
              <a:ext cx="25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/>
                <a:t>i</a:t>
              </a:r>
            </a:p>
          </p:txBody>
        </p:sp>
        <p:grpSp>
          <p:nvGrpSpPr>
            <p:cNvPr id="39" name="Groupe 38"/>
            <p:cNvGrpSpPr/>
            <p:nvPr/>
          </p:nvGrpSpPr>
          <p:grpSpPr>
            <a:xfrm>
              <a:off x="3671900" y="3104964"/>
              <a:ext cx="2592288" cy="3450577"/>
              <a:chOff x="3671900" y="3104964"/>
              <a:chExt cx="2592288" cy="3450577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995936" y="4583943"/>
                <a:ext cx="0" cy="1584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3995936" y="4293096"/>
                <a:ext cx="20162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3995936" y="6161256"/>
                <a:ext cx="20162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 flipH="1" flipV="1">
                <a:off x="4364360" y="3104964"/>
                <a:ext cx="164780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4716016" y="3284984"/>
                <a:ext cx="0" cy="2876272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V="1">
                <a:off x="4226381" y="5376031"/>
                <a:ext cx="741663" cy="468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4974049" y="4604108"/>
                <a:ext cx="432048" cy="76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V="1">
                <a:off x="4974049" y="4568696"/>
                <a:ext cx="0" cy="1592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>
                <a:off x="4124086" y="5193070"/>
                <a:ext cx="1378980" cy="732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5760132" y="3591177"/>
                <a:ext cx="504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/>
                  <a:t>IS</a:t>
                </a:r>
                <a:endParaRPr lang="fr-BE" sz="1000" dirty="0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3671900" y="4564958"/>
                <a:ext cx="2520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/>
                  <a:t>P</a:t>
                </a:r>
                <a:endParaRPr lang="fr-BE" sz="10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5850142" y="4366512"/>
                <a:ext cx="2520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/>
                  <a:t>Y</a:t>
                </a:r>
                <a:endParaRPr lang="fr-BE" sz="10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5850142" y="6309320"/>
                <a:ext cx="2520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/>
                  <a:t>Y</a:t>
                </a:r>
                <a:endParaRPr lang="fr-BE" sz="1000" dirty="0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5312274" y="4564958"/>
                <a:ext cx="529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/>
                  <a:t>Ys ct</a:t>
                </a:r>
                <a:endParaRPr lang="fr-BE" sz="1000" dirty="0"/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4597212" y="4564957"/>
                <a:ext cx="5594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/>
                  <a:t>Ys LT</a:t>
                </a:r>
                <a:endParaRPr lang="fr-BE" sz="1000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5414472" y="5571348"/>
                <a:ext cx="5650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err="1" smtClean="0"/>
                  <a:t>Yd</a:t>
                </a:r>
                <a:endParaRPr lang="fr-BE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88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365563" y="476672"/>
            <a:ext cx="819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Première étape : Politique Monétaire expansionniste : ↑ de M et donc de M/P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535502" y="136167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751526" y="1505690"/>
            <a:ext cx="15121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263694" y="1501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LM</a:t>
            </a:r>
            <a:endParaRPr lang="fr-BE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211466" y="1361673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i</a:t>
            </a:r>
          </a:p>
        </p:txBody>
      </p:sp>
      <p:cxnSp>
        <p:nvCxnSpPr>
          <p:cNvPr id="62" name="Connecteur droit 61"/>
          <p:cNvCxnSpPr/>
          <p:nvPr/>
        </p:nvCxnSpPr>
        <p:spPr>
          <a:xfrm>
            <a:off x="1535502" y="3452721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535502" y="316187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1535502" y="503003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1903926" y="1973742"/>
            <a:ext cx="164780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255582" y="2153762"/>
            <a:ext cx="0" cy="287627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1765947" y="4244809"/>
            <a:ext cx="605438" cy="46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378538" y="3527994"/>
            <a:ext cx="491461" cy="71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371385" y="3444337"/>
            <a:ext cx="0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1663652" y="4061848"/>
            <a:ext cx="1378980" cy="73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3299698" y="245995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IS</a:t>
            </a:r>
            <a:endParaRPr lang="fr-BE" sz="1000" dirty="0"/>
          </a:p>
        </p:txBody>
      </p:sp>
      <p:sp>
        <p:nvSpPr>
          <p:cNvPr id="92" name="ZoneTexte 91"/>
          <p:cNvSpPr txBox="1"/>
          <p:nvPr/>
        </p:nvSpPr>
        <p:spPr>
          <a:xfrm>
            <a:off x="1211466" y="3433736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P</a:t>
            </a:r>
            <a:endParaRPr lang="fr-BE" sz="1000" dirty="0"/>
          </a:p>
        </p:txBody>
      </p:sp>
      <p:sp>
        <p:nvSpPr>
          <p:cNvPr id="93" name="ZoneTexte 92"/>
          <p:cNvSpPr txBox="1"/>
          <p:nvPr/>
        </p:nvSpPr>
        <p:spPr>
          <a:xfrm>
            <a:off x="3389708" y="3235290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</a:t>
            </a:r>
            <a:endParaRPr lang="fr-BE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389708" y="5178098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</a:t>
            </a:r>
            <a:endParaRPr lang="fr-BE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2799449" y="3522113"/>
            <a:ext cx="529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Ys ct</a:t>
            </a:r>
            <a:endParaRPr lang="fr-BE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2136778" y="3433735"/>
            <a:ext cx="559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Ys LT</a:t>
            </a:r>
            <a:endParaRPr lang="fr-BE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2824674" y="4498069"/>
            <a:ext cx="565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 smtClean="0"/>
              <a:t>Yd</a:t>
            </a:r>
            <a:endParaRPr lang="fr-BE" sz="1000" dirty="0"/>
          </a:p>
        </p:txBody>
      </p:sp>
      <p:cxnSp>
        <p:nvCxnSpPr>
          <p:cNvPr id="98" name="Connecteur droit 97"/>
          <p:cNvCxnSpPr>
            <a:stCxn id="99" idx="3"/>
          </p:cNvCxnSpPr>
          <p:nvPr/>
        </p:nvCxnSpPr>
        <p:spPr>
          <a:xfrm>
            <a:off x="1535502" y="2135731"/>
            <a:ext cx="720080" cy="180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1211466" y="2012620"/>
            <a:ext cx="324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000" dirty="0" smtClean="0">
                <a:solidFill>
                  <a:schemeClr val="bg2">
                    <a:lumMod val="50000"/>
                  </a:schemeClr>
                </a:solidFill>
              </a:rPr>
              <a:t>i0</a:t>
            </a:r>
            <a:endParaRPr lang="fr-BE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167385" y="5062066"/>
            <a:ext cx="34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Y0</a:t>
            </a:r>
            <a:endParaRPr lang="fr-BE" sz="10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75462" y="2025602"/>
            <a:ext cx="7382116" cy="391507"/>
            <a:chOff x="1175462" y="2025602"/>
            <a:chExt cx="7382116" cy="391507"/>
          </a:xfrm>
        </p:grpSpPr>
        <p:sp>
          <p:nvSpPr>
            <p:cNvPr id="2" name="Rectangle 1"/>
            <p:cNvSpPr/>
            <p:nvPr/>
          </p:nvSpPr>
          <p:spPr>
            <a:xfrm>
              <a:off x="3985578" y="2025602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085850" lvl="2" indent="-171450">
                <a:buFont typeface="Wingdings"/>
                <a:buChar char="à"/>
              </a:pPr>
              <a:r>
                <a:rPr lang="fr-BE" sz="1200" dirty="0" smtClean="0">
                  <a:solidFill>
                    <a:srgbClr val="C00000"/>
                  </a:solidFill>
                  <a:sym typeface="Wingdings" pitchFamily="2" charset="2"/>
                </a:rPr>
                <a:t>Diminution de i en i1</a:t>
              </a:r>
              <a:endParaRPr lang="fr-BE" sz="1200" dirty="0">
                <a:solidFill>
                  <a:srgbClr val="C00000"/>
                </a:solidFill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75462" y="2170888"/>
              <a:ext cx="1308306" cy="246221"/>
              <a:chOff x="1175462" y="2170888"/>
              <a:chExt cx="1308306" cy="246221"/>
            </a:xfrm>
          </p:grpSpPr>
          <p:sp>
            <p:nvSpPr>
              <p:cNvPr id="100" name="ZoneTexte 99"/>
              <p:cNvSpPr txBox="1"/>
              <p:nvPr/>
            </p:nvSpPr>
            <p:spPr>
              <a:xfrm>
                <a:off x="1175462" y="2170888"/>
                <a:ext cx="32403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>
                    <a:solidFill>
                      <a:srgbClr val="C00000"/>
                    </a:solidFill>
                  </a:rPr>
                  <a:t>i1</a:t>
                </a:r>
                <a:endParaRPr lang="fr-BE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1535502" y="2281843"/>
                <a:ext cx="948266" cy="0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e 13"/>
          <p:cNvGrpSpPr/>
          <p:nvPr/>
        </p:nvGrpSpPr>
        <p:grpSpPr>
          <a:xfrm>
            <a:off x="1787530" y="1616183"/>
            <a:ext cx="5533108" cy="1089993"/>
            <a:chOff x="1787530" y="1616183"/>
            <a:chExt cx="5533108" cy="1089993"/>
          </a:xfrm>
        </p:grpSpPr>
        <p:grpSp>
          <p:nvGrpSpPr>
            <p:cNvPr id="11" name="Groupe 10"/>
            <p:cNvGrpSpPr/>
            <p:nvPr/>
          </p:nvGrpSpPr>
          <p:grpSpPr>
            <a:xfrm>
              <a:off x="1787530" y="1748173"/>
              <a:ext cx="1928852" cy="958003"/>
              <a:chOff x="1787530" y="1748173"/>
              <a:chExt cx="1928852" cy="958003"/>
            </a:xfrm>
          </p:grpSpPr>
          <p:sp>
            <p:nvSpPr>
              <p:cNvPr id="103" name="ZoneTexte 102"/>
              <p:cNvSpPr txBox="1"/>
              <p:nvPr/>
            </p:nvSpPr>
            <p:spPr>
              <a:xfrm>
                <a:off x="3212326" y="1770072"/>
                <a:ext cx="504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>
                    <a:solidFill>
                      <a:srgbClr val="C00000"/>
                    </a:solidFill>
                  </a:rPr>
                  <a:t>LM 1</a:t>
                </a:r>
                <a:endParaRPr lang="fr-BE" sz="10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8" name="Groupe 7"/>
              <p:cNvGrpSpPr/>
              <p:nvPr/>
            </p:nvGrpSpPr>
            <p:grpSpPr>
              <a:xfrm>
                <a:off x="1787530" y="1748173"/>
                <a:ext cx="1512168" cy="958003"/>
                <a:chOff x="1787530" y="1748173"/>
                <a:chExt cx="1512168" cy="958003"/>
              </a:xfrm>
            </p:grpSpPr>
            <p:cxnSp>
              <p:nvCxnSpPr>
                <p:cNvPr id="101" name="Connecteur droit 100"/>
                <p:cNvCxnSpPr/>
                <p:nvPr/>
              </p:nvCxnSpPr>
              <p:spPr>
                <a:xfrm flipV="1">
                  <a:off x="1787530" y="1770072"/>
                  <a:ext cx="1512168" cy="936104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avec flèche 101"/>
                <p:cNvCxnSpPr/>
                <p:nvPr/>
              </p:nvCxnSpPr>
              <p:spPr>
                <a:xfrm>
                  <a:off x="2954038" y="1748173"/>
                  <a:ext cx="88594" cy="145009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avec flèche 106"/>
                <p:cNvCxnSpPr/>
                <p:nvPr/>
              </p:nvCxnSpPr>
              <p:spPr>
                <a:xfrm>
                  <a:off x="2136778" y="2238124"/>
                  <a:ext cx="118804" cy="167666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Rectangle 11"/>
            <p:cNvSpPr/>
            <p:nvPr/>
          </p:nvSpPr>
          <p:spPr>
            <a:xfrm>
              <a:off x="4644008" y="1616183"/>
              <a:ext cx="267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28650" lvl="1" indent="-171450">
                <a:buFont typeface="Wingdings"/>
                <a:buChar char="à"/>
              </a:pPr>
              <a:r>
                <a:rPr lang="fr-BE" sz="1200" dirty="0">
                  <a:solidFill>
                    <a:srgbClr val="C00000"/>
                  </a:solidFill>
                  <a:sym typeface="Wingdings" pitchFamily="2" charset="2"/>
                </a:rPr>
                <a:t>Déplacement de LM vers LM1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2320405" y="2025602"/>
            <a:ext cx="6060665" cy="3282685"/>
            <a:chOff x="2320405" y="2025602"/>
            <a:chExt cx="6060665" cy="3282685"/>
          </a:xfrm>
        </p:grpSpPr>
        <p:grpSp>
          <p:nvGrpSpPr>
            <p:cNvPr id="10" name="Groupe 9"/>
            <p:cNvGrpSpPr/>
            <p:nvPr/>
          </p:nvGrpSpPr>
          <p:grpSpPr>
            <a:xfrm>
              <a:off x="2320405" y="2261774"/>
              <a:ext cx="340225" cy="3046513"/>
              <a:chOff x="2320405" y="2261774"/>
              <a:chExt cx="340225" cy="3046513"/>
            </a:xfrm>
          </p:grpSpPr>
          <p:sp>
            <p:nvSpPr>
              <p:cNvPr id="105" name="ZoneTexte 104"/>
              <p:cNvSpPr txBox="1"/>
              <p:nvPr/>
            </p:nvSpPr>
            <p:spPr>
              <a:xfrm>
                <a:off x="2320405" y="5062066"/>
                <a:ext cx="340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000" dirty="0" smtClean="0">
                    <a:solidFill>
                      <a:srgbClr val="C00000"/>
                    </a:solidFill>
                  </a:rPr>
                  <a:t>Y1</a:t>
                </a:r>
                <a:endParaRPr lang="fr-BE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06" name="Connecteur droit 105"/>
              <p:cNvCxnSpPr/>
              <p:nvPr/>
            </p:nvCxnSpPr>
            <p:spPr>
              <a:xfrm flipV="1">
                <a:off x="2490518" y="2261774"/>
                <a:ext cx="0" cy="2775125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5508104" y="2025602"/>
              <a:ext cx="2872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2"/>
              <a:r>
                <a:rPr lang="fr-BE" sz="1200" dirty="0">
                  <a:solidFill>
                    <a:srgbClr val="C00000"/>
                  </a:solidFill>
                  <a:sym typeface="Wingdings" pitchFamily="2" charset="2"/>
                </a:rPr>
                <a:t>et déplacement de Y vers Y1</a:t>
              </a:r>
              <a:endParaRPr lang="fr-BE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860032" y="2459955"/>
            <a:ext cx="3521038" cy="1432025"/>
            <a:chOff x="4860032" y="2459955"/>
            <a:chExt cx="3521038" cy="1432025"/>
          </a:xfrm>
        </p:grpSpPr>
        <p:sp>
          <p:nvSpPr>
            <p:cNvPr id="91" name="ZoneTexte 90"/>
            <p:cNvSpPr txBox="1"/>
            <p:nvPr/>
          </p:nvSpPr>
          <p:spPr>
            <a:xfrm>
              <a:off x="4860032" y="3291816"/>
              <a:ext cx="3521038" cy="60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/>
                <a:buChar char="à"/>
              </a:pPr>
              <a:r>
                <a:rPr lang="fr-BE" sz="1100" dirty="0" smtClean="0">
                  <a:sym typeface="Wingdings" pitchFamily="2" charset="2"/>
                </a:rPr>
                <a:t>Fuite de capitaux</a:t>
              </a:r>
            </a:p>
            <a:p>
              <a:pPr marL="742950" lvl="1" indent="-285750">
                <a:buFont typeface="Wingdings"/>
                <a:buChar char="à"/>
              </a:pPr>
              <a:r>
                <a:rPr lang="fr-BE" sz="1100" dirty="0" smtClean="0">
                  <a:sym typeface="Wingdings" pitchFamily="2" charset="2"/>
                </a:rPr>
                <a:t>Dépréciation du taux de change</a:t>
              </a:r>
            </a:p>
            <a:p>
              <a:pPr marL="1200150" lvl="2" indent="-285750">
                <a:buFont typeface="Wingdings"/>
                <a:buChar char="à"/>
              </a:pPr>
              <a:r>
                <a:rPr lang="fr-BE" sz="1100" dirty="0" smtClean="0">
                  <a:sym typeface="Wingdings" pitchFamily="2" charset="2"/>
                </a:rPr>
                <a:t>Augmentation de la compétitivité</a:t>
              </a:r>
              <a:endParaRPr lang="fr-BE" sz="1100" dirty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157289" y="2459955"/>
              <a:ext cx="1472487" cy="658399"/>
              <a:chOff x="5157289" y="2459955"/>
              <a:chExt cx="1472487" cy="658399"/>
            </a:xfrm>
          </p:grpSpPr>
          <p:sp>
            <p:nvSpPr>
              <p:cNvPr id="17" name="Flèche vers le bas 16"/>
              <p:cNvSpPr/>
              <p:nvPr/>
            </p:nvSpPr>
            <p:spPr>
              <a:xfrm>
                <a:off x="5157289" y="2459955"/>
                <a:ext cx="1472487" cy="658399"/>
              </a:xfrm>
              <a:prstGeom prst="downArrow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658287" y="2583065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↓ i</a:t>
                </a:r>
                <a:endParaRPr lang="fr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24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395535" y="476672"/>
            <a:ext cx="78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Deuxième étape (très court terme) : amélioration de la compétitivité  </a:t>
            </a:r>
            <a:r>
              <a:rPr lang="fr-BE" dirty="0" smtClean="0">
                <a:sym typeface="Wingdings" pitchFamily="2" charset="2"/>
              </a:rPr>
              <a:t> hausse des exportations </a:t>
            </a:r>
            <a:endParaRPr lang="fr-BE" dirty="0"/>
          </a:p>
        </p:txBody>
      </p:sp>
      <p:grpSp>
        <p:nvGrpSpPr>
          <p:cNvPr id="89" name="Groupe 88"/>
          <p:cNvGrpSpPr/>
          <p:nvPr/>
        </p:nvGrpSpPr>
        <p:grpSpPr>
          <a:xfrm>
            <a:off x="992874" y="1130551"/>
            <a:ext cx="2628292" cy="4062646"/>
            <a:chOff x="1175462" y="1361673"/>
            <a:chExt cx="2628292" cy="4062646"/>
          </a:xfrm>
        </p:grpSpPr>
        <p:cxnSp>
          <p:nvCxnSpPr>
            <p:cNvPr id="91" name="Connecteur droit 90"/>
            <p:cNvCxnSpPr/>
            <p:nvPr/>
          </p:nvCxnSpPr>
          <p:spPr>
            <a:xfrm>
              <a:off x="1535502" y="1361674"/>
              <a:ext cx="0" cy="18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751526" y="1505690"/>
              <a:ext cx="1512168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ZoneTexte 94"/>
            <p:cNvSpPr txBox="1"/>
            <p:nvPr/>
          </p:nvSpPr>
          <p:spPr>
            <a:xfrm>
              <a:off x="3263694" y="1501952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LM</a:t>
              </a:r>
              <a:endParaRPr lang="fr-BE" sz="1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1211466" y="1361673"/>
              <a:ext cx="25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/>
                <a:t>i</a:t>
              </a: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535502" y="3452721"/>
              <a:ext cx="0" cy="1584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1535502" y="3161874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1535502" y="5030034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H="1" flipV="1">
              <a:off x="1903926" y="1973742"/>
              <a:ext cx="16478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2255582" y="2153762"/>
              <a:ext cx="0" cy="287627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V="1">
              <a:off x="1765947" y="4244809"/>
              <a:ext cx="605438" cy="468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2378538" y="3527994"/>
              <a:ext cx="491461" cy="71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371385" y="3444337"/>
              <a:ext cx="0" cy="159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1663652" y="4061848"/>
              <a:ext cx="1378980" cy="732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3299698" y="2459955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IS</a:t>
              </a:r>
              <a:endParaRPr lang="fr-BE" sz="1000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1211466" y="3433736"/>
              <a:ext cx="25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P</a:t>
              </a:r>
              <a:endParaRPr lang="fr-BE" sz="1000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389708" y="3235290"/>
              <a:ext cx="25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Y</a:t>
              </a:r>
              <a:endParaRPr lang="fr-BE" sz="1000" dirty="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3389708" y="5178098"/>
              <a:ext cx="25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Y</a:t>
              </a:r>
              <a:endParaRPr lang="fr-BE" sz="1000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2799449" y="3522113"/>
              <a:ext cx="529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Ys ct</a:t>
              </a:r>
              <a:endParaRPr lang="fr-BE" sz="10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136778" y="3433735"/>
              <a:ext cx="5594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Ys LT</a:t>
              </a:r>
              <a:endParaRPr lang="fr-BE" sz="1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2824674" y="4498069"/>
              <a:ext cx="565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err="1" smtClean="0"/>
                <a:t>Yd</a:t>
              </a:r>
              <a:endParaRPr lang="fr-BE" sz="1000" dirty="0"/>
            </a:p>
          </p:txBody>
        </p:sp>
        <p:cxnSp>
          <p:nvCxnSpPr>
            <p:cNvPr id="116" name="Connecteur droit 115"/>
            <p:cNvCxnSpPr>
              <a:stCxn id="117" idx="3"/>
            </p:cNvCxnSpPr>
            <p:nvPr/>
          </p:nvCxnSpPr>
          <p:spPr>
            <a:xfrm>
              <a:off x="1535502" y="2135731"/>
              <a:ext cx="720080" cy="180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1211466" y="2012620"/>
              <a:ext cx="3240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chemeClr val="bg2">
                      <a:lumMod val="50000"/>
                    </a:schemeClr>
                  </a:solidFill>
                </a:rPr>
                <a:t>i0</a:t>
              </a:r>
              <a:endParaRPr lang="fr-BE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2167385" y="5062066"/>
              <a:ext cx="340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/>
                <a:t>Y0</a:t>
              </a:r>
              <a:endParaRPr lang="fr-BE" sz="10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1175462" y="2170888"/>
              <a:ext cx="3240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C00000"/>
                  </a:solidFill>
                </a:rPr>
                <a:t>i1</a:t>
              </a:r>
              <a:endParaRPr lang="fr-BE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Connecteur droit 119"/>
            <p:cNvCxnSpPr/>
            <p:nvPr/>
          </p:nvCxnSpPr>
          <p:spPr>
            <a:xfrm>
              <a:off x="1535502" y="2281843"/>
              <a:ext cx="948266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/>
          </p:nvSpPr>
          <p:spPr>
            <a:xfrm>
              <a:off x="3212326" y="1776581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C00000"/>
                  </a:solidFill>
                </a:rPr>
                <a:t>LM 1</a:t>
              </a:r>
              <a:endParaRPr lang="fr-BE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122" name="Connecteur droit 121"/>
            <p:cNvCxnSpPr/>
            <p:nvPr/>
          </p:nvCxnSpPr>
          <p:spPr>
            <a:xfrm flipV="1">
              <a:off x="1787530" y="1776581"/>
              <a:ext cx="1512168" cy="93610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2320405" y="5062066"/>
              <a:ext cx="340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C00000"/>
                  </a:solidFill>
                </a:rPr>
                <a:t>Y1</a:t>
              </a:r>
              <a:endParaRPr lang="fr-BE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124" name="Connecteur droit 123"/>
            <p:cNvCxnSpPr/>
            <p:nvPr/>
          </p:nvCxnSpPr>
          <p:spPr>
            <a:xfrm flipV="1">
              <a:off x="2490518" y="2261774"/>
              <a:ext cx="0" cy="2775125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1886078" y="1353434"/>
            <a:ext cx="6718370" cy="1072292"/>
            <a:chOff x="1886078" y="1353434"/>
            <a:chExt cx="6718370" cy="1072292"/>
          </a:xfrm>
        </p:grpSpPr>
        <p:sp>
          <p:nvSpPr>
            <p:cNvPr id="97" name="ZoneTexte 96"/>
            <p:cNvSpPr txBox="1"/>
            <p:nvPr/>
          </p:nvSpPr>
          <p:spPr>
            <a:xfrm>
              <a:off x="5796136" y="1353434"/>
              <a:ext cx="28083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00B050"/>
                  </a:solidFill>
                  <a:sym typeface="Wingdings" pitchFamily="2" charset="2"/>
                </a:rPr>
                <a:t> hausse de DA et déplacement  de IS vers IS1</a:t>
              </a:r>
              <a:endParaRPr lang="fr-BE" sz="1000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Connecteur droit 3"/>
            <p:cNvCxnSpPr/>
            <p:nvPr/>
          </p:nvCxnSpPr>
          <p:spPr>
            <a:xfrm>
              <a:off x="1886078" y="1561630"/>
              <a:ext cx="1643164" cy="8640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V="1">
              <a:off x="2271015" y="1868306"/>
              <a:ext cx="108013" cy="10866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 flipV="1">
              <a:off x="2975731" y="2244136"/>
              <a:ext cx="108013" cy="10866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1371825" y="1836804"/>
            <a:ext cx="7262142" cy="553998"/>
            <a:chOff x="1371825" y="1836804"/>
            <a:chExt cx="7262142" cy="553998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1371825" y="1913624"/>
              <a:ext cx="1173413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5776588" y="1836804"/>
              <a:ext cx="285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00B050"/>
                  </a:solidFill>
                  <a:sym typeface="Wingdings" pitchFamily="2" charset="2"/>
                </a:rPr>
                <a:t> i2 = i0 (car une hausse des  exportations augmente le taux d’intérêt par la demande de monnaie)</a:t>
              </a:r>
              <a:endParaRPr lang="fr-BE" sz="1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28" name="Connecteur droit 127"/>
          <p:cNvCxnSpPr/>
          <p:nvPr/>
        </p:nvCxnSpPr>
        <p:spPr>
          <a:xfrm flipH="1" flipV="1">
            <a:off x="1296881" y="4120700"/>
            <a:ext cx="2130582" cy="27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956870" y="3969846"/>
            <a:ext cx="324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fr-BE" sz="1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fr-BE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2473902" y="1904609"/>
            <a:ext cx="6312464" cy="3175104"/>
            <a:chOff x="2473902" y="1904609"/>
            <a:chExt cx="6312464" cy="3175104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2545238" y="1904609"/>
              <a:ext cx="35811" cy="2926335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ZoneTexte 126"/>
            <p:cNvSpPr txBox="1"/>
            <p:nvPr/>
          </p:nvSpPr>
          <p:spPr>
            <a:xfrm>
              <a:off x="5928987" y="2604750"/>
              <a:ext cx="2857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00B050"/>
                  </a:solidFill>
                  <a:sym typeface="Wingdings" pitchFamily="2" charset="2"/>
                </a:rPr>
                <a:t> À très court terme on se trouve au point  (Y2, P0,  i0) </a:t>
              </a:r>
              <a:endParaRPr lang="fr-BE" sz="1000" dirty="0">
                <a:solidFill>
                  <a:srgbClr val="00B050"/>
                </a:solidFill>
              </a:endParaRPr>
            </a:p>
          </p:txBody>
        </p:sp>
        <p:sp>
          <p:nvSpPr>
            <p:cNvPr id="129" name="Ellipse 128"/>
            <p:cNvSpPr/>
            <p:nvPr/>
          </p:nvSpPr>
          <p:spPr>
            <a:xfrm flipV="1">
              <a:off x="2555776" y="409295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rgbClr val="00B050"/>
                </a:solidFill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473902" y="4833492"/>
              <a:ext cx="3240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00B050"/>
                  </a:solidFill>
                </a:rPr>
                <a:t>Y2</a:t>
              </a:r>
              <a:endParaRPr lang="fr-BE" sz="1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32" name="Connecteur droit 131"/>
          <p:cNvCxnSpPr/>
          <p:nvPr/>
        </p:nvCxnSpPr>
        <p:spPr>
          <a:xfrm>
            <a:off x="1689970" y="3653183"/>
            <a:ext cx="1643164" cy="8640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6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/>
          <p:cNvSpPr txBox="1"/>
          <p:nvPr/>
        </p:nvSpPr>
        <p:spPr>
          <a:xfrm>
            <a:off x="395535" y="476672"/>
            <a:ext cx="78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Troisième étape (court terme) :  </a:t>
            </a:r>
            <a:r>
              <a:rPr lang="fr-BE" dirty="0" smtClean="0">
                <a:sym typeface="Wingdings" pitchFamily="2" charset="2"/>
              </a:rPr>
              <a:t> augmentation du niveau des prix</a:t>
            </a:r>
            <a:endParaRPr lang="fr-BE" dirty="0"/>
          </a:p>
        </p:txBody>
      </p:sp>
      <p:cxnSp>
        <p:nvCxnSpPr>
          <p:cNvPr id="88" name="Connecteur droit 87"/>
          <p:cNvCxnSpPr/>
          <p:nvPr/>
        </p:nvCxnSpPr>
        <p:spPr>
          <a:xfrm>
            <a:off x="1371825" y="1913624"/>
            <a:ext cx="1173413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5796135" y="2675438"/>
            <a:ext cx="2857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1000" dirty="0" smtClean="0">
                <a:sym typeface="Wingdings" pitchFamily="2" charset="2"/>
              </a:rPr>
              <a:t>EFFET MOINS IMPORTANTS QUE LE PREMIER : OVERSHOOTING (La première dépréciation de la monnaie est supérieure à l’appréciation réelle qui suit l’augmentation des prix)  + gain net de compétitivité</a:t>
            </a:r>
            <a:endParaRPr lang="fr-BE" sz="1000" dirty="0"/>
          </a:p>
        </p:txBody>
      </p:sp>
      <p:sp>
        <p:nvSpPr>
          <p:cNvPr id="95" name="Ellipse 94"/>
          <p:cNvSpPr/>
          <p:nvPr/>
        </p:nvSpPr>
        <p:spPr>
          <a:xfrm flipV="1">
            <a:off x="2555776" y="4092957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50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1352914" y="1130552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568938" y="1274568"/>
            <a:ext cx="15121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081106" y="127083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LM</a:t>
            </a:r>
            <a:endParaRPr lang="fr-BE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028878" y="1130551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i</a:t>
            </a:r>
          </a:p>
        </p:txBody>
      </p:sp>
      <p:cxnSp>
        <p:nvCxnSpPr>
          <p:cNvPr id="57" name="Connecteur droit 56"/>
          <p:cNvCxnSpPr/>
          <p:nvPr/>
        </p:nvCxnSpPr>
        <p:spPr>
          <a:xfrm>
            <a:off x="1352914" y="3221599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1352914" y="293075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1352914" y="479891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 flipV="1">
            <a:off x="1721338" y="1742620"/>
            <a:ext cx="164780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072994" y="1922640"/>
            <a:ext cx="0" cy="287627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583359" y="4013687"/>
            <a:ext cx="605438" cy="46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2195950" y="3296872"/>
            <a:ext cx="491461" cy="71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188797" y="3213215"/>
            <a:ext cx="0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481064" y="3830726"/>
            <a:ext cx="1378980" cy="73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17110" y="222883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IS</a:t>
            </a:r>
            <a:endParaRPr lang="fr-BE" sz="1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028878" y="3202614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P</a:t>
            </a:r>
            <a:endParaRPr lang="fr-BE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207120" y="3004168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</a:t>
            </a:r>
            <a:endParaRPr lang="fr-BE" sz="1000" dirty="0"/>
          </a:p>
        </p:txBody>
      </p:sp>
      <p:sp>
        <p:nvSpPr>
          <p:cNvPr id="69" name="ZoneTexte 68"/>
          <p:cNvSpPr txBox="1"/>
          <p:nvPr/>
        </p:nvSpPr>
        <p:spPr>
          <a:xfrm>
            <a:off x="3207120" y="4946976"/>
            <a:ext cx="2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</a:t>
            </a:r>
            <a:endParaRPr lang="fr-BE" sz="10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616861" y="3290991"/>
            <a:ext cx="529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Ys ct</a:t>
            </a:r>
            <a:endParaRPr lang="fr-BE" sz="10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954190" y="3202613"/>
            <a:ext cx="559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Ys LT</a:t>
            </a:r>
            <a:endParaRPr lang="fr-BE" sz="1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2642086" y="4266947"/>
            <a:ext cx="565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 smtClean="0"/>
              <a:t>Yd</a:t>
            </a:r>
            <a:endParaRPr lang="fr-BE" sz="1000" dirty="0"/>
          </a:p>
        </p:txBody>
      </p:sp>
      <p:cxnSp>
        <p:nvCxnSpPr>
          <p:cNvPr id="73" name="Connecteur droit 72"/>
          <p:cNvCxnSpPr>
            <a:stCxn id="74" idx="3"/>
          </p:cNvCxnSpPr>
          <p:nvPr/>
        </p:nvCxnSpPr>
        <p:spPr>
          <a:xfrm>
            <a:off x="1352914" y="1904609"/>
            <a:ext cx="720080" cy="180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028878" y="1781498"/>
            <a:ext cx="324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000" dirty="0" smtClean="0">
                <a:solidFill>
                  <a:schemeClr val="bg2">
                    <a:lumMod val="50000"/>
                  </a:schemeClr>
                </a:solidFill>
              </a:rPr>
              <a:t>i0</a:t>
            </a:r>
            <a:endParaRPr lang="fr-BE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984797" y="4830944"/>
            <a:ext cx="34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Y0</a:t>
            </a:r>
            <a:endParaRPr lang="fr-BE" sz="1000" dirty="0"/>
          </a:p>
        </p:txBody>
      </p:sp>
      <p:sp>
        <p:nvSpPr>
          <p:cNvPr id="76" name="ZoneTexte 75"/>
          <p:cNvSpPr txBox="1"/>
          <p:nvPr/>
        </p:nvSpPr>
        <p:spPr>
          <a:xfrm>
            <a:off x="992874" y="1939766"/>
            <a:ext cx="324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000" dirty="0" smtClean="0">
                <a:solidFill>
                  <a:srgbClr val="C00000"/>
                </a:solidFill>
              </a:rPr>
              <a:t>i1</a:t>
            </a:r>
            <a:endParaRPr lang="fr-BE" sz="1000" dirty="0">
              <a:solidFill>
                <a:srgbClr val="C0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3029738" y="15454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>
                <a:solidFill>
                  <a:srgbClr val="C00000"/>
                </a:solidFill>
              </a:rPr>
              <a:t>LM 1</a:t>
            </a:r>
            <a:endParaRPr lang="fr-BE" sz="1000" dirty="0">
              <a:solidFill>
                <a:srgbClr val="C0000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137817" y="4830944"/>
            <a:ext cx="34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>
                <a:solidFill>
                  <a:srgbClr val="C00000"/>
                </a:solidFill>
              </a:rPr>
              <a:t>Y1</a:t>
            </a:r>
            <a:endParaRPr lang="fr-BE" sz="1000" dirty="0">
              <a:solidFill>
                <a:srgbClr val="C00000"/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1886078" y="1561630"/>
            <a:ext cx="1643164" cy="8640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 flipV="1">
            <a:off x="1340575" y="4129246"/>
            <a:ext cx="2130582" cy="27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956870" y="3969846"/>
            <a:ext cx="324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fr-BE" sz="10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fr-BE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689970" y="3653183"/>
            <a:ext cx="1643164" cy="8640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3284437" y="202661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>
                <a:solidFill>
                  <a:srgbClr val="00B050"/>
                </a:solidFill>
              </a:rPr>
              <a:t>IS1</a:t>
            </a:r>
            <a:endParaRPr lang="fr-BE" sz="1000" dirty="0">
              <a:solidFill>
                <a:srgbClr val="00B050"/>
              </a:solidFill>
            </a:endParaRPr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1721338" y="1426968"/>
            <a:ext cx="1512168" cy="9361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e 127"/>
          <p:cNvGrpSpPr/>
          <p:nvPr/>
        </p:nvGrpSpPr>
        <p:grpSpPr>
          <a:xfrm>
            <a:off x="1865829" y="1353434"/>
            <a:ext cx="6738619" cy="1773844"/>
            <a:chOff x="1865829" y="1353434"/>
            <a:chExt cx="6738619" cy="1773844"/>
          </a:xfrm>
        </p:grpSpPr>
        <p:sp>
          <p:nvSpPr>
            <p:cNvPr id="83" name="ZoneTexte 82"/>
            <p:cNvSpPr txBox="1"/>
            <p:nvPr/>
          </p:nvSpPr>
          <p:spPr>
            <a:xfrm>
              <a:off x="5796136" y="1353434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FFC000"/>
                  </a:solidFill>
                  <a:sym typeface="Wingdings" pitchFamily="2" charset="2"/>
                </a:rPr>
                <a:t> Appréciation réelle du taux de change et baisse de compétitivité (IS1 vers IS2)</a:t>
              </a:r>
              <a:endParaRPr lang="fr-BE" sz="1000" dirty="0">
                <a:solidFill>
                  <a:srgbClr val="FFC000"/>
                </a:solidFill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 flipH="1">
              <a:off x="2188263" y="1922640"/>
              <a:ext cx="7688" cy="1204638"/>
            </a:xfrm>
            <a:prstGeom prst="line">
              <a:avLst/>
            </a:prstGeom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1865829" y="1742620"/>
              <a:ext cx="1643164" cy="86409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585162" y="252495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FFC000"/>
                  </a:solidFill>
                </a:rPr>
                <a:t>IS2</a:t>
              </a:r>
              <a:endParaRPr lang="fr-BE" sz="1000" dirty="0">
                <a:solidFill>
                  <a:srgbClr val="FFC000"/>
                </a:solidFill>
              </a:endParaRPr>
            </a:p>
          </p:txBody>
        </p:sp>
        <p:cxnSp>
          <p:nvCxnSpPr>
            <p:cNvPr id="113" name="Connecteur droit avec flèche 112"/>
            <p:cNvCxnSpPr/>
            <p:nvPr/>
          </p:nvCxnSpPr>
          <p:spPr>
            <a:xfrm flipH="1">
              <a:off x="2999188" y="2210672"/>
              <a:ext cx="81918" cy="141271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flipH="1">
              <a:off x="1991076" y="1640227"/>
              <a:ext cx="81918" cy="141271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1568938" y="1116771"/>
            <a:ext cx="7065029" cy="1427919"/>
            <a:chOff x="1568938" y="1116771"/>
            <a:chExt cx="7065029" cy="1427919"/>
          </a:xfrm>
        </p:grpSpPr>
        <p:sp>
          <p:nvSpPr>
            <p:cNvPr id="109" name="ZoneTexte 108"/>
            <p:cNvSpPr txBox="1"/>
            <p:nvPr/>
          </p:nvSpPr>
          <p:spPr>
            <a:xfrm>
              <a:off x="3145891" y="1116771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00" dirty="0" smtClean="0">
                  <a:solidFill>
                    <a:srgbClr val="FFC000"/>
                  </a:solidFill>
                </a:rPr>
                <a:t>LM2</a:t>
              </a:r>
              <a:endParaRPr lang="fr-BE" sz="1000" dirty="0">
                <a:solidFill>
                  <a:srgbClr val="FFC000"/>
                </a:solidFill>
              </a:endParaRPr>
            </a:p>
          </p:txBody>
        </p:sp>
        <p:grpSp>
          <p:nvGrpSpPr>
            <p:cNvPr id="126" name="Groupe 125"/>
            <p:cNvGrpSpPr/>
            <p:nvPr/>
          </p:nvGrpSpPr>
          <p:grpSpPr>
            <a:xfrm>
              <a:off x="1568938" y="1372665"/>
              <a:ext cx="7065029" cy="1172025"/>
              <a:chOff x="1568938" y="1372665"/>
              <a:chExt cx="7065029" cy="1172025"/>
            </a:xfrm>
          </p:grpSpPr>
          <p:sp>
            <p:nvSpPr>
              <p:cNvPr id="89" name="ZoneTexte 88"/>
              <p:cNvSpPr txBox="1"/>
              <p:nvPr/>
            </p:nvSpPr>
            <p:spPr>
              <a:xfrm>
                <a:off x="5776588" y="1836804"/>
                <a:ext cx="28573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/>
                  <a:buChar char="à"/>
                </a:pPr>
                <a:r>
                  <a:rPr lang="fr-BE" sz="1000" dirty="0" smtClean="0">
                    <a:solidFill>
                      <a:srgbClr val="FFC000"/>
                    </a:solidFill>
                    <a:sym typeface="Wingdings" pitchFamily="2" charset="2"/>
                  </a:rPr>
                  <a:t>Diminution des encaisses réelles donc  LM 1 vers LM2</a:t>
                </a:r>
              </a:p>
              <a:p>
                <a:endParaRPr lang="fr-BE" sz="1000" dirty="0" smtClean="0">
                  <a:solidFill>
                    <a:srgbClr val="FFC000"/>
                  </a:solidFill>
                  <a:sym typeface="Wingdings" pitchFamily="2" charset="2"/>
                </a:endParaRPr>
              </a:p>
              <a:p>
                <a:pPr marL="171450" indent="-171450">
                  <a:buFont typeface="Wingdings"/>
                  <a:buChar char="à"/>
                </a:pPr>
                <a:r>
                  <a:rPr lang="fr-BE" sz="1000" dirty="0" smtClean="0">
                    <a:solidFill>
                      <a:srgbClr val="FFC000"/>
                    </a:solidFill>
                    <a:sym typeface="Wingdings" pitchFamily="2" charset="2"/>
                  </a:rPr>
                  <a:t>Equilibre de LT</a:t>
                </a:r>
                <a:endParaRPr lang="fr-BE" sz="10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 flipV="1">
                <a:off x="1568938" y="1372665"/>
                <a:ext cx="1512168" cy="936104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avec flèche 110"/>
              <p:cNvCxnSpPr/>
              <p:nvPr/>
            </p:nvCxnSpPr>
            <p:spPr>
              <a:xfrm flipH="1" flipV="1">
                <a:off x="1865830" y="2114581"/>
                <a:ext cx="88360" cy="96091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avec flèche 116"/>
              <p:cNvCxnSpPr/>
              <p:nvPr/>
            </p:nvCxnSpPr>
            <p:spPr>
              <a:xfrm flipH="1" flipV="1">
                <a:off x="2951657" y="1463406"/>
                <a:ext cx="74585" cy="90083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e 128"/>
          <p:cNvGrpSpPr/>
          <p:nvPr/>
        </p:nvGrpSpPr>
        <p:grpSpPr>
          <a:xfrm>
            <a:off x="2166458" y="3887337"/>
            <a:ext cx="396013" cy="212315"/>
            <a:chOff x="2166458" y="3887337"/>
            <a:chExt cx="396013" cy="212315"/>
          </a:xfrm>
        </p:grpSpPr>
        <p:cxnSp>
          <p:nvCxnSpPr>
            <p:cNvPr id="118" name="Connecteur droit avec flèche 117"/>
            <p:cNvCxnSpPr>
              <a:stCxn id="95" idx="3"/>
            </p:cNvCxnSpPr>
            <p:nvPr/>
          </p:nvCxnSpPr>
          <p:spPr>
            <a:xfrm flipH="1" flipV="1">
              <a:off x="2188263" y="3932749"/>
              <a:ext cx="374208" cy="16690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Ellipse 121"/>
            <p:cNvSpPr/>
            <p:nvPr/>
          </p:nvSpPr>
          <p:spPr>
            <a:xfrm flipV="1">
              <a:off x="2166458" y="388733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rgbClr val="00B050"/>
                </a:solidFill>
              </a:endParaRPr>
            </a:p>
          </p:txBody>
        </p:sp>
      </p:grpSp>
      <p:sp>
        <p:nvSpPr>
          <p:cNvPr id="130" name="ZoneTexte 129"/>
          <p:cNvSpPr txBox="1"/>
          <p:nvPr/>
        </p:nvSpPr>
        <p:spPr>
          <a:xfrm>
            <a:off x="6504744" y="4092957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BE" dirty="0" smtClean="0"/>
              <a:t>F</a:t>
            </a:r>
          </a:p>
          <a:p>
            <a:pPr marL="342900" indent="-342900">
              <a:buAutoNum type="alphaLcParenR"/>
            </a:pPr>
            <a:r>
              <a:rPr lang="fr-BE" dirty="0" smtClean="0"/>
              <a:t>V</a:t>
            </a:r>
          </a:p>
          <a:p>
            <a:pPr marL="342900" indent="-342900">
              <a:buAutoNum type="alphaLcParenR"/>
            </a:pPr>
            <a:r>
              <a:rPr lang="fr-BE" dirty="0" smtClean="0"/>
              <a:t>F</a:t>
            </a:r>
          </a:p>
          <a:p>
            <a:pPr marL="342900" indent="-342900">
              <a:buAutoNum type="alphaLcParenR"/>
            </a:pPr>
            <a:r>
              <a:rPr lang="fr-BE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8074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30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287</Words>
  <Application>Microsoft Macintosh PowerPoint</Application>
  <PresentationFormat>Présentation à l'écran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Olivia D'Aoust</cp:lastModifiedBy>
  <cp:revision>15</cp:revision>
  <dcterms:created xsi:type="dcterms:W3CDTF">2013-04-30T10:53:33Z</dcterms:created>
  <dcterms:modified xsi:type="dcterms:W3CDTF">2013-05-03T08:20:07Z</dcterms:modified>
</cp:coreProperties>
</file>