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0"/>
    <p:restoredTop sz="77853"/>
  </p:normalViewPr>
  <p:slideViewPr>
    <p:cSldViewPr snapToGrid="0" showGuides="1">
      <p:cViewPr varScale="1">
        <p:scale>
          <a:sx n="88" d="100"/>
          <a:sy n="88" d="100"/>
        </p:scale>
        <p:origin x="1152"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30B55-721D-BE45-9B8A-DE8D7CEDC9C5}"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29325-922B-FC4D-A3BB-C3E3F98EAAE3}" type="slidenum">
              <a:rPr lang="en-US" smtClean="0"/>
              <a:t>‹#›</a:t>
            </a:fld>
            <a:endParaRPr lang="en-US"/>
          </a:p>
        </p:txBody>
      </p:sp>
    </p:spTree>
    <p:extLst>
      <p:ext uri="{BB962C8B-B14F-4D97-AF65-F5344CB8AC3E}">
        <p14:creationId xmlns:p14="http://schemas.microsoft.com/office/powerpoint/2010/main" val="3199114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is the most common form of pediatric leukemia, overall accounts for about 30% of childhood cancers. My project is using a microarray dataset published in 2011 that contains samples from patients and patient derived xenografts. </a:t>
            </a:r>
          </a:p>
          <a:p>
            <a:endParaRPr lang="en-US" dirty="0"/>
          </a:p>
          <a:p>
            <a:r>
              <a:rPr lang="en-US" dirty="0"/>
              <a:t>The main goal of my project was to re-create a figure from the paper where this data was published. So this is a figure from the paper, and here they’ve done hierarchical clustering of differentially expressed genes in the xenograft samples. </a:t>
            </a:r>
          </a:p>
        </p:txBody>
      </p:sp>
      <p:sp>
        <p:nvSpPr>
          <p:cNvPr id="4" name="Slide Number Placeholder 3"/>
          <p:cNvSpPr>
            <a:spLocks noGrp="1"/>
          </p:cNvSpPr>
          <p:nvPr>
            <p:ph type="sldNum" sz="quarter" idx="5"/>
          </p:nvPr>
        </p:nvSpPr>
        <p:spPr/>
        <p:txBody>
          <a:bodyPr/>
          <a:lstStyle/>
          <a:p>
            <a:fld id="{C5E29325-922B-FC4D-A3BB-C3E3F98EAAE3}" type="slidenum">
              <a:rPr lang="en-US" smtClean="0"/>
              <a:t>2</a:t>
            </a:fld>
            <a:endParaRPr lang="en-US"/>
          </a:p>
        </p:txBody>
      </p:sp>
    </p:spTree>
    <p:extLst>
      <p:ext uri="{BB962C8B-B14F-4D97-AF65-F5344CB8AC3E}">
        <p14:creationId xmlns:p14="http://schemas.microsoft.com/office/powerpoint/2010/main" val="2039643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K-means separates perfectly the short and long time to leukemia samples, and the separation is exactly the same as the separation along the first principal component from PCA. The authors did a modified k-means, that they claim is more robust, but did not publish the plot. So far so good though, because everything has separated the samples completely correctly according to the biological “truth”</a:t>
            </a:r>
          </a:p>
        </p:txBody>
      </p:sp>
      <p:sp>
        <p:nvSpPr>
          <p:cNvPr id="4" name="Slide Number Placeholder 3"/>
          <p:cNvSpPr>
            <a:spLocks noGrp="1"/>
          </p:cNvSpPr>
          <p:nvPr>
            <p:ph type="sldNum" sz="quarter" idx="5"/>
          </p:nvPr>
        </p:nvSpPr>
        <p:spPr/>
        <p:txBody>
          <a:bodyPr/>
          <a:lstStyle/>
          <a:p>
            <a:fld id="{C5E29325-922B-FC4D-A3BB-C3E3F98EAAE3}" type="slidenum">
              <a:rPr lang="en-US" smtClean="0"/>
              <a:t>11</a:t>
            </a:fld>
            <a:endParaRPr lang="en-US"/>
          </a:p>
        </p:txBody>
      </p:sp>
    </p:spTree>
    <p:extLst>
      <p:ext uri="{BB962C8B-B14F-4D97-AF65-F5344CB8AC3E}">
        <p14:creationId xmlns:p14="http://schemas.microsoft.com/office/powerpoint/2010/main" val="1119288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57B28-FB97-7FA9-5856-45B31B26AA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14964F-B09D-B25D-6F7D-7246BFD9C7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1BB9AC-ADE9-053B-5E02-423334475C13}"/>
              </a:ext>
            </a:extLst>
          </p:cNvPr>
          <p:cNvSpPr>
            <a:spLocks noGrp="1"/>
          </p:cNvSpPr>
          <p:nvPr>
            <p:ph type="body" idx="1"/>
          </p:nvPr>
        </p:nvSpPr>
        <p:spPr/>
        <p:txBody>
          <a:bodyPr/>
          <a:lstStyle/>
          <a:p>
            <a:r>
              <a:rPr lang="en-US" dirty="0"/>
              <a:t>Final step, reproduce the figure. Time for hierarchical clustering. Hierarchical clustering basically is just another method of sorting data based on similarity. Will produce a tree showing relationships between each sample. </a:t>
            </a:r>
          </a:p>
        </p:txBody>
      </p:sp>
      <p:sp>
        <p:nvSpPr>
          <p:cNvPr id="4" name="Slide Number Placeholder 3">
            <a:extLst>
              <a:ext uri="{FF2B5EF4-FFF2-40B4-BE49-F238E27FC236}">
                <a16:creationId xmlns:a16="http://schemas.microsoft.com/office/drawing/2014/main" id="{F8D4D809-BAB5-C9B6-180B-A811167E2BF1}"/>
              </a:ext>
            </a:extLst>
          </p:cNvPr>
          <p:cNvSpPr>
            <a:spLocks noGrp="1"/>
          </p:cNvSpPr>
          <p:nvPr>
            <p:ph type="sldNum" sz="quarter" idx="5"/>
          </p:nvPr>
        </p:nvSpPr>
        <p:spPr/>
        <p:txBody>
          <a:bodyPr/>
          <a:lstStyle/>
          <a:p>
            <a:fld id="{C5E29325-922B-FC4D-A3BB-C3E3F98EAAE3}" type="slidenum">
              <a:rPr lang="en-US" smtClean="0"/>
              <a:t>12</a:t>
            </a:fld>
            <a:endParaRPr lang="en-US"/>
          </a:p>
        </p:txBody>
      </p:sp>
    </p:spTree>
    <p:extLst>
      <p:ext uri="{BB962C8B-B14F-4D97-AF65-F5344CB8AC3E}">
        <p14:creationId xmlns:p14="http://schemas.microsoft.com/office/powerpoint/2010/main" val="318660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I’m showing you here is the results of the hierarchical clustering, which was done based on the expression data. So on the far left, is the tree showing the relationships between each of the samples. On the right, the samples are labeled with their “true” status of short or long, and we see that short and long are perfectly separated down the middle of the tree at the outward most branch (so all the long samples are more similar to each other than they are to any of the short samples). </a:t>
            </a:r>
          </a:p>
          <a:p>
            <a:endParaRPr lang="en-US" dirty="0"/>
          </a:p>
          <a:p>
            <a:r>
              <a:rPr lang="en-US" dirty="0"/>
              <a:t>In the middle, you can see a heatmap of the differentially expressed genes. So red is genes that were downregulated in the short samples, green is upregulated in the short samples. </a:t>
            </a:r>
          </a:p>
        </p:txBody>
      </p:sp>
      <p:sp>
        <p:nvSpPr>
          <p:cNvPr id="4" name="Slide Number Placeholder 3"/>
          <p:cNvSpPr>
            <a:spLocks noGrp="1"/>
          </p:cNvSpPr>
          <p:nvPr>
            <p:ph type="sldNum" sz="quarter" idx="5"/>
          </p:nvPr>
        </p:nvSpPr>
        <p:spPr/>
        <p:txBody>
          <a:bodyPr/>
          <a:lstStyle/>
          <a:p>
            <a:fld id="{C5E29325-922B-FC4D-A3BB-C3E3F98EAAE3}" type="slidenum">
              <a:rPr lang="en-US" smtClean="0"/>
              <a:t>13</a:t>
            </a:fld>
            <a:endParaRPr lang="en-US"/>
          </a:p>
        </p:txBody>
      </p:sp>
    </p:spTree>
    <p:extLst>
      <p:ext uri="{BB962C8B-B14F-4D97-AF65-F5344CB8AC3E}">
        <p14:creationId xmlns:p14="http://schemas.microsoft.com/office/powerpoint/2010/main" val="290921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compare to the original figure, despite the differences in how I had to normalize the data, the two analyses pick up the same patterns!</a:t>
            </a:r>
          </a:p>
          <a:p>
            <a:endParaRPr lang="en-US" dirty="0"/>
          </a:p>
          <a:p>
            <a:r>
              <a:rPr lang="en-US" dirty="0"/>
              <a:t>Now in their paper, they go on and use this information to build a classifier that can distinguish a new patient sample as being at high risk of relapse based on the expression profile of the genes that were here used for cluster assignment. I didn’t build my own classifier, but I did check that the patient samples separate based on these gene signatures. </a:t>
            </a:r>
          </a:p>
        </p:txBody>
      </p:sp>
      <p:sp>
        <p:nvSpPr>
          <p:cNvPr id="4" name="Slide Number Placeholder 3"/>
          <p:cNvSpPr>
            <a:spLocks noGrp="1"/>
          </p:cNvSpPr>
          <p:nvPr>
            <p:ph type="sldNum" sz="quarter" idx="5"/>
          </p:nvPr>
        </p:nvSpPr>
        <p:spPr/>
        <p:txBody>
          <a:bodyPr/>
          <a:lstStyle/>
          <a:p>
            <a:fld id="{C5E29325-922B-FC4D-A3BB-C3E3F98EAAE3}" type="slidenum">
              <a:rPr lang="en-US" smtClean="0"/>
              <a:t>14</a:t>
            </a:fld>
            <a:endParaRPr lang="en-US"/>
          </a:p>
        </p:txBody>
      </p:sp>
    </p:spTree>
    <p:extLst>
      <p:ext uri="{BB962C8B-B14F-4D97-AF65-F5344CB8AC3E}">
        <p14:creationId xmlns:p14="http://schemas.microsoft.com/office/powerpoint/2010/main" val="375644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was curious if the separation they say in the patient samples corresponded to early vs late vs no relapse in the patients, so I did the same PCA and k-means. </a:t>
            </a:r>
          </a:p>
          <a:p>
            <a:endParaRPr lang="en-US" dirty="0"/>
          </a:p>
          <a:p>
            <a:r>
              <a:rPr lang="en-US" dirty="0"/>
              <a:t>Interestingly, the early vs. late vs. no relapse didn’t seem to correlate with the way the data separated along the first principal component. </a:t>
            </a:r>
          </a:p>
          <a:p>
            <a:endParaRPr lang="en-US" dirty="0"/>
          </a:p>
          <a:p>
            <a:r>
              <a:rPr lang="en-US" dirty="0"/>
              <a:t>But using k-means with 2 clusters, there is almost exactly the same separation as with the xenograft model.</a:t>
            </a:r>
          </a:p>
          <a:p>
            <a:endParaRPr lang="en-US" dirty="0"/>
          </a:p>
          <a:p>
            <a:r>
              <a:rPr lang="en-US" dirty="0"/>
              <a:t>And clinically, the patient samples with the “short” expression signature have significantly worse outcomes. </a:t>
            </a:r>
          </a:p>
          <a:p>
            <a:endParaRPr lang="en-US" dirty="0"/>
          </a:p>
          <a:p>
            <a:r>
              <a:rPr lang="en-US" dirty="0"/>
              <a:t>The authors claim that this is enough evidence to use this ”short” expression signature to train a classifier for patient samples, which they ultimately hope can be used to help refine treatment approaches. </a:t>
            </a:r>
          </a:p>
          <a:p>
            <a:endParaRPr lang="en-US" dirty="0"/>
          </a:p>
        </p:txBody>
      </p:sp>
      <p:sp>
        <p:nvSpPr>
          <p:cNvPr id="4" name="Slide Number Placeholder 3"/>
          <p:cNvSpPr>
            <a:spLocks noGrp="1"/>
          </p:cNvSpPr>
          <p:nvPr>
            <p:ph type="sldNum" sz="quarter" idx="5"/>
          </p:nvPr>
        </p:nvSpPr>
        <p:spPr/>
        <p:txBody>
          <a:bodyPr/>
          <a:lstStyle/>
          <a:p>
            <a:fld id="{C5E29325-922B-FC4D-A3BB-C3E3F98EAAE3}" type="slidenum">
              <a:rPr lang="en-US" smtClean="0"/>
              <a:t>15</a:t>
            </a:fld>
            <a:endParaRPr lang="en-US"/>
          </a:p>
        </p:txBody>
      </p:sp>
    </p:spTree>
    <p:extLst>
      <p:ext uri="{BB962C8B-B14F-4D97-AF65-F5344CB8AC3E}">
        <p14:creationId xmlns:p14="http://schemas.microsoft.com/office/powerpoint/2010/main" val="176813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29325-922B-FC4D-A3BB-C3E3F98EAAE3}" type="slidenum">
              <a:rPr lang="en-US" smtClean="0"/>
              <a:t>3</a:t>
            </a:fld>
            <a:endParaRPr lang="en-US"/>
          </a:p>
        </p:txBody>
      </p:sp>
    </p:spTree>
    <p:extLst>
      <p:ext uri="{BB962C8B-B14F-4D97-AF65-F5344CB8AC3E}">
        <p14:creationId xmlns:p14="http://schemas.microsoft.com/office/powerpoint/2010/main" val="253973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started with. The GEO downloaded everything as a matrix stored in a text file with a bunch of headers, so I processed everything and cleaned up all the formatting in R. Then in order to be as close to the original paper as possible, I normalized everything, which basically just means putting everything on the same scale. At this point, I ran into a bit of an issue, because a single gene can be represented by multiple probes. So I needed to map the probes to their associated gene/genes, and then hopefully use that information for normalization. </a:t>
            </a:r>
          </a:p>
        </p:txBody>
      </p:sp>
      <p:sp>
        <p:nvSpPr>
          <p:cNvPr id="4" name="Slide Number Placeholder 3"/>
          <p:cNvSpPr>
            <a:spLocks noGrp="1"/>
          </p:cNvSpPr>
          <p:nvPr>
            <p:ph type="sldNum" sz="quarter" idx="5"/>
          </p:nvPr>
        </p:nvSpPr>
        <p:spPr/>
        <p:txBody>
          <a:bodyPr/>
          <a:lstStyle/>
          <a:p>
            <a:fld id="{C5E29325-922B-FC4D-A3BB-C3E3F98EAAE3}" type="slidenum">
              <a:rPr lang="en-US" smtClean="0"/>
              <a:t>4</a:t>
            </a:fld>
            <a:endParaRPr lang="en-US"/>
          </a:p>
        </p:txBody>
      </p:sp>
    </p:spTree>
    <p:extLst>
      <p:ext uri="{BB962C8B-B14F-4D97-AF65-F5344CB8AC3E}">
        <p14:creationId xmlns:p14="http://schemas.microsoft.com/office/powerpoint/2010/main" val="87020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7E93C-6AE6-EB43-4064-92CAE2245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976EB5-8818-ABAD-019C-A707749EA6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AB98EC-0F91-7777-7F1E-1800D3153CD2}"/>
              </a:ext>
            </a:extLst>
          </p:cNvPr>
          <p:cNvSpPr>
            <a:spLocks noGrp="1"/>
          </p:cNvSpPr>
          <p:nvPr>
            <p:ph type="body" idx="1"/>
          </p:nvPr>
        </p:nvSpPr>
        <p:spPr/>
        <p:txBody>
          <a:bodyPr/>
          <a:lstStyle/>
          <a:p>
            <a:r>
              <a:rPr lang="en-US" dirty="0"/>
              <a:t>So I download another data set from </a:t>
            </a:r>
            <a:r>
              <a:rPr lang="en-US" dirty="0" err="1"/>
              <a:t>Ensembl</a:t>
            </a:r>
            <a:r>
              <a:rPr lang="en-US" dirty="0"/>
              <a:t> </a:t>
            </a:r>
            <a:r>
              <a:rPr lang="en-US" dirty="0" err="1"/>
              <a:t>Biomart</a:t>
            </a:r>
            <a:r>
              <a:rPr lang="en-US" dirty="0"/>
              <a:t>, and it basically just shows all the probes and what genes they match with. This is just a csv file, so I just manipulated the data to merge with my expression data, adding gene names to my </a:t>
            </a:r>
            <a:r>
              <a:rPr lang="en-US" dirty="0" err="1"/>
              <a:t>dataframe</a:t>
            </a:r>
            <a:r>
              <a:rPr lang="en-US" dirty="0"/>
              <a:t>.</a:t>
            </a:r>
          </a:p>
          <a:p>
            <a:endParaRPr lang="en-US" dirty="0"/>
          </a:p>
          <a:p>
            <a:r>
              <a:rPr lang="en-US" dirty="0"/>
              <a:t>I did normalize my data here, but just using a standard scalar. So in the original paper, they implemented a specific software that will normalize expression for each gene across multiple probes, but with just the file I had I couldn’t use that software. So this is my scaled data done with R, and most of the results are pretty similar so it doesn’t seem to have made much of a difference. </a:t>
            </a:r>
          </a:p>
          <a:p>
            <a:endParaRPr lang="en-US" dirty="0"/>
          </a:p>
          <a:p>
            <a:r>
              <a:rPr lang="en-US" dirty="0"/>
              <a:t>Now for the actual analysis</a:t>
            </a:r>
          </a:p>
        </p:txBody>
      </p:sp>
      <p:sp>
        <p:nvSpPr>
          <p:cNvPr id="4" name="Slide Number Placeholder 3">
            <a:extLst>
              <a:ext uri="{FF2B5EF4-FFF2-40B4-BE49-F238E27FC236}">
                <a16:creationId xmlns:a16="http://schemas.microsoft.com/office/drawing/2014/main" id="{E0DEA840-ACBF-F9AC-37C2-4EAE956B6C4E}"/>
              </a:ext>
            </a:extLst>
          </p:cNvPr>
          <p:cNvSpPr>
            <a:spLocks noGrp="1"/>
          </p:cNvSpPr>
          <p:nvPr>
            <p:ph type="sldNum" sz="quarter" idx="5"/>
          </p:nvPr>
        </p:nvSpPr>
        <p:spPr/>
        <p:txBody>
          <a:bodyPr/>
          <a:lstStyle/>
          <a:p>
            <a:fld id="{C5E29325-922B-FC4D-A3BB-C3E3F98EAAE3}" type="slidenum">
              <a:rPr lang="en-US" smtClean="0"/>
              <a:t>5</a:t>
            </a:fld>
            <a:endParaRPr lang="en-US"/>
          </a:p>
        </p:txBody>
      </p:sp>
    </p:spTree>
    <p:extLst>
      <p:ext uri="{BB962C8B-B14F-4D97-AF65-F5344CB8AC3E}">
        <p14:creationId xmlns:p14="http://schemas.microsoft.com/office/powerpoint/2010/main" val="71006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73FAF-518D-ED4B-B1E5-7D754DF45E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48462-3F2A-E4A3-707D-5C8649D4ED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F459A1-975D-4C76-D6E0-0723EF837A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C10192-2C36-8BFD-C9A5-1AFAFFABB512}"/>
              </a:ext>
            </a:extLst>
          </p:cNvPr>
          <p:cNvSpPr>
            <a:spLocks noGrp="1"/>
          </p:cNvSpPr>
          <p:nvPr>
            <p:ph type="sldNum" sz="quarter" idx="5"/>
          </p:nvPr>
        </p:nvSpPr>
        <p:spPr/>
        <p:txBody>
          <a:bodyPr/>
          <a:lstStyle/>
          <a:p>
            <a:fld id="{C5E29325-922B-FC4D-A3BB-C3E3F98EAAE3}" type="slidenum">
              <a:rPr lang="en-US" smtClean="0"/>
              <a:t>6</a:t>
            </a:fld>
            <a:endParaRPr lang="en-US"/>
          </a:p>
        </p:txBody>
      </p:sp>
    </p:spTree>
    <p:extLst>
      <p:ext uri="{BB962C8B-B14F-4D97-AF65-F5344CB8AC3E}">
        <p14:creationId xmlns:p14="http://schemas.microsoft.com/office/powerpoint/2010/main" val="408973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calculate fold change expression, I was basically just looking at each probe and saying what is the difference in expression between the samples with “short” time to leukemia and the samples with “long” time to leukemia. </a:t>
            </a:r>
          </a:p>
          <a:p>
            <a:endParaRPr lang="en-US" dirty="0"/>
          </a:p>
          <a:p>
            <a:r>
              <a:rPr lang="en-US" dirty="0"/>
              <a:t>Visually, that gives a plot like this, which you can read by looking at the colors. </a:t>
            </a:r>
          </a:p>
          <a:p>
            <a:endParaRPr lang="en-US" dirty="0"/>
          </a:p>
          <a:p>
            <a:r>
              <a:rPr lang="en-US" dirty="0"/>
              <a:t>In blue, I show significantly downregulated genes in ”short”. In red, I show genes significantly upregulated in “short”. And in grey are all the non-significant genes.</a:t>
            </a:r>
          </a:p>
          <a:p>
            <a:endParaRPr lang="en-US" dirty="0"/>
          </a:p>
          <a:p>
            <a:r>
              <a:rPr lang="en-US" dirty="0"/>
              <a:t>From this plot, I extracted a table of all the probe names that were significantly up or down regulated in the ”short”, because that’s the subset of the data that the authors used for their clustering. </a:t>
            </a:r>
          </a:p>
        </p:txBody>
      </p:sp>
      <p:sp>
        <p:nvSpPr>
          <p:cNvPr id="4" name="Slide Number Placeholder 3"/>
          <p:cNvSpPr>
            <a:spLocks noGrp="1"/>
          </p:cNvSpPr>
          <p:nvPr>
            <p:ph type="sldNum" sz="quarter" idx="5"/>
          </p:nvPr>
        </p:nvSpPr>
        <p:spPr/>
        <p:txBody>
          <a:bodyPr/>
          <a:lstStyle/>
          <a:p>
            <a:fld id="{C5E29325-922B-FC4D-A3BB-C3E3F98EAAE3}" type="slidenum">
              <a:rPr lang="en-US" smtClean="0"/>
              <a:t>7</a:t>
            </a:fld>
            <a:endParaRPr lang="en-US"/>
          </a:p>
        </p:txBody>
      </p:sp>
    </p:spTree>
    <p:extLst>
      <p:ext uri="{BB962C8B-B14F-4D97-AF65-F5344CB8AC3E}">
        <p14:creationId xmlns:p14="http://schemas.microsoft.com/office/powerpoint/2010/main" val="4279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84E2F-DF35-B6D8-15D2-C8A6D3D605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E21AC-6689-DD6A-42DF-5538FF6BB9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B9A0F-F4E1-36A3-3E20-F822D607FF69}"/>
              </a:ext>
            </a:extLst>
          </p:cNvPr>
          <p:cNvSpPr>
            <a:spLocks noGrp="1"/>
          </p:cNvSpPr>
          <p:nvPr>
            <p:ph type="body" idx="1"/>
          </p:nvPr>
        </p:nvSpPr>
        <p:spPr/>
        <p:txBody>
          <a:bodyPr/>
          <a:lstStyle/>
          <a:p>
            <a:r>
              <a:rPr lang="en-US" dirty="0"/>
              <a:t>I used that table in the previous slide and the corresponding one for the upregulated probes to subset my data to get only the up and downregulated probes.</a:t>
            </a:r>
          </a:p>
          <a:p>
            <a:endParaRPr lang="en-US" dirty="0"/>
          </a:p>
          <a:p>
            <a:r>
              <a:rPr lang="en-US" dirty="0"/>
              <a:t>Then I did principal component analysis, which is a way of reducing the dimensionality of the dataset (at this point I have 5575 probes x 12 samples, so narrowing down to which probes cause the most variation across the 12 samples will be useful) to the components that contribute most to the variation in the data. This is a primer/gut check before doing clustering analysis. </a:t>
            </a:r>
          </a:p>
        </p:txBody>
      </p:sp>
      <p:sp>
        <p:nvSpPr>
          <p:cNvPr id="4" name="Slide Number Placeholder 3">
            <a:extLst>
              <a:ext uri="{FF2B5EF4-FFF2-40B4-BE49-F238E27FC236}">
                <a16:creationId xmlns:a16="http://schemas.microsoft.com/office/drawing/2014/main" id="{51AED0AA-BBDC-FB67-DB83-2B4BDE018DB1}"/>
              </a:ext>
            </a:extLst>
          </p:cNvPr>
          <p:cNvSpPr>
            <a:spLocks noGrp="1"/>
          </p:cNvSpPr>
          <p:nvPr>
            <p:ph type="sldNum" sz="quarter" idx="5"/>
          </p:nvPr>
        </p:nvSpPr>
        <p:spPr/>
        <p:txBody>
          <a:bodyPr/>
          <a:lstStyle/>
          <a:p>
            <a:fld id="{C5E29325-922B-FC4D-A3BB-C3E3F98EAAE3}" type="slidenum">
              <a:rPr lang="en-US" smtClean="0"/>
              <a:t>8</a:t>
            </a:fld>
            <a:endParaRPr lang="en-US"/>
          </a:p>
        </p:txBody>
      </p:sp>
    </p:spTree>
    <p:extLst>
      <p:ext uri="{BB962C8B-B14F-4D97-AF65-F5344CB8AC3E}">
        <p14:creationId xmlns:p14="http://schemas.microsoft.com/office/powerpoint/2010/main" val="776830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 results. Clear distinction among the first principal component (explains the most variation in the dataset) between short and long time to leukemia samples. This is good if I am working towards reproducing a figure that ultimately separates the data into two clusters. </a:t>
            </a:r>
          </a:p>
        </p:txBody>
      </p:sp>
      <p:sp>
        <p:nvSpPr>
          <p:cNvPr id="4" name="Slide Number Placeholder 3"/>
          <p:cNvSpPr>
            <a:spLocks noGrp="1"/>
          </p:cNvSpPr>
          <p:nvPr>
            <p:ph type="sldNum" sz="quarter" idx="5"/>
          </p:nvPr>
        </p:nvSpPr>
        <p:spPr/>
        <p:txBody>
          <a:bodyPr/>
          <a:lstStyle/>
          <a:p>
            <a:fld id="{C5E29325-922B-FC4D-A3BB-C3E3F98EAAE3}" type="slidenum">
              <a:rPr lang="en-US" smtClean="0"/>
              <a:t>9</a:t>
            </a:fld>
            <a:endParaRPr lang="en-US"/>
          </a:p>
        </p:txBody>
      </p:sp>
    </p:spTree>
    <p:extLst>
      <p:ext uri="{BB962C8B-B14F-4D97-AF65-F5344CB8AC3E}">
        <p14:creationId xmlns:p14="http://schemas.microsoft.com/office/powerpoint/2010/main" val="4195174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D79EC-7539-59E8-DD00-73B90B459E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3FBEC-47C1-DEEB-8B5F-29FD9982B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CA8C16-17F7-11FD-E8D3-8A9976993A5A}"/>
              </a:ext>
            </a:extLst>
          </p:cNvPr>
          <p:cNvSpPr>
            <a:spLocks noGrp="1"/>
          </p:cNvSpPr>
          <p:nvPr>
            <p:ph type="body" idx="1"/>
          </p:nvPr>
        </p:nvSpPr>
        <p:spPr/>
        <p:txBody>
          <a:bodyPr/>
          <a:lstStyle/>
          <a:p>
            <a:r>
              <a:rPr lang="en-US" dirty="0"/>
              <a:t>Then I did k-means, which is a clustering algorithm that relies on an input number of clusters and basically assigns each data point to it’s “closest” (think most similar) cluster. I did 2 clusters because I know there to be 2 groups in my xenograft dataset (short and long time to leukemia).</a:t>
            </a:r>
          </a:p>
        </p:txBody>
      </p:sp>
      <p:sp>
        <p:nvSpPr>
          <p:cNvPr id="4" name="Slide Number Placeholder 3">
            <a:extLst>
              <a:ext uri="{FF2B5EF4-FFF2-40B4-BE49-F238E27FC236}">
                <a16:creationId xmlns:a16="http://schemas.microsoft.com/office/drawing/2014/main" id="{309D8981-AE19-A98D-3D0E-81424A1CAA32}"/>
              </a:ext>
            </a:extLst>
          </p:cNvPr>
          <p:cNvSpPr>
            <a:spLocks noGrp="1"/>
          </p:cNvSpPr>
          <p:nvPr>
            <p:ph type="sldNum" sz="quarter" idx="5"/>
          </p:nvPr>
        </p:nvSpPr>
        <p:spPr/>
        <p:txBody>
          <a:bodyPr/>
          <a:lstStyle/>
          <a:p>
            <a:fld id="{C5E29325-922B-FC4D-A3BB-C3E3F98EAAE3}" type="slidenum">
              <a:rPr lang="en-US" smtClean="0"/>
              <a:t>10</a:t>
            </a:fld>
            <a:endParaRPr lang="en-US"/>
          </a:p>
        </p:txBody>
      </p:sp>
    </p:spTree>
    <p:extLst>
      <p:ext uri="{BB962C8B-B14F-4D97-AF65-F5344CB8AC3E}">
        <p14:creationId xmlns:p14="http://schemas.microsoft.com/office/powerpoint/2010/main" val="2024616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67EC-5C04-4203-6E93-C8CA175EFA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496E38-3D35-67AF-23E3-30B5173D1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944DA2-CF98-A346-A8AD-A5638604E854}"/>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5" name="Footer Placeholder 4">
            <a:extLst>
              <a:ext uri="{FF2B5EF4-FFF2-40B4-BE49-F238E27FC236}">
                <a16:creationId xmlns:a16="http://schemas.microsoft.com/office/drawing/2014/main" id="{46A31BBB-1FC5-1183-B496-6FCE945D7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E34D0-31DF-5343-5EA8-1E6DA179BE69}"/>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37279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A895-8373-4799-E466-CAE027B7A9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447460-5C88-08A2-C9C0-E48B0883DF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76D83-87F0-9F08-7098-969FB14C8B1C}"/>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5" name="Footer Placeholder 4">
            <a:extLst>
              <a:ext uri="{FF2B5EF4-FFF2-40B4-BE49-F238E27FC236}">
                <a16:creationId xmlns:a16="http://schemas.microsoft.com/office/drawing/2014/main" id="{EE830459-54BA-112F-B29D-94B43158C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6756-5D6C-44B3-2F96-71E62196D02E}"/>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113762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F529F-8CF8-B974-A48F-C1A8BBE2A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5075B4-D8D8-C7AD-ECEE-FFA188393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33C26-CC79-09EC-E2AA-BA855BACACAC}"/>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5" name="Footer Placeholder 4">
            <a:extLst>
              <a:ext uri="{FF2B5EF4-FFF2-40B4-BE49-F238E27FC236}">
                <a16:creationId xmlns:a16="http://schemas.microsoft.com/office/drawing/2014/main" id="{FFDC1543-4599-9A17-1755-87261AAA2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E61FA-F896-861C-A593-993F0AB91747}"/>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408285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F003-B948-68B7-D87F-2EB83750B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627CE-2031-771A-2894-DE674E667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7D51B-160C-24F3-6E83-DE1C583E2113}"/>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5" name="Footer Placeholder 4">
            <a:extLst>
              <a:ext uri="{FF2B5EF4-FFF2-40B4-BE49-F238E27FC236}">
                <a16:creationId xmlns:a16="http://schemas.microsoft.com/office/drawing/2014/main" id="{993F800F-47CD-CCFB-7657-F0F84364B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525EC-844F-3AB2-7808-26805A3007A6}"/>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212124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11B3-8778-2312-1EE2-F5D033A9B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A7C1CE-6F14-5F72-85D0-42CAC007B8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6D37F-F97C-AF4D-1E68-0AB8C77FFDEA}"/>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5" name="Footer Placeholder 4">
            <a:extLst>
              <a:ext uri="{FF2B5EF4-FFF2-40B4-BE49-F238E27FC236}">
                <a16:creationId xmlns:a16="http://schemas.microsoft.com/office/drawing/2014/main" id="{8795AE66-C217-A735-1EE6-CD6ACCA22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DC4FA-649B-D25C-F2EB-712E71ED3776}"/>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378936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3480-1526-E291-DD07-80205A06E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E63FC-030A-6E3D-0E72-7DBF96899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D6C7B3-59F7-1501-60CE-89382A9A2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266266-686B-9C45-0C1F-77A88174CB13}"/>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6" name="Footer Placeholder 5">
            <a:extLst>
              <a:ext uri="{FF2B5EF4-FFF2-40B4-BE49-F238E27FC236}">
                <a16:creationId xmlns:a16="http://schemas.microsoft.com/office/drawing/2014/main" id="{50F4E21B-FF75-8C59-250D-A070606BC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3D299-84D7-DD31-1A57-840AB829C802}"/>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283127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865F-DE3F-E9F6-2FEA-B8E3B7F1DD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E529E8-282F-EB15-5C6E-474B8B93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5ABC21-A063-6F11-6663-E717E540D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7C75D-2EAC-B798-B439-4F2D093D4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AEEE55-7F90-E919-2FC4-13A5189CAA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B00E4C-2C85-6EEE-3B8F-A3E6B64C2144}"/>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8" name="Footer Placeholder 7">
            <a:extLst>
              <a:ext uri="{FF2B5EF4-FFF2-40B4-BE49-F238E27FC236}">
                <a16:creationId xmlns:a16="http://schemas.microsoft.com/office/drawing/2014/main" id="{637276BE-A811-EE09-1515-CD1398CF10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BBD628-A017-DE7A-E18C-A20A04A3B9F9}"/>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180164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8711-3BE0-C2DE-3811-1CE42E1A56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61D553-D3DE-0FD4-4092-DC081E120D3D}"/>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4" name="Footer Placeholder 3">
            <a:extLst>
              <a:ext uri="{FF2B5EF4-FFF2-40B4-BE49-F238E27FC236}">
                <a16:creationId xmlns:a16="http://schemas.microsoft.com/office/drawing/2014/main" id="{DBBF54AE-0145-69B1-DFD7-C647233EFD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C6106C-CDAC-F2E3-401F-7DC970D136BB}"/>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114626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9F089-B5F7-5DCD-A587-74AB642217BB}"/>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3" name="Footer Placeholder 2">
            <a:extLst>
              <a:ext uri="{FF2B5EF4-FFF2-40B4-BE49-F238E27FC236}">
                <a16:creationId xmlns:a16="http://schemas.microsoft.com/office/drawing/2014/main" id="{2923390E-618E-26E4-AC54-57E4AF0C8B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9FD653-5068-5A5D-8756-8739A1EF8A91}"/>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229345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2677-55CC-80A3-0531-4EA28A324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FDDC0C-C1C6-E517-5E39-090195FB9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67B868-0A8A-451F-D446-005CF6CAA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8B4B3-C894-5F4E-00AE-1B0E6278FCE2}"/>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6" name="Footer Placeholder 5">
            <a:extLst>
              <a:ext uri="{FF2B5EF4-FFF2-40B4-BE49-F238E27FC236}">
                <a16:creationId xmlns:a16="http://schemas.microsoft.com/office/drawing/2014/main" id="{ABA07E93-C60E-972B-D7F9-E2F969081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83D-FBA2-CB96-242D-52EA1169526B}"/>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383002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D6BA-AD2E-9611-DD65-984606E6C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DFEB29-A27A-EC1F-4F62-23F3E3A7D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A388AB-E521-85D4-5821-DEC5264FA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DA2F6-CF03-769F-FF7C-FCA0B8C5BD22}"/>
              </a:ext>
            </a:extLst>
          </p:cNvPr>
          <p:cNvSpPr>
            <a:spLocks noGrp="1"/>
          </p:cNvSpPr>
          <p:nvPr>
            <p:ph type="dt" sz="half" idx="10"/>
          </p:nvPr>
        </p:nvSpPr>
        <p:spPr/>
        <p:txBody>
          <a:bodyPr/>
          <a:lstStyle/>
          <a:p>
            <a:fld id="{C26CBDA5-2DE0-7B4B-B480-B8FDF2694450}" type="datetimeFigureOut">
              <a:rPr lang="en-US" smtClean="0"/>
              <a:t>12/3/24</a:t>
            </a:fld>
            <a:endParaRPr lang="en-US"/>
          </a:p>
        </p:txBody>
      </p:sp>
      <p:sp>
        <p:nvSpPr>
          <p:cNvPr id="6" name="Footer Placeholder 5">
            <a:extLst>
              <a:ext uri="{FF2B5EF4-FFF2-40B4-BE49-F238E27FC236}">
                <a16:creationId xmlns:a16="http://schemas.microsoft.com/office/drawing/2014/main" id="{22367439-2E97-6719-5216-DAC128271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F2605-4983-7E8A-1C30-42DDBD1E3CA0}"/>
              </a:ext>
            </a:extLst>
          </p:cNvPr>
          <p:cNvSpPr>
            <a:spLocks noGrp="1"/>
          </p:cNvSpPr>
          <p:nvPr>
            <p:ph type="sldNum" sz="quarter" idx="12"/>
          </p:nvPr>
        </p:nvSpPr>
        <p:spPr/>
        <p:txBody>
          <a:bodyPr/>
          <a:lstStyle/>
          <a:p>
            <a:fld id="{8C74129F-791E-BF49-A10C-F66213CF6333}" type="slidenum">
              <a:rPr lang="en-US" smtClean="0"/>
              <a:t>‹#›</a:t>
            </a:fld>
            <a:endParaRPr lang="en-US"/>
          </a:p>
        </p:txBody>
      </p:sp>
    </p:spTree>
    <p:extLst>
      <p:ext uri="{BB962C8B-B14F-4D97-AF65-F5344CB8AC3E}">
        <p14:creationId xmlns:p14="http://schemas.microsoft.com/office/powerpoint/2010/main" val="358186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991A62-389E-F489-E43F-208D3151E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5CCC54-E4DA-FFBB-F974-52DA5E26A3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118FC-EF85-A480-2A98-B5E75F20F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6CBDA5-2DE0-7B4B-B480-B8FDF2694450}" type="datetimeFigureOut">
              <a:rPr lang="en-US" smtClean="0"/>
              <a:t>12/3/24</a:t>
            </a:fld>
            <a:endParaRPr lang="en-US"/>
          </a:p>
        </p:txBody>
      </p:sp>
      <p:sp>
        <p:nvSpPr>
          <p:cNvPr id="5" name="Footer Placeholder 4">
            <a:extLst>
              <a:ext uri="{FF2B5EF4-FFF2-40B4-BE49-F238E27FC236}">
                <a16:creationId xmlns:a16="http://schemas.microsoft.com/office/drawing/2014/main" id="{0D113650-385D-D850-CA21-032C72612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863D88-84D0-6FD5-B0C5-552FCBAF4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4129F-791E-BF49-A10C-F66213CF6333}" type="slidenum">
              <a:rPr lang="en-US" smtClean="0"/>
              <a:t>‹#›</a:t>
            </a:fld>
            <a:endParaRPr lang="en-US"/>
          </a:p>
        </p:txBody>
      </p:sp>
    </p:spTree>
    <p:extLst>
      <p:ext uri="{BB962C8B-B14F-4D97-AF65-F5344CB8AC3E}">
        <p14:creationId xmlns:p14="http://schemas.microsoft.com/office/powerpoint/2010/main" val="221810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hyperlink" Target="https://online.stat.psu.edu/stat857/node/125/" TargetMode="External"/><Relationship Id="rId2" Type="http://schemas.openxmlformats.org/officeDocument/2006/relationships/hyperlink" Target="https://doi.org/10.1016/j.ccr.2010.11.014" TargetMode="External"/><Relationship Id="rId1" Type="http://schemas.openxmlformats.org/officeDocument/2006/relationships/slideLayout" Target="../slideLayouts/slideLayout2.xml"/><Relationship Id="rId6" Type="http://schemas.openxmlformats.org/officeDocument/2006/relationships/hyperlink" Target="https://doi.org/10.1038/nmeth.4299" TargetMode="External"/><Relationship Id="rId5" Type="http://schemas.openxmlformats.org/officeDocument/2006/relationships/hyperlink" Target="https://www.datacamp.com/tutorial/hierarchical-clustering-R" TargetMode="External"/><Relationship Id="rId4" Type="http://schemas.openxmlformats.org/officeDocument/2006/relationships/hyperlink" Target="https://doi.org/10.1016/s1016-8478(23)1758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6577-F415-2DBD-CD7A-4CFAE5F5FCC3}"/>
              </a:ext>
            </a:extLst>
          </p:cNvPr>
          <p:cNvSpPr>
            <a:spLocks noGrp="1"/>
          </p:cNvSpPr>
          <p:nvPr>
            <p:ph type="ctrTitle"/>
          </p:nvPr>
        </p:nvSpPr>
        <p:spPr>
          <a:xfrm>
            <a:off x="1524000" y="1685071"/>
            <a:ext cx="9144000" cy="2387600"/>
          </a:xfrm>
        </p:spPr>
        <p:txBody>
          <a:bodyPr>
            <a:normAutofit/>
          </a:bodyPr>
          <a:lstStyle/>
          <a:p>
            <a:r>
              <a:rPr lang="en-US" sz="3600" dirty="0"/>
              <a:t>Hierarchical Clustering of Differentially Expressed Genes in Pediatric Acute Lymphoblastic Leukemia (ALL) Patient-Derived Xenografts</a:t>
            </a:r>
          </a:p>
        </p:txBody>
      </p:sp>
      <p:sp>
        <p:nvSpPr>
          <p:cNvPr id="3" name="Subtitle 2">
            <a:extLst>
              <a:ext uri="{FF2B5EF4-FFF2-40B4-BE49-F238E27FC236}">
                <a16:creationId xmlns:a16="http://schemas.microsoft.com/office/drawing/2014/main" id="{F6570B78-8CA0-1089-2824-96F53B072774}"/>
              </a:ext>
            </a:extLst>
          </p:cNvPr>
          <p:cNvSpPr>
            <a:spLocks noGrp="1"/>
          </p:cNvSpPr>
          <p:nvPr>
            <p:ph type="subTitle" idx="1"/>
          </p:nvPr>
        </p:nvSpPr>
        <p:spPr>
          <a:xfrm>
            <a:off x="1524000" y="4340592"/>
            <a:ext cx="9144000" cy="418977"/>
          </a:xfrm>
        </p:spPr>
        <p:txBody>
          <a:bodyPr>
            <a:normAutofit/>
          </a:bodyPr>
          <a:lstStyle/>
          <a:p>
            <a:r>
              <a:rPr lang="en-US" sz="2000" dirty="0"/>
              <a:t>Olivia Fernflores</a:t>
            </a:r>
          </a:p>
        </p:txBody>
      </p:sp>
    </p:spTree>
    <p:extLst>
      <p:ext uri="{BB962C8B-B14F-4D97-AF65-F5344CB8AC3E}">
        <p14:creationId xmlns:p14="http://schemas.microsoft.com/office/powerpoint/2010/main" val="232978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BE9E6-BAC0-7036-9C27-B8C6454C5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9870A-D386-0CEA-AB3F-E8E31B5E1A3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2373AB6-D902-F91B-584A-487636539547}"/>
              </a:ext>
            </a:extLst>
          </p:cNvPr>
          <p:cNvSpPr>
            <a:spLocks noGrp="1"/>
          </p:cNvSpPr>
          <p:nvPr>
            <p:ph idx="1"/>
          </p:nvPr>
        </p:nvSpPr>
        <p:spPr/>
        <p:txBody>
          <a:bodyPr/>
          <a:lstStyle/>
          <a:p>
            <a:pPr marL="514350" indent="-514350">
              <a:buFont typeface="+mj-lt"/>
              <a:buAutoNum type="arabicPeriod"/>
            </a:pPr>
            <a:r>
              <a:rPr lang="en-US" dirty="0"/>
              <a:t>Download, clean, and normalize microarray data</a:t>
            </a:r>
          </a:p>
          <a:p>
            <a:pPr marL="514350" indent="-514350">
              <a:buFont typeface="+mj-lt"/>
              <a:buAutoNum type="arabicPeriod"/>
            </a:pPr>
            <a:r>
              <a:rPr lang="en-US" dirty="0"/>
              <a:t>Match microarray probes to gene names using </a:t>
            </a:r>
            <a:r>
              <a:rPr lang="en-US" dirty="0" err="1"/>
              <a:t>Ensembl</a:t>
            </a:r>
            <a:r>
              <a:rPr lang="en-US" dirty="0"/>
              <a:t> </a:t>
            </a:r>
            <a:r>
              <a:rPr lang="en-US" dirty="0" err="1"/>
              <a:t>Biomart</a:t>
            </a:r>
            <a:r>
              <a:rPr lang="en-US" dirty="0"/>
              <a:t> tools</a:t>
            </a:r>
          </a:p>
          <a:p>
            <a:pPr marL="514350" indent="-514350">
              <a:buFont typeface="+mj-lt"/>
              <a:buAutoNum type="arabicPeriod"/>
            </a:pPr>
            <a:r>
              <a:rPr lang="en-US" dirty="0"/>
              <a:t>Calculate differentially expressed genes (probes)</a:t>
            </a:r>
          </a:p>
          <a:p>
            <a:pPr marL="514350" indent="-514350">
              <a:buFont typeface="+mj-lt"/>
              <a:buAutoNum type="arabicPeriod"/>
            </a:pPr>
            <a:r>
              <a:rPr lang="en-US" dirty="0"/>
              <a:t>Using a subset of the data including only genes found to be significantly differentially expressed:</a:t>
            </a:r>
          </a:p>
          <a:p>
            <a:pPr marL="971550" lvl="1" indent="-514350">
              <a:buFont typeface="+mj-lt"/>
              <a:buAutoNum type="arabicPeriod"/>
            </a:pPr>
            <a:r>
              <a:rPr lang="en-US" dirty="0"/>
              <a:t>PCA to reduce dimensionality to the top 10 components that explain variance in the dataset</a:t>
            </a:r>
          </a:p>
          <a:p>
            <a:pPr marL="971550" lvl="1" indent="-514350">
              <a:buFont typeface="+mj-lt"/>
              <a:buAutoNum type="arabicPeriod"/>
            </a:pPr>
            <a:r>
              <a:rPr lang="en-US" dirty="0"/>
              <a:t>K-means clustering with 2 clusters</a:t>
            </a:r>
          </a:p>
        </p:txBody>
      </p:sp>
    </p:spTree>
    <p:extLst>
      <p:ext uri="{BB962C8B-B14F-4D97-AF65-F5344CB8AC3E}">
        <p14:creationId xmlns:p14="http://schemas.microsoft.com/office/powerpoint/2010/main" val="277496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31AF-A5E7-2484-3FEB-6E20A4070735}"/>
              </a:ext>
            </a:extLst>
          </p:cNvPr>
          <p:cNvSpPr>
            <a:spLocks noGrp="1"/>
          </p:cNvSpPr>
          <p:nvPr>
            <p:ph type="title"/>
          </p:nvPr>
        </p:nvSpPr>
        <p:spPr/>
        <p:txBody>
          <a:bodyPr/>
          <a:lstStyle/>
          <a:p>
            <a:endParaRPr lang="en-US"/>
          </a:p>
        </p:txBody>
      </p:sp>
      <p:pic>
        <p:nvPicPr>
          <p:cNvPr id="9" name="Content Placeholder 8" descr="A graph with black text and red triangles&#10;&#10;Description automatically generated">
            <a:extLst>
              <a:ext uri="{FF2B5EF4-FFF2-40B4-BE49-F238E27FC236}">
                <a16:creationId xmlns:a16="http://schemas.microsoft.com/office/drawing/2014/main" id="{18391BCD-5EAA-8F55-0560-E8DFFB25709E}"/>
              </a:ext>
            </a:extLst>
          </p:cNvPr>
          <p:cNvPicPr>
            <a:picLocks noGrp="1" noChangeAspect="1"/>
          </p:cNvPicPr>
          <p:nvPr>
            <p:ph idx="1"/>
          </p:nvPr>
        </p:nvPicPr>
        <p:blipFill>
          <a:blip r:embed="rId3"/>
          <a:stretch>
            <a:fillRect/>
          </a:stretch>
        </p:blipFill>
        <p:spPr>
          <a:xfrm>
            <a:off x="2171086" y="0"/>
            <a:ext cx="7849827" cy="6819538"/>
          </a:xfrm>
        </p:spPr>
      </p:pic>
    </p:spTree>
    <p:extLst>
      <p:ext uri="{BB962C8B-B14F-4D97-AF65-F5344CB8AC3E}">
        <p14:creationId xmlns:p14="http://schemas.microsoft.com/office/powerpoint/2010/main" val="85064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FE49C-36F1-20CF-2B49-FF89628B3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40025-3860-8FD9-7AD0-1DC6585E44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8C893E7-0F60-1A20-79D8-316CD546C69F}"/>
              </a:ext>
            </a:extLst>
          </p:cNvPr>
          <p:cNvSpPr>
            <a:spLocks noGrp="1"/>
          </p:cNvSpPr>
          <p:nvPr>
            <p:ph idx="1"/>
          </p:nvPr>
        </p:nvSpPr>
        <p:spPr/>
        <p:txBody>
          <a:bodyPr/>
          <a:lstStyle/>
          <a:p>
            <a:pPr marL="514350" indent="-514350">
              <a:buFont typeface="+mj-lt"/>
              <a:buAutoNum type="arabicPeriod"/>
            </a:pPr>
            <a:r>
              <a:rPr lang="en-US" dirty="0"/>
              <a:t>Download, clean, and normalize microarray data</a:t>
            </a:r>
          </a:p>
          <a:p>
            <a:pPr marL="514350" indent="-514350">
              <a:buFont typeface="+mj-lt"/>
              <a:buAutoNum type="arabicPeriod"/>
            </a:pPr>
            <a:r>
              <a:rPr lang="en-US" dirty="0"/>
              <a:t>Match microarray probes to gene names using </a:t>
            </a:r>
            <a:r>
              <a:rPr lang="en-US" dirty="0" err="1"/>
              <a:t>Ensembl</a:t>
            </a:r>
            <a:r>
              <a:rPr lang="en-US" dirty="0"/>
              <a:t> </a:t>
            </a:r>
            <a:r>
              <a:rPr lang="en-US" dirty="0" err="1"/>
              <a:t>Biomart</a:t>
            </a:r>
            <a:r>
              <a:rPr lang="en-US" dirty="0"/>
              <a:t> tools</a:t>
            </a:r>
          </a:p>
          <a:p>
            <a:pPr marL="514350" indent="-514350">
              <a:buFont typeface="+mj-lt"/>
              <a:buAutoNum type="arabicPeriod"/>
            </a:pPr>
            <a:r>
              <a:rPr lang="en-US" dirty="0"/>
              <a:t>Calculate differentially expressed genes (probes)</a:t>
            </a:r>
          </a:p>
          <a:p>
            <a:pPr marL="514350" indent="-514350">
              <a:buFont typeface="+mj-lt"/>
              <a:buAutoNum type="arabicPeriod"/>
            </a:pPr>
            <a:r>
              <a:rPr lang="en-US" dirty="0"/>
              <a:t>Using a subset of the data including only genes found to be significantly differentially expressed:</a:t>
            </a:r>
          </a:p>
          <a:p>
            <a:pPr marL="971550" lvl="1" indent="-514350">
              <a:buFont typeface="+mj-lt"/>
              <a:buAutoNum type="arabicPeriod"/>
            </a:pPr>
            <a:r>
              <a:rPr lang="en-US" dirty="0"/>
              <a:t>PCA to reduce dimensionality to the top 10 components that explain variance in the dataset</a:t>
            </a:r>
          </a:p>
          <a:p>
            <a:pPr marL="971550" lvl="1" indent="-514350">
              <a:buFont typeface="+mj-lt"/>
              <a:buAutoNum type="arabicPeriod"/>
            </a:pPr>
            <a:r>
              <a:rPr lang="en-US" dirty="0"/>
              <a:t>K-means clustering with 2 (xenograft) and 3 (patient) clusters</a:t>
            </a:r>
          </a:p>
          <a:p>
            <a:pPr marL="971550" lvl="1" indent="-514350">
              <a:buFont typeface="+mj-lt"/>
              <a:buAutoNum type="arabicPeriod"/>
            </a:pPr>
            <a:r>
              <a:rPr lang="en-US" dirty="0"/>
              <a:t>Hierarchical clustering based on expression profile</a:t>
            </a:r>
          </a:p>
        </p:txBody>
      </p:sp>
    </p:spTree>
    <p:extLst>
      <p:ext uri="{BB962C8B-B14F-4D97-AF65-F5344CB8AC3E}">
        <p14:creationId xmlns:p14="http://schemas.microsoft.com/office/powerpoint/2010/main" val="34331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69E3-6AF6-F613-53DD-EA5223F1144D}"/>
              </a:ext>
            </a:extLst>
          </p:cNvPr>
          <p:cNvSpPr>
            <a:spLocks noGrp="1"/>
          </p:cNvSpPr>
          <p:nvPr>
            <p:ph type="title"/>
          </p:nvPr>
        </p:nvSpPr>
        <p:spPr/>
        <p:txBody>
          <a:bodyPr/>
          <a:lstStyle/>
          <a:p>
            <a:endParaRPr lang="en-US"/>
          </a:p>
        </p:txBody>
      </p:sp>
      <p:pic>
        <p:nvPicPr>
          <p:cNvPr id="5" name="Content Placeholder 4" descr="A screenshot of a graph&#10;&#10;Description automatically generated">
            <a:extLst>
              <a:ext uri="{FF2B5EF4-FFF2-40B4-BE49-F238E27FC236}">
                <a16:creationId xmlns:a16="http://schemas.microsoft.com/office/drawing/2014/main" id="{4963CCD1-6A61-DACD-57C6-560F67F20D4D}"/>
              </a:ext>
            </a:extLst>
          </p:cNvPr>
          <p:cNvPicPr>
            <a:picLocks noGrp="1" noChangeAspect="1"/>
          </p:cNvPicPr>
          <p:nvPr>
            <p:ph idx="1"/>
          </p:nvPr>
        </p:nvPicPr>
        <p:blipFill>
          <a:blip r:embed="rId3"/>
          <a:stretch>
            <a:fillRect/>
          </a:stretch>
        </p:blipFill>
        <p:spPr>
          <a:xfrm>
            <a:off x="1810871" y="61784"/>
            <a:ext cx="8910918" cy="6855818"/>
          </a:xfrm>
        </p:spPr>
      </p:pic>
    </p:spTree>
    <p:extLst>
      <p:ext uri="{BB962C8B-B14F-4D97-AF65-F5344CB8AC3E}">
        <p14:creationId xmlns:p14="http://schemas.microsoft.com/office/powerpoint/2010/main" val="25417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FC23-BBE9-A8A3-D1FC-D5D059838B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E1199B-E194-AAEC-3198-C6B49170D5B8}"/>
              </a:ext>
            </a:extLst>
          </p:cNvPr>
          <p:cNvSpPr>
            <a:spLocks noGrp="1"/>
          </p:cNvSpPr>
          <p:nvPr>
            <p:ph idx="1"/>
          </p:nvPr>
        </p:nvSpPr>
        <p:spPr/>
        <p:txBody>
          <a:bodyPr/>
          <a:lstStyle/>
          <a:p>
            <a:endParaRPr lang="en-US"/>
          </a:p>
        </p:txBody>
      </p:sp>
      <p:pic>
        <p:nvPicPr>
          <p:cNvPr id="4" name="Content Placeholder 4" descr="A screenshot of a graph&#10;&#10;Description automatically generated">
            <a:extLst>
              <a:ext uri="{FF2B5EF4-FFF2-40B4-BE49-F238E27FC236}">
                <a16:creationId xmlns:a16="http://schemas.microsoft.com/office/drawing/2014/main" id="{EC3A5BA3-7904-D1D2-0A9F-F4C13A7117A5}"/>
              </a:ext>
            </a:extLst>
          </p:cNvPr>
          <p:cNvPicPr>
            <a:picLocks noChangeAspect="1"/>
          </p:cNvPicPr>
          <p:nvPr/>
        </p:nvPicPr>
        <p:blipFill>
          <a:blip r:embed="rId3"/>
          <a:stretch>
            <a:fillRect/>
          </a:stretch>
        </p:blipFill>
        <p:spPr>
          <a:xfrm>
            <a:off x="277058" y="1690687"/>
            <a:ext cx="6241690" cy="4802187"/>
          </a:xfrm>
          <a:prstGeom prst="rect">
            <a:avLst/>
          </a:prstGeom>
        </p:spPr>
      </p:pic>
      <p:pic>
        <p:nvPicPr>
          <p:cNvPr id="5" name="Picture 6">
            <a:extLst>
              <a:ext uri="{FF2B5EF4-FFF2-40B4-BE49-F238E27FC236}">
                <a16:creationId xmlns:a16="http://schemas.microsoft.com/office/drawing/2014/main" id="{4CCED6EA-6881-0746-53DE-8223F3D328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2600" b="30833"/>
          <a:stretch/>
        </p:blipFill>
        <p:spPr bwMode="auto">
          <a:xfrm rot="5400000">
            <a:off x="6389938" y="767736"/>
            <a:ext cx="5115288" cy="5703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42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4B20-4EC7-E969-B65F-2BEF00B9B7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CCBE67-B5AB-9F7A-2FCF-43F505252348}"/>
              </a:ext>
            </a:extLst>
          </p:cNvPr>
          <p:cNvSpPr>
            <a:spLocks noGrp="1"/>
          </p:cNvSpPr>
          <p:nvPr>
            <p:ph idx="1"/>
          </p:nvPr>
        </p:nvSpPr>
        <p:spPr/>
        <p:txBody>
          <a:bodyPr/>
          <a:lstStyle/>
          <a:p>
            <a:r>
              <a:rPr lang="en-US" dirty="0"/>
              <a:t>Patient sample normalized data</a:t>
            </a:r>
          </a:p>
          <a:p>
            <a:r>
              <a:rPr lang="en-US" dirty="0"/>
              <a:t>List of significantly up and down regulated genes from xenograft analysis</a:t>
            </a:r>
          </a:p>
          <a:p>
            <a:r>
              <a:rPr lang="en-US" dirty="0"/>
              <a:t>PCA and K-means analysis</a:t>
            </a:r>
          </a:p>
        </p:txBody>
      </p:sp>
      <p:pic>
        <p:nvPicPr>
          <p:cNvPr id="7" name="Picture 6" descr="A graph of black and red dots&#10;&#10;Description automatically generated">
            <a:extLst>
              <a:ext uri="{FF2B5EF4-FFF2-40B4-BE49-F238E27FC236}">
                <a16:creationId xmlns:a16="http://schemas.microsoft.com/office/drawing/2014/main" id="{FE689D1F-21CE-5905-9584-C97DBEA12218}"/>
              </a:ext>
            </a:extLst>
          </p:cNvPr>
          <p:cNvPicPr>
            <a:picLocks noChangeAspect="1"/>
          </p:cNvPicPr>
          <p:nvPr/>
        </p:nvPicPr>
        <p:blipFill>
          <a:blip r:embed="rId3"/>
          <a:stretch>
            <a:fillRect/>
          </a:stretch>
        </p:blipFill>
        <p:spPr>
          <a:xfrm>
            <a:off x="0" y="365125"/>
            <a:ext cx="7504658" cy="6519672"/>
          </a:xfrm>
          <a:prstGeom prst="rect">
            <a:avLst/>
          </a:prstGeom>
        </p:spPr>
      </p:pic>
      <p:pic>
        <p:nvPicPr>
          <p:cNvPr id="4098" name="Picture 2">
            <a:extLst>
              <a:ext uri="{FF2B5EF4-FFF2-40B4-BE49-F238E27FC236}">
                <a16:creationId xmlns:a16="http://schemas.microsoft.com/office/drawing/2014/main" id="{B13F636F-A0CD-7959-3ACB-CEBB433DBA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831" b="53203"/>
          <a:stretch/>
        </p:blipFill>
        <p:spPr bwMode="auto">
          <a:xfrm>
            <a:off x="7169523" y="503562"/>
            <a:ext cx="5022477" cy="585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32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60C8-CDAF-C588-DE8E-3BA7689D3BE5}"/>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D057020F-1DCE-2C40-3D74-DFC0E3828D48}"/>
              </a:ext>
            </a:extLst>
          </p:cNvPr>
          <p:cNvSpPr>
            <a:spLocks noGrp="1"/>
          </p:cNvSpPr>
          <p:nvPr>
            <p:ph idx="1"/>
          </p:nvPr>
        </p:nvSpPr>
        <p:spPr/>
        <p:txBody>
          <a:bodyPr>
            <a:normAutofit/>
          </a:bodyPr>
          <a:lstStyle/>
          <a:p>
            <a:r>
              <a:rPr lang="en-US" sz="1800" b="0" i="0" u="none" strike="noStrike" dirty="0">
                <a:solidFill>
                  <a:srgbClr val="000000"/>
                </a:solidFill>
                <a:effectLst/>
              </a:rPr>
              <a:t>Meyer, L. H., </a:t>
            </a:r>
            <a:r>
              <a:rPr lang="en-US" sz="1800" b="0" i="0" u="none" strike="noStrike" dirty="0" err="1">
                <a:solidFill>
                  <a:srgbClr val="000000"/>
                </a:solidFill>
                <a:effectLst/>
              </a:rPr>
              <a:t>Eckhoff</a:t>
            </a:r>
            <a:r>
              <a:rPr lang="en-US" sz="1800" b="0" i="0" u="none" strike="noStrike" dirty="0">
                <a:solidFill>
                  <a:srgbClr val="000000"/>
                </a:solidFill>
                <a:effectLst/>
              </a:rPr>
              <a:t>, S. M., </a:t>
            </a:r>
            <a:r>
              <a:rPr lang="en-US" sz="1800" b="0" i="0" u="none" strike="noStrike" dirty="0" err="1">
                <a:solidFill>
                  <a:srgbClr val="000000"/>
                </a:solidFill>
                <a:effectLst/>
              </a:rPr>
              <a:t>Queudeville</a:t>
            </a:r>
            <a:r>
              <a:rPr lang="en-US" sz="1800" b="0" i="0" u="none" strike="noStrike" dirty="0">
                <a:solidFill>
                  <a:srgbClr val="000000"/>
                </a:solidFill>
                <a:effectLst/>
              </a:rPr>
              <a:t>, M., Kraus, J. M., </a:t>
            </a:r>
            <a:r>
              <a:rPr lang="en-US" sz="1800" b="0" i="0" u="none" strike="noStrike" dirty="0" err="1">
                <a:solidFill>
                  <a:srgbClr val="000000"/>
                </a:solidFill>
                <a:effectLst/>
              </a:rPr>
              <a:t>Giordan</a:t>
            </a:r>
            <a:r>
              <a:rPr lang="en-US" sz="1800" b="0" i="0" u="none" strike="noStrike" dirty="0">
                <a:solidFill>
                  <a:srgbClr val="000000"/>
                </a:solidFill>
                <a:effectLst/>
              </a:rPr>
              <a:t>, M., </a:t>
            </a:r>
            <a:r>
              <a:rPr lang="en-US" sz="1800" b="0" i="0" u="none" strike="noStrike" dirty="0" err="1">
                <a:solidFill>
                  <a:srgbClr val="000000"/>
                </a:solidFill>
                <a:effectLst/>
              </a:rPr>
              <a:t>Stursberg</a:t>
            </a:r>
            <a:r>
              <a:rPr lang="en-US" sz="1800" b="0" i="0" u="none" strike="noStrike" dirty="0">
                <a:solidFill>
                  <a:srgbClr val="000000"/>
                </a:solidFill>
                <a:effectLst/>
              </a:rPr>
              <a:t>, J., </a:t>
            </a:r>
            <a:r>
              <a:rPr lang="en-US" sz="1800" b="0" i="0" u="none" strike="noStrike" dirty="0" err="1">
                <a:solidFill>
                  <a:srgbClr val="000000"/>
                </a:solidFill>
                <a:effectLst/>
              </a:rPr>
              <a:t>Zangrando</a:t>
            </a:r>
            <a:r>
              <a:rPr lang="en-US" sz="1800" b="0" i="0" u="none" strike="noStrike" dirty="0">
                <a:solidFill>
                  <a:srgbClr val="000000"/>
                </a:solidFill>
                <a:effectLst/>
              </a:rPr>
              <a:t>, A., </a:t>
            </a:r>
            <a:r>
              <a:rPr lang="en-US" sz="1800" b="0" i="0" u="none" strike="noStrike" dirty="0" err="1">
                <a:solidFill>
                  <a:srgbClr val="000000"/>
                </a:solidFill>
                <a:effectLst/>
              </a:rPr>
              <a:t>Vendramini</a:t>
            </a:r>
            <a:r>
              <a:rPr lang="en-US" sz="1800" b="0" i="0" u="none" strike="noStrike" dirty="0">
                <a:solidFill>
                  <a:srgbClr val="000000"/>
                </a:solidFill>
                <a:effectLst/>
              </a:rPr>
              <a:t>, E., </a:t>
            </a:r>
            <a:r>
              <a:rPr lang="en-US" sz="1800" b="0" i="0" u="none" strike="noStrike" dirty="0" err="1">
                <a:solidFill>
                  <a:srgbClr val="000000"/>
                </a:solidFill>
                <a:effectLst/>
              </a:rPr>
              <a:t>Möricke</a:t>
            </a:r>
            <a:r>
              <a:rPr lang="en-US" sz="1800" b="0" i="0" u="none" strike="noStrike" dirty="0">
                <a:solidFill>
                  <a:srgbClr val="000000"/>
                </a:solidFill>
                <a:effectLst/>
              </a:rPr>
              <a:t>, A., Zimmermann, M., </a:t>
            </a:r>
            <a:r>
              <a:rPr lang="en-US" sz="1800" b="0" i="0" u="none" strike="noStrike" dirty="0" err="1">
                <a:solidFill>
                  <a:srgbClr val="000000"/>
                </a:solidFill>
                <a:effectLst/>
              </a:rPr>
              <a:t>Schrauder</a:t>
            </a:r>
            <a:r>
              <a:rPr lang="en-US" sz="1800" b="0" i="0" u="none" strike="noStrike" dirty="0">
                <a:solidFill>
                  <a:srgbClr val="000000"/>
                </a:solidFill>
                <a:effectLst/>
              </a:rPr>
              <a:t>, A., Lahr, G., </a:t>
            </a:r>
            <a:r>
              <a:rPr lang="en-US" sz="1800" b="0" i="0" u="none" strike="noStrike" dirty="0" err="1">
                <a:solidFill>
                  <a:srgbClr val="000000"/>
                </a:solidFill>
                <a:effectLst/>
              </a:rPr>
              <a:t>Holzmann</a:t>
            </a:r>
            <a:r>
              <a:rPr lang="en-US" sz="1800" b="0" i="0" u="none" strike="noStrike" dirty="0">
                <a:solidFill>
                  <a:srgbClr val="000000"/>
                </a:solidFill>
                <a:effectLst/>
              </a:rPr>
              <a:t>, K., </a:t>
            </a:r>
            <a:r>
              <a:rPr lang="en-US" sz="1800" b="0" i="0" u="none" strike="noStrike" dirty="0" err="1">
                <a:solidFill>
                  <a:srgbClr val="000000"/>
                </a:solidFill>
                <a:effectLst/>
              </a:rPr>
              <a:t>Schrappe</a:t>
            </a:r>
            <a:r>
              <a:rPr lang="en-US" sz="1800" b="0" i="0" u="none" strike="noStrike" dirty="0">
                <a:solidFill>
                  <a:srgbClr val="000000"/>
                </a:solidFill>
                <a:effectLst/>
              </a:rPr>
              <a:t>, M., Basso, G., </a:t>
            </a:r>
            <a:r>
              <a:rPr lang="en-US" sz="1800" b="0" i="0" u="none" strike="noStrike" dirty="0" err="1">
                <a:solidFill>
                  <a:srgbClr val="000000"/>
                </a:solidFill>
                <a:effectLst/>
              </a:rPr>
              <a:t>Stahnke</a:t>
            </a:r>
            <a:r>
              <a:rPr lang="en-US" sz="1800" b="0" i="0" u="none" strike="noStrike" dirty="0">
                <a:solidFill>
                  <a:srgbClr val="000000"/>
                </a:solidFill>
                <a:effectLst/>
              </a:rPr>
              <a:t>, K., </a:t>
            </a:r>
            <a:r>
              <a:rPr lang="en-US" sz="1800" b="0" i="0" u="none" strike="noStrike" dirty="0" err="1">
                <a:solidFill>
                  <a:srgbClr val="000000"/>
                </a:solidFill>
                <a:effectLst/>
              </a:rPr>
              <a:t>Kestler</a:t>
            </a:r>
            <a:r>
              <a:rPr lang="en-US" sz="1800" b="0" i="0" u="none" strike="noStrike" dirty="0">
                <a:solidFill>
                  <a:srgbClr val="000000"/>
                </a:solidFill>
                <a:effectLst/>
              </a:rPr>
              <a:t>, H. A., </a:t>
            </a:r>
            <a:r>
              <a:rPr lang="en-US" sz="1800" b="0" i="0" u="none" strike="noStrike" dirty="0" err="1">
                <a:solidFill>
                  <a:srgbClr val="000000"/>
                </a:solidFill>
                <a:effectLst/>
              </a:rPr>
              <a:t>Kronnie</a:t>
            </a:r>
            <a:r>
              <a:rPr lang="en-US" sz="1800" b="0" i="0" u="none" strike="noStrike" dirty="0">
                <a:solidFill>
                  <a:srgbClr val="000000"/>
                </a:solidFill>
                <a:effectLst/>
              </a:rPr>
              <a:t>, G. T., &amp; </a:t>
            </a:r>
            <a:r>
              <a:rPr lang="en-US" sz="1800" b="0" i="0" u="none" strike="noStrike" dirty="0" err="1">
                <a:solidFill>
                  <a:srgbClr val="000000"/>
                </a:solidFill>
                <a:effectLst/>
              </a:rPr>
              <a:t>Debatin</a:t>
            </a:r>
            <a:r>
              <a:rPr lang="en-US" sz="1800" b="0" i="0" u="none" strike="noStrike" dirty="0">
                <a:solidFill>
                  <a:srgbClr val="000000"/>
                </a:solidFill>
                <a:effectLst/>
              </a:rPr>
              <a:t>, K. (2011). Early relapse in ALL is identified by time to leukemia in NOD/SCID mice and is characterized by a gene signature involving survival pathways. Cancer Cell, 19(2), 206–217. </a:t>
            </a:r>
            <a:r>
              <a:rPr lang="en-US" sz="1800" b="0" i="0" u="sng" strike="noStrike" dirty="0">
                <a:solidFill>
                  <a:srgbClr val="1155CC"/>
                </a:solidFill>
                <a:effectLst/>
                <a:hlinkClick r:id="rId2"/>
              </a:rPr>
              <a:t>https://doi.org/10.1016/j.ccr.2010.11.014</a:t>
            </a:r>
            <a:endParaRPr lang="en-US" sz="1800" u="sng" dirty="0">
              <a:solidFill>
                <a:srgbClr val="1155CC"/>
              </a:solidFill>
            </a:endParaRPr>
          </a:p>
          <a:p>
            <a:r>
              <a:rPr lang="en-US" sz="1800" b="0" i="1" dirty="0">
                <a:solidFill>
                  <a:srgbClr val="000000"/>
                </a:solidFill>
                <a:effectLst/>
              </a:rPr>
              <a:t>12.5 - R Scripts (K-means clustering) | STAT 897D</a:t>
            </a:r>
            <a:r>
              <a:rPr lang="en-US" sz="1800" b="0" i="0" dirty="0">
                <a:solidFill>
                  <a:srgbClr val="000000"/>
                </a:solidFill>
                <a:effectLst/>
              </a:rPr>
              <a:t>. (2018). Pennsylvania State University. </a:t>
            </a:r>
            <a:r>
              <a:rPr lang="en-US" sz="1800" b="0" i="0" dirty="0">
                <a:solidFill>
                  <a:srgbClr val="000000"/>
                </a:solidFill>
                <a:effectLst/>
                <a:hlinkClick r:id="rId3"/>
              </a:rPr>
              <a:t>https://online.stat.psu.edu/stat857/node/125/</a:t>
            </a:r>
            <a:endParaRPr lang="en-US" sz="1800" b="0" i="0" dirty="0">
              <a:solidFill>
                <a:srgbClr val="000000"/>
              </a:solidFill>
              <a:effectLst/>
            </a:endParaRPr>
          </a:p>
          <a:p>
            <a:pPr algn="l"/>
            <a:r>
              <a:rPr lang="en-US" sz="1800" b="0" i="0" dirty="0">
                <a:solidFill>
                  <a:srgbClr val="000000"/>
                </a:solidFill>
                <a:effectLst/>
              </a:rPr>
              <a:t>‌Jin Hwan Do, &amp; Choi, D.-K. (2008). Clustering Approaches to Identifying Gene Expression Patterns from DNA Microarray Data. Molecules and Cells, 25(2), 279–288. </a:t>
            </a:r>
            <a:r>
              <a:rPr lang="en-US" sz="1800" b="0" i="0" dirty="0">
                <a:solidFill>
                  <a:srgbClr val="000000"/>
                </a:solidFill>
                <a:effectLst/>
                <a:hlinkClick r:id="rId4"/>
              </a:rPr>
              <a:t>https://doi.org/10.1016/s1016-8478(23)17582-0</a:t>
            </a:r>
            <a:endParaRPr lang="en-US" sz="1800" b="0" i="0" dirty="0">
              <a:solidFill>
                <a:srgbClr val="000000"/>
              </a:solidFill>
              <a:effectLst/>
            </a:endParaRPr>
          </a:p>
          <a:p>
            <a:pPr algn="l"/>
            <a:r>
              <a:rPr lang="en-US" sz="1800" b="0" i="0" dirty="0">
                <a:solidFill>
                  <a:srgbClr val="000000"/>
                </a:solidFill>
                <a:effectLst/>
              </a:rPr>
              <a:t>‌Hierarchical Clustering in R: Dendrograms with </a:t>
            </a:r>
            <a:r>
              <a:rPr lang="en-US" sz="1800" b="0" i="0" dirty="0" err="1">
                <a:solidFill>
                  <a:srgbClr val="000000"/>
                </a:solidFill>
                <a:effectLst/>
              </a:rPr>
              <a:t>hclust</a:t>
            </a:r>
            <a:r>
              <a:rPr lang="en-US" sz="1800" b="0" i="0" dirty="0">
                <a:solidFill>
                  <a:srgbClr val="000000"/>
                </a:solidFill>
                <a:effectLst/>
              </a:rPr>
              <a:t>. </a:t>
            </a:r>
            <a:r>
              <a:rPr lang="en-US" sz="1800" b="0" i="0" dirty="0">
                <a:solidFill>
                  <a:srgbClr val="000000"/>
                </a:solidFill>
                <a:effectLst/>
                <a:hlinkClick r:id="rId5"/>
              </a:rPr>
              <a:t>https://www.datacamp.com/tutorial/hierarchical-clustering-R</a:t>
            </a:r>
            <a:endParaRPr lang="en-US" sz="1800" b="0" i="0" dirty="0">
              <a:solidFill>
                <a:srgbClr val="000000"/>
              </a:solidFill>
              <a:effectLst/>
            </a:endParaRPr>
          </a:p>
          <a:p>
            <a:pPr algn="l"/>
            <a:r>
              <a:rPr lang="en-US" sz="1800" b="0" i="0" dirty="0">
                <a:solidFill>
                  <a:srgbClr val="000000"/>
                </a:solidFill>
                <a:effectLst/>
              </a:rPr>
              <a:t>‌Altman, N., &amp; </a:t>
            </a:r>
            <a:r>
              <a:rPr lang="en-US" sz="1800" b="0" i="0" dirty="0" err="1">
                <a:solidFill>
                  <a:srgbClr val="000000"/>
                </a:solidFill>
                <a:effectLst/>
              </a:rPr>
              <a:t>Krzywinski</a:t>
            </a:r>
            <a:r>
              <a:rPr lang="en-US" sz="1800" b="0" i="0" dirty="0">
                <a:solidFill>
                  <a:srgbClr val="000000"/>
                </a:solidFill>
                <a:effectLst/>
              </a:rPr>
              <a:t>, M. (2017). Clustering. Nature Methods, 14(6), 545–546. </a:t>
            </a:r>
            <a:r>
              <a:rPr lang="en-US" sz="1800" b="0" i="0" dirty="0">
                <a:solidFill>
                  <a:srgbClr val="000000"/>
                </a:solidFill>
                <a:effectLst/>
                <a:hlinkClick r:id="rId6"/>
              </a:rPr>
              <a:t>https://</a:t>
            </a:r>
            <a:r>
              <a:rPr lang="en-US" sz="1800" b="0" i="0" dirty="0" err="1">
                <a:solidFill>
                  <a:srgbClr val="000000"/>
                </a:solidFill>
                <a:effectLst/>
                <a:hlinkClick r:id="rId6"/>
              </a:rPr>
              <a:t>doi.org</a:t>
            </a:r>
            <a:r>
              <a:rPr lang="en-US" sz="1800" b="0" i="0" dirty="0">
                <a:solidFill>
                  <a:srgbClr val="000000"/>
                </a:solidFill>
                <a:effectLst/>
                <a:hlinkClick r:id="rId6"/>
              </a:rPr>
              <a:t>/10.1038/nmeth.4299</a:t>
            </a:r>
            <a:endParaRPr lang="en-US" sz="1800" b="0" i="0" dirty="0">
              <a:solidFill>
                <a:srgbClr val="000000"/>
              </a:solidFill>
              <a:effectLst/>
            </a:endParaRPr>
          </a:p>
        </p:txBody>
      </p:sp>
    </p:spTree>
    <p:extLst>
      <p:ext uri="{BB962C8B-B14F-4D97-AF65-F5344CB8AC3E}">
        <p14:creationId xmlns:p14="http://schemas.microsoft.com/office/powerpoint/2010/main" val="405548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492D-64D3-3B55-6187-D689768CE270}"/>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0466388E-B37E-C576-67CD-A868D2AD797D}"/>
              </a:ext>
            </a:extLst>
          </p:cNvPr>
          <p:cNvPicPr>
            <a:picLocks noChangeAspect="1"/>
          </p:cNvPicPr>
          <p:nvPr/>
        </p:nvPicPr>
        <p:blipFill>
          <a:blip r:embed="rId3"/>
          <a:stretch>
            <a:fillRect/>
          </a:stretch>
        </p:blipFill>
        <p:spPr>
          <a:xfrm>
            <a:off x="838200" y="1690688"/>
            <a:ext cx="7772400" cy="4245116"/>
          </a:xfrm>
          <a:prstGeom prst="rect">
            <a:avLst/>
          </a:prstGeom>
        </p:spPr>
      </p:pic>
      <p:pic>
        <p:nvPicPr>
          <p:cNvPr id="1030" name="Picture 6">
            <a:extLst>
              <a:ext uri="{FF2B5EF4-FFF2-40B4-BE49-F238E27FC236}">
                <a16:creationId xmlns:a16="http://schemas.microsoft.com/office/drawing/2014/main" id="{F525F6F2-E949-9628-0706-D71CCDFCE8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2600" b="30833"/>
          <a:stretch/>
        </p:blipFill>
        <p:spPr bwMode="auto">
          <a:xfrm>
            <a:off x="6474326" y="880040"/>
            <a:ext cx="5261708" cy="5866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3FBD-5FB1-2E5D-F02D-6972E0B596D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47C44A4-04B7-7920-0E55-4E476C3F9104}"/>
              </a:ext>
            </a:extLst>
          </p:cNvPr>
          <p:cNvSpPr>
            <a:spLocks noGrp="1"/>
          </p:cNvSpPr>
          <p:nvPr>
            <p:ph idx="1"/>
          </p:nvPr>
        </p:nvSpPr>
        <p:spPr/>
        <p:txBody>
          <a:bodyPr/>
          <a:lstStyle/>
          <a:p>
            <a:pPr marL="514350" indent="-514350">
              <a:buFont typeface="+mj-lt"/>
              <a:buAutoNum type="arabicPeriod"/>
            </a:pPr>
            <a:r>
              <a:rPr lang="en-US" dirty="0"/>
              <a:t>Download, clean, and normalize microarray data</a:t>
            </a:r>
          </a:p>
          <a:p>
            <a:pPr marL="514350" indent="-514350">
              <a:buFont typeface="+mj-lt"/>
              <a:buAutoNum type="arabicPeriod"/>
            </a:pPr>
            <a:r>
              <a:rPr lang="en-US" dirty="0"/>
              <a:t>Match microarray probes to gene names using </a:t>
            </a:r>
            <a:r>
              <a:rPr lang="en-US" dirty="0" err="1"/>
              <a:t>Ensembl</a:t>
            </a:r>
            <a:r>
              <a:rPr lang="en-US" dirty="0"/>
              <a:t> </a:t>
            </a:r>
            <a:r>
              <a:rPr lang="en-US" dirty="0" err="1"/>
              <a:t>Biomart</a:t>
            </a:r>
            <a:r>
              <a:rPr lang="en-US" dirty="0"/>
              <a:t> tools</a:t>
            </a:r>
          </a:p>
          <a:p>
            <a:pPr marL="514350" indent="-514350">
              <a:buFont typeface="+mj-lt"/>
              <a:buAutoNum type="arabicPeriod"/>
            </a:pPr>
            <a:r>
              <a:rPr lang="en-US" dirty="0"/>
              <a:t>Calculate differentially expressed genes (probes)</a:t>
            </a:r>
          </a:p>
          <a:p>
            <a:pPr marL="514350" indent="-514350">
              <a:buFont typeface="+mj-lt"/>
              <a:buAutoNum type="arabicPeriod"/>
            </a:pPr>
            <a:r>
              <a:rPr lang="en-US" dirty="0"/>
              <a:t>Using a subset of the data including only genes found to be significantly differentially expressed:</a:t>
            </a:r>
          </a:p>
          <a:p>
            <a:pPr marL="971550" lvl="1" indent="-514350">
              <a:buFont typeface="+mj-lt"/>
              <a:buAutoNum type="arabicPeriod"/>
            </a:pPr>
            <a:r>
              <a:rPr lang="en-US" dirty="0"/>
              <a:t>PCA to reduce dimensionality to the top 10 components that explain variance in the dataset</a:t>
            </a:r>
          </a:p>
          <a:p>
            <a:pPr marL="971550" lvl="1" indent="-514350">
              <a:buFont typeface="+mj-lt"/>
              <a:buAutoNum type="arabicPeriod"/>
            </a:pPr>
            <a:r>
              <a:rPr lang="en-US" dirty="0"/>
              <a:t>K-means clustering with 2 (xenograft) and 3 (patient) clusters</a:t>
            </a:r>
          </a:p>
          <a:p>
            <a:pPr marL="971550" lvl="1" indent="-514350">
              <a:buFont typeface="+mj-lt"/>
              <a:buAutoNum type="arabicPeriod"/>
            </a:pPr>
            <a:r>
              <a:rPr lang="en-US" dirty="0"/>
              <a:t>Hierarchical clustering based on expression profile</a:t>
            </a:r>
          </a:p>
        </p:txBody>
      </p:sp>
    </p:spTree>
    <p:extLst>
      <p:ext uri="{BB962C8B-B14F-4D97-AF65-F5344CB8AC3E}">
        <p14:creationId xmlns:p14="http://schemas.microsoft.com/office/powerpoint/2010/main" val="7583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C697-BDCA-FF53-3310-BE63907078AF}"/>
              </a:ext>
            </a:extLst>
          </p:cNvPr>
          <p:cNvSpPr>
            <a:spLocks noGrp="1"/>
          </p:cNvSpPr>
          <p:nvPr>
            <p:ph type="title"/>
          </p:nvPr>
        </p:nvSpPr>
        <p:spPr>
          <a:xfrm>
            <a:off x="556985" y="354239"/>
            <a:ext cx="11078029" cy="1325563"/>
          </a:xfrm>
        </p:spPr>
        <p:txBody>
          <a:bodyPr/>
          <a:lstStyle/>
          <a:p>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393E1478-FE7D-46E5-168E-6B10BA3E6501}"/>
              </a:ext>
            </a:extLst>
          </p:cNvPr>
          <p:cNvPicPr>
            <a:picLocks noGrp="1" noChangeAspect="1"/>
          </p:cNvPicPr>
          <p:nvPr>
            <p:ph idx="1"/>
          </p:nvPr>
        </p:nvPicPr>
        <p:blipFill>
          <a:blip r:embed="rId3"/>
          <a:stretch>
            <a:fillRect/>
          </a:stretch>
        </p:blipFill>
        <p:spPr>
          <a:xfrm>
            <a:off x="1758950" y="2794794"/>
            <a:ext cx="8674100" cy="2413000"/>
          </a:xfrm>
        </p:spPr>
      </p:pic>
      <p:pic>
        <p:nvPicPr>
          <p:cNvPr id="4" name="Picture 2">
            <a:extLst>
              <a:ext uri="{FF2B5EF4-FFF2-40B4-BE49-F238E27FC236}">
                <a16:creationId xmlns:a16="http://schemas.microsoft.com/office/drawing/2014/main" id="{B6D08604-222F-8A6B-05F4-655113694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68311"/>
            <a:ext cx="10160000" cy="172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DA4D58-BB59-D8A8-D330-CC13D72C46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095511"/>
            <a:ext cx="6019800" cy="3517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9EE4A5F-D543-2AA7-5D40-97EC295F39CB}"/>
              </a:ext>
            </a:extLst>
          </p:cNvPr>
          <p:cNvPicPr>
            <a:picLocks noChangeAspect="1"/>
          </p:cNvPicPr>
          <p:nvPr/>
        </p:nvPicPr>
        <p:blipFill>
          <a:blip r:embed="rId6"/>
          <a:stretch>
            <a:fillRect/>
          </a:stretch>
        </p:blipFill>
        <p:spPr>
          <a:xfrm>
            <a:off x="7086600" y="4109583"/>
            <a:ext cx="5105400" cy="1002313"/>
          </a:xfrm>
          <a:prstGeom prst="rect">
            <a:avLst/>
          </a:prstGeom>
        </p:spPr>
      </p:pic>
    </p:spTree>
    <p:extLst>
      <p:ext uri="{BB962C8B-B14F-4D97-AF65-F5344CB8AC3E}">
        <p14:creationId xmlns:p14="http://schemas.microsoft.com/office/powerpoint/2010/main" val="68454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5CBDA71-91CC-1E39-9E70-0279628DDE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9D76-C42C-D133-A09E-9ABAE24E84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9696B47-2A4B-AC6D-80ED-086E5D230043}"/>
              </a:ext>
            </a:extLst>
          </p:cNvPr>
          <p:cNvSpPr>
            <a:spLocks noGrp="1"/>
          </p:cNvSpPr>
          <p:nvPr>
            <p:ph idx="1"/>
          </p:nvPr>
        </p:nvSpPr>
        <p:spPr/>
        <p:txBody>
          <a:bodyPr/>
          <a:lstStyle/>
          <a:p>
            <a:pPr marL="514350" indent="-514350">
              <a:buFont typeface="+mj-lt"/>
              <a:buAutoNum type="arabicPeriod"/>
            </a:pPr>
            <a:r>
              <a:rPr lang="en-US" dirty="0"/>
              <a:t>Download, clean, and normalize microarray data</a:t>
            </a:r>
          </a:p>
          <a:p>
            <a:pPr marL="514350" indent="-514350">
              <a:buFont typeface="+mj-lt"/>
              <a:buAutoNum type="arabicPeriod"/>
            </a:pPr>
            <a:r>
              <a:rPr lang="en-US" dirty="0"/>
              <a:t>Match microarray probes to gene names using </a:t>
            </a:r>
            <a:r>
              <a:rPr lang="en-US" dirty="0" err="1"/>
              <a:t>Ensembl</a:t>
            </a:r>
            <a:r>
              <a:rPr lang="en-US" dirty="0"/>
              <a:t> </a:t>
            </a:r>
            <a:r>
              <a:rPr lang="en-US" dirty="0" err="1"/>
              <a:t>Biomart</a:t>
            </a:r>
            <a:r>
              <a:rPr lang="en-US" dirty="0"/>
              <a:t> tools</a:t>
            </a:r>
          </a:p>
          <a:p>
            <a:pPr marL="0" indent="0">
              <a:buNone/>
            </a:pPr>
            <a:endParaRPr lang="en-US" dirty="0"/>
          </a:p>
        </p:txBody>
      </p:sp>
      <p:pic>
        <p:nvPicPr>
          <p:cNvPr id="5" name="Picture 4">
            <a:extLst>
              <a:ext uri="{FF2B5EF4-FFF2-40B4-BE49-F238E27FC236}">
                <a16:creationId xmlns:a16="http://schemas.microsoft.com/office/drawing/2014/main" id="{949FF48D-CC57-8A7B-6350-509124A0BA36}"/>
              </a:ext>
            </a:extLst>
          </p:cNvPr>
          <p:cNvPicPr>
            <a:picLocks noChangeAspect="1"/>
          </p:cNvPicPr>
          <p:nvPr/>
        </p:nvPicPr>
        <p:blipFill>
          <a:blip r:embed="rId3"/>
          <a:stretch>
            <a:fillRect/>
          </a:stretch>
        </p:blipFill>
        <p:spPr>
          <a:xfrm>
            <a:off x="0" y="6311900"/>
            <a:ext cx="7772400" cy="595284"/>
          </a:xfrm>
          <a:prstGeom prst="rect">
            <a:avLst/>
          </a:prstGeom>
        </p:spPr>
      </p:pic>
      <p:pic>
        <p:nvPicPr>
          <p:cNvPr id="6" name="Picture 5">
            <a:extLst>
              <a:ext uri="{FF2B5EF4-FFF2-40B4-BE49-F238E27FC236}">
                <a16:creationId xmlns:a16="http://schemas.microsoft.com/office/drawing/2014/main" id="{B7EFF086-E284-A905-C0B3-80DF9EBAADE8}"/>
              </a:ext>
            </a:extLst>
          </p:cNvPr>
          <p:cNvPicPr>
            <a:picLocks noChangeAspect="1"/>
          </p:cNvPicPr>
          <p:nvPr/>
        </p:nvPicPr>
        <p:blipFill>
          <a:blip r:embed="rId4"/>
          <a:stretch>
            <a:fillRect/>
          </a:stretch>
        </p:blipFill>
        <p:spPr>
          <a:xfrm>
            <a:off x="450116" y="3429000"/>
            <a:ext cx="10834342" cy="2246586"/>
          </a:xfrm>
          <a:prstGeom prst="rect">
            <a:avLst/>
          </a:prstGeom>
        </p:spPr>
      </p:pic>
    </p:spTree>
    <p:extLst>
      <p:ext uri="{BB962C8B-B14F-4D97-AF65-F5344CB8AC3E}">
        <p14:creationId xmlns:p14="http://schemas.microsoft.com/office/powerpoint/2010/main" val="155418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5AEA2-BB9A-1C64-2DDB-16C067CC8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0EDF65-66E2-4E41-B3B7-E8A4DC5598F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186B1CD-4D78-1B53-9E20-D5C55B7BA651}"/>
              </a:ext>
            </a:extLst>
          </p:cNvPr>
          <p:cNvSpPr>
            <a:spLocks noGrp="1"/>
          </p:cNvSpPr>
          <p:nvPr>
            <p:ph idx="1"/>
          </p:nvPr>
        </p:nvSpPr>
        <p:spPr/>
        <p:txBody>
          <a:bodyPr/>
          <a:lstStyle/>
          <a:p>
            <a:pPr marL="514350" indent="-514350">
              <a:buFont typeface="+mj-lt"/>
              <a:buAutoNum type="arabicPeriod"/>
            </a:pPr>
            <a:r>
              <a:rPr lang="en-US" dirty="0"/>
              <a:t>Download, clean, and normalize microarray data</a:t>
            </a:r>
          </a:p>
          <a:p>
            <a:pPr marL="514350" indent="-514350">
              <a:buFont typeface="+mj-lt"/>
              <a:buAutoNum type="arabicPeriod"/>
            </a:pPr>
            <a:r>
              <a:rPr lang="en-US" dirty="0"/>
              <a:t>Match microarray probes to gene names using </a:t>
            </a:r>
            <a:r>
              <a:rPr lang="en-US" dirty="0" err="1"/>
              <a:t>Ensembl</a:t>
            </a:r>
            <a:r>
              <a:rPr lang="en-US" dirty="0"/>
              <a:t> </a:t>
            </a:r>
            <a:r>
              <a:rPr lang="en-US" dirty="0" err="1"/>
              <a:t>Biomart</a:t>
            </a:r>
            <a:r>
              <a:rPr lang="en-US" dirty="0"/>
              <a:t> tools</a:t>
            </a:r>
          </a:p>
          <a:p>
            <a:pPr marL="514350" indent="-514350">
              <a:buFont typeface="+mj-lt"/>
              <a:buAutoNum type="arabicPeriod"/>
            </a:pPr>
            <a:r>
              <a:rPr lang="en-US" dirty="0"/>
              <a:t>Calculate differentially expressed genes (probes)</a:t>
            </a:r>
          </a:p>
        </p:txBody>
      </p:sp>
    </p:spTree>
    <p:extLst>
      <p:ext uri="{BB962C8B-B14F-4D97-AF65-F5344CB8AC3E}">
        <p14:creationId xmlns:p14="http://schemas.microsoft.com/office/powerpoint/2010/main" val="228065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9D67-38E2-D61D-7210-2724CC105C29}"/>
              </a:ext>
            </a:extLst>
          </p:cNvPr>
          <p:cNvSpPr>
            <a:spLocks noGrp="1"/>
          </p:cNvSpPr>
          <p:nvPr>
            <p:ph type="title"/>
          </p:nvPr>
        </p:nvSpPr>
        <p:spPr/>
        <p:txBody>
          <a:bodyPr/>
          <a:lstStyle/>
          <a:p>
            <a:r>
              <a:rPr lang="en-US" dirty="0"/>
              <a:t>Fold Change Expression:</a:t>
            </a:r>
          </a:p>
        </p:txBody>
      </p:sp>
      <p:sp>
        <p:nvSpPr>
          <p:cNvPr id="3" name="Content Placeholder 2">
            <a:extLst>
              <a:ext uri="{FF2B5EF4-FFF2-40B4-BE49-F238E27FC236}">
                <a16:creationId xmlns:a16="http://schemas.microsoft.com/office/drawing/2014/main" id="{5DBDD9BC-2F53-AB60-17F1-C4CA7BDC7005}"/>
              </a:ext>
            </a:extLst>
          </p:cNvPr>
          <p:cNvSpPr>
            <a:spLocks noGrp="1"/>
          </p:cNvSpPr>
          <p:nvPr>
            <p:ph idx="1"/>
          </p:nvPr>
        </p:nvSpPr>
        <p:spPr/>
        <p:txBody>
          <a:bodyPr/>
          <a:lstStyle/>
          <a:p>
            <a:r>
              <a:rPr lang="en-US" dirty="0"/>
              <a:t>Comparing “short” vs. “long” time to leukemia</a:t>
            </a:r>
          </a:p>
          <a:p>
            <a:r>
              <a:rPr lang="en-US" dirty="0"/>
              <a:t>Value &gt; 1 is upregulated in “short”</a:t>
            </a:r>
          </a:p>
          <a:p>
            <a:r>
              <a:rPr lang="en-US" dirty="0"/>
              <a:t>Value &lt; -1 is downregulated in “short”</a:t>
            </a:r>
          </a:p>
        </p:txBody>
      </p:sp>
      <p:pic>
        <p:nvPicPr>
          <p:cNvPr id="5" name="Picture 4" descr="A graph of gene expression&#10;&#10;Description automatically generated">
            <a:extLst>
              <a:ext uri="{FF2B5EF4-FFF2-40B4-BE49-F238E27FC236}">
                <a16:creationId xmlns:a16="http://schemas.microsoft.com/office/drawing/2014/main" id="{D8AC423D-30CA-72E8-62D3-CF226D18F7A4}"/>
              </a:ext>
            </a:extLst>
          </p:cNvPr>
          <p:cNvPicPr>
            <a:picLocks noChangeAspect="1"/>
          </p:cNvPicPr>
          <p:nvPr/>
        </p:nvPicPr>
        <p:blipFill>
          <a:blip r:embed="rId3"/>
          <a:stretch>
            <a:fillRect/>
          </a:stretch>
        </p:blipFill>
        <p:spPr>
          <a:xfrm>
            <a:off x="838199" y="80618"/>
            <a:ext cx="7801303" cy="677738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19DF3F1-37AB-2AA8-B233-9961882D77C6}"/>
              </a:ext>
            </a:extLst>
          </p:cNvPr>
          <p:cNvPicPr>
            <a:picLocks noChangeAspect="1"/>
          </p:cNvPicPr>
          <p:nvPr/>
        </p:nvPicPr>
        <p:blipFill>
          <a:blip r:embed="rId4"/>
          <a:stretch>
            <a:fillRect/>
          </a:stretch>
        </p:blipFill>
        <p:spPr>
          <a:xfrm>
            <a:off x="640974" y="194813"/>
            <a:ext cx="10185759" cy="6547988"/>
          </a:xfrm>
          <a:prstGeom prst="rect">
            <a:avLst/>
          </a:prstGeom>
        </p:spPr>
      </p:pic>
    </p:spTree>
    <p:extLst>
      <p:ext uri="{BB962C8B-B14F-4D97-AF65-F5344CB8AC3E}">
        <p14:creationId xmlns:p14="http://schemas.microsoft.com/office/powerpoint/2010/main" val="377785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8E16A-DE7C-1A04-049F-CD08865874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9FB62-DB9B-914C-087C-98544A4F2AE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1C32485-6A5C-A2B8-3992-988104DD7487}"/>
              </a:ext>
            </a:extLst>
          </p:cNvPr>
          <p:cNvSpPr>
            <a:spLocks noGrp="1"/>
          </p:cNvSpPr>
          <p:nvPr>
            <p:ph idx="1"/>
          </p:nvPr>
        </p:nvSpPr>
        <p:spPr/>
        <p:txBody>
          <a:bodyPr/>
          <a:lstStyle/>
          <a:p>
            <a:pPr marL="514350" indent="-514350">
              <a:buFont typeface="+mj-lt"/>
              <a:buAutoNum type="arabicPeriod"/>
            </a:pPr>
            <a:r>
              <a:rPr lang="en-US" dirty="0"/>
              <a:t>Download, clean, and normalize microarray data</a:t>
            </a:r>
          </a:p>
          <a:p>
            <a:pPr marL="514350" indent="-514350">
              <a:buFont typeface="+mj-lt"/>
              <a:buAutoNum type="arabicPeriod"/>
            </a:pPr>
            <a:r>
              <a:rPr lang="en-US" dirty="0"/>
              <a:t>Match microarray probes to gene names using </a:t>
            </a:r>
            <a:r>
              <a:rPr lang="en-US" dirty="0" err="1"/>
              <a:t>Ensembl</a:t>
            </a:r>
            <a:r>
              <a:rPr lang="en-US" dirty="0"/>
              <a:t> </a:t>
            </a:r>
            <a:r>
              <a:rPr lang="en-US" dirty="0" err="1"/>
              <a:t>Biomart</a:t>
            </a:r>
            <a:r>
              <a:rPr lang="en-US" dirty="0"/>
              <a:t> tools</a:t>
            </a:r>
          </a:p>
          <a:p>
            <a:pPr marL="514350" indent="-514350">
              <a:buFont typeface="+mj-lt"/>
              <a:buAutoNum type="arabicPeriod"/>
            </a:pPr>
            <a:r>
              <a:rPr lang="en-US" dirty="0"/>
              <a:t>Calculate differentially expressed genes (probes)</a:t>
            </a:r>
          </a:p>
          <a:p>
            <a:pPr marL="514350" indent="-514350">
              <a:buFont typeface="+mj-lt"/>
              <a:buAutoNum type="arabicPeriod"/>
            </a:pPr>
            <a:r>
              <a:rPr lang="en-US" dirty="0"/>
              <a:t>Using a subset of the data including only genes found to be significantly differentially expressed:</a:t>
            </a:r>
          </a:p>
          <a:p>
            <a:pPr marL="971550" lvl="1" indent="-514350">
              <a:buFont typeface="+mj-lt"/>
              <a:buAutoNum type="arabicPeriod"/>
            </a:pPr>
            <a:r>
              <a:rPr lang="en-US" dirty="0"/>
              <a:t>PCA to reduce dimensionality to the top 10 components that explain variance in the dataset</a:t>
            </a:r>
          </a:p>
        </p:txBody>
      </p:sp>
    </p:spTree>
    <p:extLst>
      <p:ext uri="{BB962C8B-B14F-4D97-AF65-F5344CB8AC3E}">
        <p14:creationId xmlns:p14="http://schemas.microsoft.com/office/powerpoint/2010/main" val="252143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8634-BCE8-72FC-3B4D-1142015C62C9}"/>
              </a:ext>
            </a:extLst>
          </p:cNvPr>
          <p:cNvSpPr>
            <a:spLocks noGrp="1"/>
          </p:cNvSpPr>
          <p:nvPr>
            <p:ph type="title"/>
          </p:nvPr>
        </p:nvSpPr>
        <p:spPr/>
        <p:txBody>
          <a:bodyPr/>
          <a:lstStyle/>
          <a:p>
            <a:endParaRPr lang="en-US"/>
          </a:p>
        </p:txBody>
      </p:sp>
      <p:pic>
        <p:nvPicPr>
          <p:cNvPr id="5" name="Content Placeholder 4" descr="A diagram of a graph&#10;&#10;Description automatically generated with medium confidence">
            <a:extLst>
              <a:ext uri="{FF2B5EF4-FFF2-40B4-BE49-F238E27FC236}">
                <a16:creationId xmlns:a16="http://schemas.microsoft.com/office/drawing/2014/main" id="{EF6C6F80-B5F5-B88C-A1F1-2DE1D7EE9688}"/>
              </a:ext>
            </a:extLst>
          </p:cNvPr>
          <p:cNvPicPr>
            <a:picLocks noGrp="1" noChangeAspect="1"/>
          </p:cNvPicPr>
          <p:nvPr>
            <p:ph idx="1"/>
          </p:nvPr>
        </p:nvPicPr>
        <p:blipFill>
          <a:blip r:embed="rId3"/>
          <a:stretch>
            <a:fillRect/>
          </a:stretch>
        </p:blipFill>
        <p:spPr>
          <a:xfrm>
            <a:off x="2169459" y="0"/>
            <a:ext cx="7853081" cy="6822365"/>
          </a:xfrm>
        </p:spPr>
      </p:pic>
    </p:spTree>
    <p:extLst>
      <p:ext uri="{BB962C8B-B14F-4D97-AF65-F5344CB8AC3E}">
        <p14:creationId xmlns:p14="http://schemas.microsoft.com/office/powerpoint/2010/main" val="3730827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319</TotalTime>
  <Words>1822</Words>
  <Application>Microsoft Macintosh PowerPoint</Application>
  <PresentationFormat>Widescreen</PresentationFormat>
  <Paragraphs>97</Paragraphs>
  <Slides>16</Slides>
  <Notes>14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Hierarchical Clustering of Differentially Expressed Genes in Pediatric Acute Lymphoblastic Leukemia (ALL) Patient-Derived Xenografts</vt:lpstr>
      <vt:lpstr>PowerPoint Presentation</vt:lpstr>
      <vt:lpstr>PowerPoint Presentation</vt:lpstr>
      <vt:lpstr>PowerPoint Presentation</vt:lpstr>
      <vt:lpstr>PowerPoint Presentation</vt:lpstr>
      <vt:lpstr>PowerPoint Presentation</vt:lpstr>
      <vt:lpstr>Fold Change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3</cp:revision>
  <dcterms:created xsi:type="dcterms:W3CDTF">2024-12-03T11:57:03Z</dcterms:created>
  <dcterms:modified xsi:type="dcterms:W3CDTF">2024-12-03T17:16:06Z</dcterms:modified>
</cp:coreProperties>
</file>