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0" r:id="rId2"/>
    <p:sldId id="264" r:id="rId3"/>
    <p:sldId id="263" r:id="rId4"/>
    <p:sldId id="265" r:id="rId5"/>
  </p:sldIdLst>
  <p:sldSz cx="43891200" cy="4389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2" userDrawn="1">
          <p15:clr>
            <a:srgbClr val="A4A3A4"/>
          </p15:clr>
        </p15:guide>
        <p15:guide id="2" pos="9504" userDrawn="1">
          <p15:clr>
            <a:srgbClr val="A4A3A4"/>
          </p15:clr>
        </p15:guide>
        <p15:guide id="3" orient="horz" pos="4752" userDrawn="1">
          <p15:clr>
            <a:srgbClr val="A4A3A4"/>
          </p15:clr>
        </p15:guide>
        <p15:guide id="4" pos="9072" userDrawn="1">
          <p15:clr>
            <a:srgbClr val="A4A3A4"/>
          </p15:clr>
        </p15:guide>
        <p15:guide id="5" pos="432" userDrawn="1">
          <p15:clr>
            <a:srgbClr val="A4A3A4"/>
          </p15:clr>
        </p15:guide>
        <p15:guide id="6" pos="18144" userDrawn="1">
          <p15:clr>
            <a:srgbClr val="A4A3A4"/>
          </p15:clr>
        </p15:guide>
        <p15:guide id="7" pos="18576" userDrawn="1">
          <p15:clr>
            <a:srgbClr val="A4A3A4"/>
          </p15:clr>
        </p15:guide>
        <p15:guide id="8" pos="27216" userDrawn="1">
          <p15:clr>
            <a:srgbClr val="A4A3A4"/>
          </p15:clr>
        </p15:guide>
        <p15:guide id="9" orient="horz" pos="1008" userDrawn="1">
          <p15:clr>
            <a:srgbClr val="A4A3A4"/>
          </p15:clr>
        </p15:guide>
        <p15:guide id="10" orient="horz" pos="432" userDrawn="1">
          <p15:clr>
            <a:srgbClr val="A4A3A4"/>
          </p15:clr>
        </p15:guide>
        <p15:guide id="11" orient="horz" pos="3336" userDrawn="1">
          <p15:clr>
            <a:srgbClr val="A4A3A4"/>
          </p15:clr>
        </p15:guide>
        <p15:guide id="12" orient="horz" pos="24480" userDrawn="1">
          <p15:clr>
            <a:srgbClr val="A4A3A4"/>
          </p15:clr>
        </p15:guide>
        <p15:guide id="13" orient="horz" pos="12384" userDrawn="1">
          <p15:clr>
            <a:srgbClr val="A4A3A4"/>
          </p15:clr>
        </p15:guide>
        <p15:guide id="14" orient="horz" pos="10656" userDrawn="1">
          <p15:clr>
            <a:srgbClr val="A4A3A4"/>
          </p15:clr>
        </p15:guide>
        <p15:guide id="15" orient="horz" pos="13104" userDrawn="1">
          <p15:clr>
            <a:srgbClr val="A4A3A4"/>
          </p15:clr>
        </p15:guide>
        <p15:guide id="16" orient="horz" pos="12096" userDrawn="1">
          <p15:clr>
            <a:srgbClr val="A4A3A4"/>
          </p15:clr>
        </p15:guide>
        <p15:guide id="17" orient="horz" pos="9648" userDrawn="1">
          <p15:clr>
            <a:srgbClr val="A4A3A4"/>
          </p15:clr>
        </p15:guide>
        <p15:guide id="18" orient="horz" pos="8688" userDrawn="1">
          <p15:clr>
            <a:srgbClr val="A4A3A4"/>
          </p15:clr>
        </p15:guide>
        <p15:guide id="19" orient="horz" pos="12960" userDrawn="1">
          <p15:clr>
            <a:srgbClr val="A4A3A4"/>
          </p15:clr>
        </p15:guide>
        <p15:guide id="20" orient="horz" pos="10512" userDrawn="1">
          <p15:clr>
            <a:srgbClr val="A4A3A4"/>
          </p15:clr>
        </p15:guide>
        <p15:guide id="21" orient="horz" pos="9456" userDrawn="1">
          <p15:clr>
            <a:srgbClr val="A4A3A4"/>
          </p15:clr>
        </p15:guide>
        <p15:guide id="22" orient="horz" pos="8232" userDrawn="1">
          <p15:clr>
            <a:srgbClr val="A4A3A4"/>
          </p15:clr>
        </p15:guide>
        <p15:guide id="23" orient="horz" pos="8112" userDrawn="1">
          <p15:clr>
            <a:srgbClr val="A4A3A4"/>
          </p15:clr>
        </p15:guide>
        <p15:guide id="24" orient="horz" pos="4896" userDrawn="1">
          <p15:clr>
            <a:srgbClr val="A4A3A4"/>
          </p15:clr>
        </p15:guide>
        <p15:guide id="25" orient="horz" pos="7200" userDrawn="1">
          <p15:clr>
            <a:srgbClr val="A4A3A4"/>
          </p15:clr>
        </p15:guide>
        <p15:guide id="26" pos="12384" userDrawn="1">
          <p15:clr>
            <a:srgbClr val="A4A3A4"/>
          </p15:clr>
        </p15:guide>
        <p15:guide id="27" pos="13824" userDrawn="1">
          <p15:clr>
            <a:srgbClr val="A4A3A4"/>
          </p15:clr>
        </p15:guide>
        <p15:guide id="28" pos="12672" userDrawn="1">
          <p15:clr>
            <a:srgbClr val="A4A3A4"/>
          </p15:clr>
        </p15:guide>
        <p15:guide id="29" pos="14112" userDrawn="1">
          <p15:clr>
            <a:srgbClr val="A4A3A4"/>
          </p15:clr>
        </p15:guide>
        <p15:guide id="30" orient="horz" pos="15408" userDrawn="1">
          <p15:clr>
            <a:srgbClr val="A4A3A4"/>
          </p15:clr>
        </p15:guide>
        <p15:guide id="31" orient="horz" pos="16848" userDrawn="1">
          <p15:clr>
            <a:srgbClr val="A4A3A4"/>
          </p15:clr>
        </p15:guide>
        <p15:guide id="32" orient="horz" pos="27240" userDrawn="1">
          <p15:clr>
            <a:srgbClr val="A4A3A4"/>
          </p15:clr>
        </p15:guide>
        <p15:guide id="33" orient="horz" pos="5184" userDrawn="1">
          <p15:clr>
            <a:srgbClr val="A4A3A4"/>
          </p15:clr>
        </p15:guide>
        <p15:guide id="34" pos="22320" userDrawn="1">
          <p15:clr>
            <a:srgbClr val="A4A3A4"/>
          </p15:clr>
        </p15:guide>
        <p15:guide id="35" pos="19152" userDrawn="1">
          <p15:clr>
            <a:srgbClr val="A4A3A4"/>
          </p15:clr>
        </p15:guide>
        <p15:guide id="36" orient="horz" pos="12816" userDrawn="1">
          <p15:clr>
            <a:srgbClr val="A4A3A4"/>
          </p15:clr>
        </p15:guide>
        <p15:guide id="37" orient="horz" pos="25344" userDrawn="1">
          <p15:clr>
            <a:srgbClr val="A4A3A4"/>
          </p15:clr>
        </p15:guide>
        <p15:guide id="38" orient="horz" pos="24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FC0"/>
    <a:srgbClr val="FFC57F"/>
    <a:srgbClr val="8EC7FF"/>
    <a:srgbClr val="98E598"/>
    <a:srgbClr val="AB0520"/>
    <a:srgbClr val="0C2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2" autoAdjust="0"/>
    <p:restoredTop sz="94660"/>
  </p:normalViewPr>
  <p:slideViewPr>
    <p:cSldViewPr snapToGrid="0">
      <p:cViewPr>
        <p:scale>
          <a:sx n="21" d="100"/>
          <a:sy n="21" d="100"/>
        </p:scale>
        <p:origin x="2208" y="-640"/>
      </p:cViewPr>
      <p:guideLst>
        <p:guide orient="horz" pos="3912"/>
        <p:guide pos="9504"/>
        <p:guide orient="horz" pos="4752"/>
        <p:guide pos="9072"/>
        <p:guide pos="432"/>
        <p:guide pos="18144"/>
        <p:guide pos="18576"/>
        <p:guide pos="27216"/>
        <p:guide orient="horz" pos="1008"/>
        <p:guide orient="horz" pos="432"/>
        <p:guide orient="horz" pos="3336"/>
        <p:guide orient="horz" pos="24480"/>
        <p:guide orient="horz" pos="12384"/>
        <p:guide orient="horz" pos="10656"/>
        <p:guide orient="horz" pos="13104"/>
        <p:guide orient="horz" pos="12096"/>
        <p:guide orient="horz" pos="9648"/>
        <p:guide orient="horz" pos="8688"/>
        <p:guide orient="horz" pos="12960"/>
        <p:guide orient="horz" pos="10512"/>
        <p:guide orient="horz" pos="9456"/>
        <p:guide orient="horz" pos="8232"/>
        <p:guide orient="horz" pos="8112"/>
        <p:guide orient="horz" pos="4896"/>
        <p:guide orient="horz" pos="7200"/>
        <p:guide pos="12384"/>
        <p:guide pos="13824"/>
        <p:guide pos="12672"/>
        <p:guide pos="14112"/>
        <p:guide orient="horz" pos="15408"/>
        <p:guide orient="horz" pos="16848"/>
        <p:guide orient="horz" pos="27240"/>
        <p:guide orient="horz" pos="5184"/>
        <p:guide pos="22320"/>
        <p:guide pos="19152"/>
        <p:guide orient="horz" pos="12816"/>
        <p:guide orient="horz" pos="25344"/>
        <p:guide orient="horz" pos="2436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2073859" y="7198157"/>
            <a:ext cx="39732509" cy="20306995"/>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073859" y="30255667"/>
            <a:ext cx="39732509" cy="9480499"/>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2073859" y="40680643"/>
            <a:ext cx="9875520" cy="2336800"/>
          </a:xfrm>
        </p:spPr>
        <p:txBody>
          <a:bodyPr/>
          <a:lstStyle/>
          <a:p>
            <a:fld id="{965A7A7B-B71A-428D-833F-0F3507A6DB13}" type="datetimeFigureOut">
              <a:rPr lang="en-US" dirty="0"/>
              <a:t>7/21/24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31930848" y="40680643"/>
            <a:ext cx="9875520" cy="2336800"/>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2882333" y="3205186"/>
            <a:ext cx="936346" cy="2534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2083147" y="28807687"/>
            <a:ext cx="39724906" cy="117043"/>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10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7/21/24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85853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31409640" y="2336800"/>
            <a:ext cx="9464040" cy="37195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3017520" y="2336800"/>
            <a:ext cx="27843480" cy="37195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7/21/24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38239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8" y="1756833"/>
            <a:ext cx="39503349" cy="7315200"/>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2193929" y="10240438"/>
            <a:ext cx="19675475" cy="1438275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4" y="10240438"/>
            <a:ext cx="19675475" cy="1438275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9" y="24826384"/>
            <a:ext cx="19675475" cy="14382749"/>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4" y="24826384"/>
            <a:ext cx="19675475" cy="14382749"/>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35186059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4016045" y="15859354"/>
            <a:ext cx="36605261"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4016045" y="40680643"/>
            <a:ext cx="9875520" cy="2336800"/>
          </a:xfrm>
        </p:spPr>
        <p:txBody>
          <a:bodyPr/>
          <a:lstStyle/>
          <a:p>
            <a:fld id="{5CF65307-640F-4AE7-B0BE-50C709AD86C5}" type="datetimeFigureOut">
              <a:rPr lang="en-US" dirty="0"/>
              <a:t>7/21/24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6658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2009556" y="31881094"/>
            <a:ext cx="40085842" cy="52669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1795803" y="32758918"/>
            <a:ext cx="526694" cy="3511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2008023" y="4096512"/>
            <a:ext cx="39205814" cy="2633472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3028493" y="32655053"/>
            <a:ext cx="38185344" cy="3745382"/>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7/21/24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09684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4016045" y="15859354"/>
            <a:ext cx="17775936"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22845370" y="15859354"/>
            <a:ext cx="17775936"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4016045" y="40680643"/>
            <a:ext cx="9875520" cy="2336800"/>
          </a:xfrm>
        </p:spPr>
        <p:txBody>
          <a:bodyPr/>
          <a:lstStyle/>
          <a:p>
            <a:fld id="{202278E8-5F4B-47D5-A617-8CCDF75D6A33}" type="datetimeFigureOut">
              <a:rPr lang="en-US" dirty="0"/>
              <a:t>7/21/24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8643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4016045" y="15184960"/>
            <a:ext cx="17775936" cy="5273037"/>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4016045" y="20503603"/>
            <a:ext cx="17775936" cy="18998477"/>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22845370" y="15184960"/>
            <a:ext cx="17775936" cy="5273037"/>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22845370" y="20503600"/>
            <a:ext cx="17775936" cy="18998470"/>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4016045" y="40680643"/>
            <a:ext cx="9875520" cy="2336800"/>
          </a:xfrm>
        </p:spPr>
        <p:txBody>
          <a:bodyPr/>
          <a:lstStyle/>
          <a:p>
            <a:fld id="{16AAFA52-7A21-407F-8339-40DF182D7460}" type="datetimeFigureOut">
              <a:rPr lang="en-US" dirty="0"/>
              <a:t>7/21/24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74922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2397073" y="9814560"/>
            <a:ext cx="39301427" cy="2426208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2192702" y="19019507"/>
            <a:ext cx="460858"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3884371" y="12406579"/>
            <a:ext cx="36638179" cy="19136563"/>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7/21/24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1622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7/21/24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8631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2009556" y="7437011"/>
            <a:ext cx="13466664" cy="2971740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1795803" y="10357600"/>
            <a:ext cx="526694" cy="5266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3127248" y="10943539"/>
            <a:ext cx="11159338" cy="10943539"/>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17874691" y="10943539"/>
            <a:ext cx="24227942" cy="26217677"/>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3127248" y="21945600"/>
            <a:ext cx="11159338" cy="1322588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3127248" y="40680643"/>
            <a:ext cx="9875520" cy="2336800"/>
          </a:xfrm>
        </p:spPr>
        <p:txBody>
          <a:bodyPr/>
          <a:lstStyle/>
          <a:p>
            <a:fld id="{6E6483A1-31A8-47A2-AB0A-53A7803D5EBF}" type="datetimeFigureOut">
              <a:rPr lang="en-US" dirty="0"/>
              <a:t>7/21/24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9868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2009556" y="7437011"/>
            <a:ext cx="13466664" cy="2971740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1795803" y="10357600"/>
            <a:ext cx="526694" cy="5266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3127248" y="10943539"/>
            <a:ext cx="11159338" cy="10943539"/>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17874691" y="7432243"/>
            <a:ext cx="24227942" cy="29728973"/>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3127248" y="22004122"/>
            <a:ext cx="11159338" cy="1316736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3127248" y="40680643"/>
            <a:ext cx="9875520" cy="2336800"/>
          </a:xfrm>
        </p:spPr>
        <p:txBody>
          <a:bodyPr/>
          <a:lstStyle/>
          <a:p>
            <a:fld id="{6D8810B9-2C7C-4CAF-99E2-617AE20BA331}" type="datetimeFigureOut">
              <a:rPr lang="en-US" dirty="0"/>
              <a:t>7/21/24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4340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3017520" y="2336803"/>
            <a:ext cx="37856160" cy="84836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3017520" y="40680643"/>
            <a:ext cx="9875520" cy="2336800"/>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7/21/24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14538960" y="40680643"/>
            <a:ext cx="14813280" cy="2336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30998160" y="40680643"/>
            <a:ext cx="9875520" cy="2336800"/>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5683192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utengroup.mcb.arizona.edu/" TargetMode="External"/><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jpe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utengroup.mcb.arizona.edu/" TargetMode="External"/><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jpe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utengroup.mcb.arizona.edu/" TargetMode="External"/><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jpg"/><Relationship Id="rId3" Type="http://schemas.openxmlformats.org/officeDocument/2006/relationships/hyperlink" Target="https://gutengroup.mcb.arizona.edu/"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8.png"/><Relationship Id="rId4" Type="http://schemas.openxmlformats.org/officeDocument/2006/relationships/image" Target="../media/image1.jpg"/><Relationship Id="rId9" Type="http://schemas.openxmlformats.org/officeDocument/2006/relationships/image" Target="../media/image7.pn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81957" y="685800"/>
            <a:ext cx="42519600" cy="4572000"/>
          </a:xfrm>
          <a:prstGeom prst="roundRect">
            <a:avLst>
              <a:gd name="adj" fmla="val 6990"/>
            </a:avLst>
          </a:prstGeom>
          <a:solidFill>
            <a:schemeClr val="tx2"/>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568157" y="1143000"/>
            <a:ext cx="34546852" cy="251460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ctr" defTabSz="3760899">
              <a:spcBef>
                <a:spcPct val="20000"/>
              </a:spcBef>
              <a:defRPr/>
            </a:pPr>
            <a:r>
              <a:rPr lang="en-US" sz="7200" dirty="0">
                <a:solidFill>
                  <a:schemeClr val="bg1"/>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5058866" y="3429000"/>
            <a:ext cx="33596528" cy="1600200"/>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5400" b="0" dirty="0">
                <a:solidFill>
                  <a:schemeClr val="bg1"/>
                </a:solidFill>
                <a:latin typeface="Nunito" pitchFamily="2" charset="77"/>
                <a:ea typeface="Open Sans"/>
                <a:cs typeface="Arial"/>
              </a:rPr>
              <a:t>Olivia </a:t>
            </a:r>
            <a:r>
              <a:rPr lang="en-US" sz="5400" b="0" dirty="0" err="1">
                <a:solidFill>
                  <a:schemeClr val="bg1"/>
                </a:solidFill>
                <a:latin typeface="Nunito" pitchFamily="2" charset="77"/>
                <a:ea typeface="Open Sans"/>
                <a:cs typeface="Arial"/>
              </a:rPr>
              <a:t>Fernflores</a:t>
            </a:r>
            <a:r>
              <a:rPr lang="en-US" sz="5400" b="0" dirty="0">
                <a:solidFill>
                  <a:schemeClr val="bg1"/>
                </a:solidFill>
                <a:latin typeface="Nunito" pitchFamily="2" charset="77"/>
                <a:ea typeface="Open Sans"/>
                <a:cs typeface="Arial"/>
              </a:rPr>
              <a:t>, David Castellano, Emanuel Fonseca, Travis J. Struck, Ryan N. Gutenkunst</a:t>
            </a:r>
          </a:p>
          <a:p>
            <a:pPr>
              <a:defRPr/>
            </a:pPr>
            <a:r>
              <a:rPr lang="en-US" sz="4800" b="0" dirty="0">
                <a:solidFill>
                  <a:schemeClr val="bg1"/>
                </a:solidFill>
                <a:latin typeface="Nunito" pitchFamily="2" charset="77"/>
                <a:ea typeface="Open Sans"/>
                <a:cs typeface="Arial"/>
              </a:rPr>
              <a:t>Molecular and Cellular Biology, University of Arizona; </a:t>
            </a:r>
            <a:r>
              <a:rPr lang="en-US" sz="4800" b="0" dirty="0">
                <a:solidFill>
                  <a:schemeClr val="bg1"/>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800" b="0" dirty="0">
                <a:solidFill>
                  <a:schemeClr val="bg1"/>
                </a:solidFill>
                <a:latin typeface="Nunito" pitchFamily="2" charset="77"/>
                <a:ea typeface="Open Sans"/>
                <a:cs typeface="Arial"/>
              </a:rPr>
              <a:t>, </a:t>
            </a:r>
            <a:r>
              <a:rPr lang="en-US" sz="4800" b="0" dirty="0">
                <a:solidFill>
                  <a:schemeClr val="bg1"/>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800" b="0" dirty="0">
              <a:solidFill>
                <a:schemeClr val="bg1"/>
              </a:solidFill>
              <a:latin typeface="Nunito" pitchFamily="2" charset="77"/>
              <a:ea typeface="Open Sans"/>
              <a:cs typeface="Arial"/>
            </a:endParaRPr>
          </a:p>
        </p:txBody>
      </p:sp>
      <p:sp>
        <p:nvSpPr>
          <p:cNvPr id="2155" name="Rectangle 167"/>
          <p:cNvSpPr>
            <a:spLocks noChangeArrowheads="1"/>
          </p:cNvSpPr>
          <p:nvPr/>
        </p:nvSpPr>
        <p:spPr bwMode="auto">
          <a:xfrm>
            <a:off x="685800" y="61722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091689" y="61722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85800" y="189738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9485557" y="61722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5104364" y="230886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85800" y="7543800"/>
            <a:ext cx="13716000" cy="114300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85800" y="20345400"/>
            <a:ext cx="13716000" cy="50292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9485557" y="26974800"/>
            <a:ext cx="13716000" cy="994118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sp>
        <p:nvSpPr>
          <p:cNvPr id="6" name="Rectangle 2">
            <a:extLst>
              <a:ext uri="{FF2B5EF4-FFF2-40B4-BE49-F238E27FC236}">
                <a16:creationId xmlns:a16="http://schemas.microsoft.com/office/drawing/2014/main" id="{ED06D55D-646D-4679-5D1F-1F1D66F06167}"/>
              </a:ext>
            </a:extLst>
          </p:cNvPr>
          <p:cNvSpPr>
            <a:spLocks noGrp="1" noChangeArrowheads="1"/>
          </p:cNvSpPr>
          <p:nvPr/>
        </p:nvSpPr>
        <p:spPr>
          <a:xfrm>
            <a:off x="685800" y="39611808"/>
            <a:ext cx="13699401" cy="3657600"/>
          </a:xfrm>
          <a:prstGeom prst="roundRect">
            <a:avLst>
              <a:gd name="adj" fmla="val 6990"/>
            </a:avLst>
          </a:prstGeom>
          <a:solidFill>
            <a:srgbClr val="0C234B"/>
          </a:solidFill>
          <a:ln>
            <a:noFill/>
            <a:miter lim="800000"/>
          </a:ln>
        </p:spPr>
        <p:txBody>
          <a:bodyPr vert="horz" lIns="91440" tIns="45720" rIns="91440" bIns="45720" rtlCol="0" anchor="ctr">
            <a:normAutofit/>
          </a:bodyPr>
          <a:lstStyle>
            <a:defPPr>
              <a:defRPr kern="1200"/>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noFill/>
            </a:endParaRP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5393" y="1143000"/>
            <a:ext cx="4065237" cy="36576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041" y="1143000"/>
            <a:ext cx="3899825" cy="36576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85800" y="25374600"/>
            <a:ext cx="13728758" cy="13556814"/>
            <a:chOff x="29489400" y="6858000"/>
            <a:chExt cx="13728758" cy="13556814"/>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6576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6586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494085"/>
            </a:xfrm>
            <a:prstGeom prst="rect">
              <a:avLst/>
            </a:prstGeom>
            <a:no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357414"/>
              <a:ext cx="13716000" cy="2057400"/>
            </a:xfrm>
            <a:prstGeom prst="rect">
              <a:avLst/>
            </a:prstGeom>
            <a:no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dirty="0"/>
            </a:p>
          </p:txBody>
        </p:sp>
      </p:grpSp>
      <p:grpSp>
        <p:nvGrpSpPr>
          <p:cNvPr id="229" name="Group 228">
            <a:extLst>
              <a:ext uri="{FF2B5EF4-FFF2-40B4-BE49-F238E27FC236}">
                <a16:creationId xmlns:a16="http://schemas.microsoft.com/office/drawing/2014/main" id="{45A6E8C5-3A77-B7BF-68A5-FD096B51F207}"/>
              </a:ext>
            </a:extLst>
          </p:cNvPr>
          <p:cNvGrpSpPr/>
          <p:nvPr/>
        </p:nvGrpSpPr>
        <p:grpSpPr>
          <a:xfrm>
            <a:off x="15087600" y="7543800"/>
            <a:ext cx="13716000" cy="15316202"/>
            <a:chOff x="685800" y="21259798"/>
            <a:chExt cx="13716000" cy="15316202"/>
          </a:xfrm>
        </p:grpSpPr>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7">
              <a:extLst>
                <a:ext uri="{28A0092B-C50C-407E-A947-70E740481C1C}">
                  <a14:useLocalDpi xmlns:a14="http://schemas.microsoft.com/office/drawing/2010/main" val="0"/>
                </a:ext>
              </a:extLst>
            </a:blip>
            <a:srcRect t="3344" b="3344"/>
            <a:stretch/>
          </p:blipFill>
          <p:spPr>
            <a:xfrm>
              <a:off x="5486400" y="21277274"/>
              <a:ext cx="8915400" cy="4131391"/>
            </a:xfrm>
            <a:prstGeom prst="rect">
              <a:avLst/>
            </a:prstGeom>
            <a:ln>
              <a:solidFill>
                <a:schemeClr val="tx2"/>
              </a:solidFill>
            </a:ln>
          </p:spPr>
        </p:pic>
        <p:sp>
          <p:nvSpPr>
            <p:cNvPr id="5" name="Alternate Process 4">
              <a:extLst>
                <a:ext uri="{FF2B5EF4-FFF2-40B4-BE49-F238E27FC236}">
                  <a16:creationId xmlns:a16="http://schemas.microsoft.com/office/drawing/2014/main" id="{E826C2D4-C0A7-4B0D-9741-1A46B7BBFA6B}"/>
                </a:ext>
              </a:extLst>
            </p:cNvPr>
            <p:cNvSpPr/>
            <p:nvPr/>
          </p:nvSpPr>
          <p:spPr>
            <a:xfrm>
              <a:off x="685800" y="21259798"/>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3200" i="1" dirty="0">
                  <a:latin typeface="Open Sans" panose="020B0606030504020204" pitchFamily="34" charset="0"/>
                  <a:ea typeface="Open Sans" panose="020B0606030504020204" pitchFamily="34" charset="0"/>
                  <a:cs typeface="Open Sans" panose="020B0606030504020204" pitchFamily="34" charset="0"/>
                </a:rPr>
                <a:t>Mus musculus </a:t>
              </a:r>
              <a:r>
                <a:rPr lang="en-US" sz="3200" i="1" dirty="0" err="1">
                  <a:latin typeface="Open Sans" panose="020B0606030504020204" pitchFamily="34" charset="0"/>
                  <a:ea typeface="Open Sans" panose="020B0606030504020204" pitchFamily="34" charset="0"/>
                  <a:cs typeface="Open Sans" panose="020B0606030504020204" pitchFamily="34" charset="0"/>
                </a:rPr>
                <a:t>domesticus</a:t>
              </a:r>
              <a:r>
                <a:rPr lang="en-US" sz="3200" dirty="0">
                  <a:latin typeface="Open Sans" panose="020B0606030504020204" pitchFamily="34" charset="0"/>
                  <a:ea typeface="Open Sans" panose="020B0606030504020204" pitchFamily="34" charset="0"/>
                  <a:cs typeface="Open Sans" panose="020B0606030504020204" pitchFamily="34" charset="0"/>
                </a:rPr>
                <a:t>:</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France</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Germany</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Heligoland</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685800" y="267462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3200" i="1" dirty="0">
                  <a:latin typeface="Open Sans" panose="020B0606030504020204" pitchFamily="34" charset="0"/>
                  <a:ea typeface="Open Sans" panose="020B0606030504020204" pitchFamily="34" charset="0"/>
                  <a:cs typeface="Open Sans" panose="020B0606030504020204" pitchFamily="34" charset="0"/>
                </a:rPr>
                <a:t>Mus </a:t>
              </a:r>
              <a:r>
                <a:rPr lang="en-US" sz="3200" i="1" dirty="0" err="1">
                  <a:latin typeface="Open Sans" panose="020B0606030504020204" pitchFamily="34" charset="0"/>
                  <a:ea typeface="Open Sans" panose="020B0606030504020204" pitchFamily="34" charset="0"/>
                  <a:cs typeface="Open Sans" panose="020B0606030504020204" pitchFamily="34" charset="0"/>
                </a:rPr>
                <a:t>Spretus</a:t>
              </a:r>
              <a:r>
                <a:rPr lang="en-US" sz="3200"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8001000" y="267462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3200" i="1" dirty="0" err="1">
                  <a:latin typeface="Open Sans" panose="020B0606030504020204" pitchFamily="34" charset="0"/>
                  <a:ea typeface="Open Sans" panose="020B0606030504020204" pitchFamily="34" charset="0"/>
                  <a:cs typeface="Open Sans" panose="020B0606030504020204" pitchFamily="34" charset="0"/>
                </a:rPr>
                <a:t>Annovar</a:t>
              </a:r>
              <a:r>
                <a:rPr lang="en-US" sz="3200"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685800" y="30632400"/>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685800" y="34518598"/>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9829800" y="345186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-cli </a:t>
              </a:r>
              <a:r>
                <a:rPr lang="en-US" sz="3200"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5943600" y="268605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5" name="Down Arrow 224">
              <a:extLst>
                <a:ext uri="{FF2B5EF4-FFF2-40B4-BE49-F238E27FC236}">
                  <a16:creationId xmlns:a16="http://schemas.microsoft.com/office/drawing/2014/main" id="{4A6FDFC9-9AB7-5725-49A8-D24E745EDBF9}"/>
                </a:ext>
              </a:extLst>
            </p:cNvPr>
            <p:cNvSpPr/>
            <p:nvPr/>
          </p:nvSpPr>
          <p:spPr>
            <a:xfrm>
              <a:off x="2057400" y="251460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6" name="Down Arrow 225">
              <a:extLst>
                <a:ext uri="{FF2B5EF4-FFF2-40B4-BE49-F238E27FC236}">
                  <a16:creationId xmlns:a16="http://schemas.microsoft.com/office/drawing/2014/main" id="{D854C70B-46D5-655F-3D54-011A47554FCB}"/>
                </a:ext>
              </a:extLst>
            </p:cNvPr>
            <p:cNvSpPr/>
            <p:nvPr/>
          </p:nvSpPr>
          <p:spPr>
            <a:xfrm>
              <a:off x="11430000" y="290322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5943600" y="30746035"/>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8" name="Down Arrow 227">
              <a:extLst>
                <a:ext uri="{FF2B5EF4-FFF2-40B4-BE49-F238E27FC236}">
                  <a16:creationId xmlns:a16="http://schemas.microsoft.com/office/drawing/2014/main" id="{1BB2F069-6424-7E06-5FCB-6E7D247C1711}"/>
                </a:ext>
              </a:extLst>
            </p:cNvPr>
            <p:cNvSpPr/>
            <p:nvPr/>
          </p:nvSpPr>
          <p:spPr>
            <a:xfrm>
              <a:off x="2286000" y="329184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40" name="Alternate Process 239">
            <a:extLst>
              <a:ext uri="{FF2B5EF4-FFF2-40B4-BE49-F238E27FC236}">
                <a16:creationId xmlns:a16="http://schemas.microsoft.com/office/drawing/2014/main" id="{7BCAB2D4-1FDB-9937-CC3A-6B11B06A5EFF}"/>
              </a:ext>
            </a:extLst>
          </p:cNvPr>
          <p:cNvSpPr/>
          <p:nvPr/>
        </p:nvSpPr>
        <p:spPr>
          <a:xfrm>
            <a:off x="22402800" y="169164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2174200" y="209169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B194A679-CA07-DC50-33D5-97FF20D90F88}"/>
              </a:ext>
            </a:extLst>
          </p:cNvPr>
          <p:cNvSpPr/>
          <p:nvPr/>
        </p:nvSpPr>
        <p:spPr>
          <a:xfrm>
            <a:off x="23774400" y="24687445"/>
            <a:ext cx="5029200" cy="10661984"/>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3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87600" y="29493629"/>
            <a:ext cx="8123583" cy="4572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87599" y="34290000"/>
            <a:ext cx="8123583" cy="4572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87600" y="24689273"/>
            <a:ext cx="8123584" cy="4572000"/>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extLst>
              <p:ext uri="{D42A27DB-BD31-4B8C-83A1-F6EECF244321}">
                <p14:modId xmlns:p14="http://schemas.microsoft.com/office/powerpoint/2010/main" val="1317270493"/>
              </p:ext>
            </p:extLst>
          </p:nvPr>
        </p:nvGraphicFramePr>
        <p:xfrm>
          <a:off x="23497955" y="36101346"/>
          <a:ext cx="5029200" cy="2514600"/>
        </p:xfrm>
        <a:graphic>
          <a:graphicData uri="http://schemas.openxmlformats.org/drawingml/2006/table">
            <a:tbl>
              <a:tblPr bandRow="1">
                <a:tableStyleId>{D7AC3CCA-C797-4891-BE02-D94E43425B78}</a:tableStyleId>
              </a:tblPr>
              <a:tblGrid>
                <a:gridCol w="914400">
                  <a:extLst>
                    <a:ext uri="{9D8B030D-6E8A-4147-A177-3AD203B41FA5}">
                      <a16:colId xmlns:a16="http://schemas.microsoft.com/office/drawing/2014/main" val="2270481473"/>
                    </a:ext>
                  </a:extLst>
                </a:gridCol>
                <a:gridCol w="2563465">
                  <a:extLst>
                    <a:ext uri="{9D8B030D-6E8A-4147-A177-3AD203B41FA5}">
                      <a16:colId xmlns:a16="http://schemas.microsoft.com/office/drawing/2014/main" val="3248307897"/>
                    </a:ext>
                  </a:extLst>
                </a:gridCol>
                <a:gridCol w="1551335">
                  <a:extLst>
                    <a:ext uri="{9D8B030D-6E8A-4147-A177-3AD203B41FA5}">
                      <a16:colId xmlns:a16="http://schemas.microsoft.com/office/drawing/2014/main" val="4057647617"/>
                    </a:ext>
                  </a:extLst>
                </a:gridCol>
              </a:tblGrid>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Iran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Heligoland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3726555" y="36183642"/>
            <a:ext cx="457200" cy="4572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Oval 2058">
            <a:extLst>
              <a:ext uri="{FF2B5EF4-FFF2-40B4-BE49-F238E27FC236}">
                <a16:creationId xmlns:a16="http://schemas.microsoft.com/office/drawing/2014/main" id="{92A6489B-364B-2648-CEED-3323C3CC21D7}"/>
              </a:ext>
            </a:extLst>
          </p:cNvPr>
          <p:cNvSpPr/>
          <p:nvPr/>
        </p:nvSpPr>
        <p:spPr>
          <a:xfrm>
            <a:off x="23726555" y="36814578"/>
            <a:ext cx="457200" cy="4572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2059">
            <a:extLst>
              <a:ext uri="{FF2B5EF4-FFF2-40B4-BE49-F238E27FC236}">
                <a16:creationId xmlns:a16="http://schemas.microsoft.com/office/drawing/2014/main" id="{C5D3A7FB-AE61-7628-024E-ACD9C23EF5FB}"/>
              </a:ext>
            </a:extLst>
          </p:cNvPr>
          <p:cNvSpPr/>
          <p:nvPr/>
        </p:nvSpPr>
        <p:spPr>
          <a:xfrm>
            <a:off x="23726555" y="37445514"/>
            <a:ext cx="457200" cy="4572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23F56D6D-3F5A-947C-57CF-166147CFA9C4}"/>
              </a:ext>
            </a:extLst>
          </p:cNvPr>
          <p:cNvSpPr/>
          <p:nvPr/>
        </p:nvSpPr>
        <p:spPr>
          <a:xfrm>
            <a:off x="23726555" y="38076450"/>
            <a:ext cx="457200" cy="4572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89400" y="7739743"/>
            <a:ext cx="8036151" cy="6143442"/>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2">
            <a:extLst>
              <a:ext uri="{28A0092B-C50C-407E-A947-70E740481C1C}">
                <a14:useLocalDpi xmlns:a14="http://schemas.microsoft.com/office/drawing/2010/main" val="0"/>
              </a:ext>
            </a:extLst>
          </a:blip>
          <a:srcRect l="10247" t="-1709"/>
          <a:stretch/>
        </p:blipFill>
        <p:spPr>
          <a:xfrm>
            <a:off x="29672169" y="13685131"/>
            <a:ext cx="7623157" cy="5941811"/>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3">
            <a:extLst>
              <a:ext uri="{28A0092B-C50C-407E-A947-70E740481C1C}">
                <a14:useLocalDpi xmlns:a14="http://schemas.microsoft.com/office/drawing/2010/main" val="0"/>
              </a:ext>
            </a:extLst>
          </a:blip>
          <a:srcRect l="26923" t="-4252" b="-1"/>
          <a:stretch/>
        </p:blipFill>
        <p:spPr>
          <a:xfrm>
            <a:off x="29688933" y="19409516"/>
            <a:ext cx="7201128" cy="62267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9489400" y="25407711"/>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7719000" y="7739742"/>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7719000" y="1383574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7715157" y="1967266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7719000" y="8686800"/>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7715157" y="14785848"/>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7719000" y="20621684"/>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4351954" y="35433000"/>
            <a:ext cx="4191965" cy="584775"/>
          </a:xfrm>
          <a:prstGeom prst="rect">
            <a:avLst/>
          </a:prstGeom>
          <a:noFill/>
        </p:spPr>
        <p:txBody>
          <a:bodyPr wrap="square">
            <a:spAutoFit/>
          </a:bodyPr>
          <a:lstStyle/>
          <a:p>
            <a:pPr algn="ctr"/>
            <a:r>
              <a:rPr lang="en-US" sz="32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Inbreeding Estimates</a:t>
            </a:r>
            <a:endParaRPr lang="en-US" sz="3200"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9489400" y="36915983"/>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References</a:t>
            </a:r>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20986047" y="11759215"/>
            <a:ext cx="7495955" cy="68580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extLst>
              <p:ext uri="{D42A27DB-BD31-4B8C-83A1-F6EECF244321}">
                <p14:modId xmlns:p14="http://schemas.microsoft.com/office/powerpoint/2010/main" val="205941613"/>
              </p:ext>
            </p:extLst>
          </p:nvPr>
        </p:nvGraphicFramePr>
        <p:xfrm>
          <a:off x="29476644" y="38305037"/>
          <a:ext cx="13703244" cy="4297680"/>
        </p:xfrm>
        <a:graphic>
          <a:graphicData uri="http://schemas.openxmlformats.org/drawingml/2006/table">
            <a:tbl>
              <a:tblPr firstRow="1" bandRow="1">
                <a:tableStyleId>{5C22544A-7EE6-4342-B048-85BDC9FD1C3A}</a:tableStyleId>
              </a:tblPr>
              <a:tblGrid>
                <a:gridCol w="6851622">
                  <a:extLst>
                    <a:ext uri="{9D8B030D-6E8A-4147-A177-3AD203B41FA5}">
                      <a16:colId xmlns:a16="http://schemas.microsoft.com/office/drawing/2014/main" val="2098887085"/>
                    </a:ext>
                  </a:extLst>
                </a:gridCol>
                <a:gridCol w="6851622">
                  <a:extLst>
                    <a:ext uri="{9D8B030D-6E8A-4147-A177-3AD203B41FA5}">
                      <a16:colId xmlns:a16="http://schemas.microsoft.com/office/drawing/2014/main" val="2549916440"/>
                    </a:ext>
                  </a:extLst>
                </a:gridCol>
              </a:tblGrid>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42736"/>
                  </a:ext>
                </a:extLst>
              </a:tr>
              <a:tr h="457200">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383703"/>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41227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589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5091689" y="39613917"/>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3547872" y="41321736"/>
            <a:ext cx="8001000" cy="1943891"/>
          </a:xfrm>
          <a:prstGeom prst="rect">
            <a:avLst/>
          </a:prstGeom>
        </p:spPr>
      </p:pic>
      <p:pic>
        <p:nvPicPr>
          <p:cNvPr id="12" name="Picture 11" descr="A close up of a sign&#10;&#10;Description automatically generated">
            <a:extLst>
              <a:ext uri="{FF2B5EF4-FFF2-40B4-BE49-F238E27FC236}">
                <a16:creationId xmlns:a16="http://schemas.microsoft.com/office/drawing/2014/main" id="{2918D7A5-1CA9-DBE8-C7B1-D3FEE0FCC8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47872" y="39611808"/>
            <a:ext cx="8001000" cy="1550432"/>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5091689" y="40939013"/>
            <a:ext cx="13715999" cy="2246769"/>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spTree>
    <p:extLst>
      <p:ext uri="{BB962C8B-B14F-4D97-AF65-F5344CB8AC3E}">
        <p14:creationId xmlns:p14="http://schemas.microsoft.com/office/powerpoint/2010/main" val="1052179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81957" y="685800"/>
            <a:ext cx="42519600" cy="4572000"/>
          </a:xfrm>
          <a:prstGeom prst="roundRect">
            <a:avLst>
              <a:gd name="adj" fmla="val 6990"/>
            </a:avLst>
          </a:prstGeom>
          <a:solidFill>
            <a:schemeClr val="bg2"/>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568157" y="1143000"/>
            <a:ext cx="34546852" cy="251460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ctr" defTabSz="3760899">
              <a:spcBef>
                <a:spcPct val="20000"/>
              </a:spcBef>
              <a:defRPr/>
            </a:pPr>
            <a:r>
              <a:rPr lang="en-US" sz="7200" dirty="0">
                <a:solidFill>
                  <a:schemeClr val="bg1"/>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5058866" y="3429000"/>
            <a:ext cx="33596528" cy="1600200"/>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5400" b="0" dirty="0">
                <a:solidFill>
                  <a:schemeClr val="bg1"/>
                </a:solidFill>
                <a:latin typeface="Nunito" pitchFamily="2" charset="77"/>
                <a:ea typeface="Open Sans"/>
                <a:cs typeface="Arial"/>
              </a:rPr>
              <a:t>Olivia </a:t>
            </a:r>
            <a:r>
              <a:rPr lang="en-US" sz="5400" b="0" dirty="0" err="1">
                <a:solidFill>
                  <a:schemeClr val="bg1"/>
                </a:solidFill>
                <a:latin typeface="Nunito" pitchFamily="2" charset="77"/>
                <a:ea typeface="Open Sans"/>
                <a:cs typeface="Arial"/>
              </a:rPr>
              <a:t>Fernflores</a:t>
            </a:r>
            <a:r>
              <a:rPr lang="en-US" sz="5400" b="0" dirty="0">
                <a:solidFill>
                  <a:schemeClr val="bg1"/>
                </a:solidFill>
                <a:latin typeface="Nunito" pitchFamily="2" charset="77"/>
                <a:ea typeface="Open Sans"/>
                <a:cs typeface="Arial"/>
              </a:rPr>
              <a:t>, David Castellano, Emanuel Fonseca, Travis J. Struck, Ryan N. Gutenkunst</a:t>
            </a:r>
          </a:p>
          <a:p>
            <a:pPr>
              <a:defRPr/>
            </a:pPr>
            <a:r>
              <a:rPr lang="en-US" sz="4800" b="0" dirty="0">
                <a:solidFill>
                  <a:schemeClr val="bg1"/>
                </a:solidFill>
                <a:latin typeface="Nunito" pitchFamily="2" charset="77"/>
                <a:ea typeface="Open Sans"/>
                <a:cs typeface="Arial"/>
              </a:rPr>
              <a:t>Molecular and Cellular Biology, University of Arizona; </a:t>
            </a:r>
            <a:r>
              <a:rPr lang="en-US" sz="4800" b="0" dirty="0">
                <a:solidFill>
                  <a:schemeClr val="bg1"/>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800" b="0" dirty="0">
                <a:solidFill>
                  <a:schemeClr val="bg1"/>
                </a:solidFill>
                <a:latin typeface="Nunito" pitchFamily="2" charset="77"/>
                <a:ea typeface="Open Sans"/>
                <a:cs typeface="Arial"/>
              </a:rPr>
              <a:t>, </a:t>
            </a:r>
            <a:r>
              <a:rPr lang="en-US" sz="4800" b="0" dirty="0">
                <a:solidFill>
                  <a:schemeClr val="bg1"/>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800" b="0" dirty="0">
              <a:solidFill>
                <a:schemeClr val="bg1"/>
              </a:solidFill>
              <a:latin typeface="Nunito" pitchFamily="2" charset="77"/>
              <a:ea typeface="Open Sans"/>
              <a:cs typeface="Arial"/>
            </a:endParaRPr>
          </a:p>
        </p:txBody>
      </p:sp>
      <p:sp>
        <p:nvSpPr>
          <p:cNvPr id="2155" name="Rectangle 167"/>
          <p:cNvSpPr>
            <a:spLocks noChangeArrowheads="1"/>
          </p:cNvSpPr>
          <p:nvPr/>
        </p:nvSpPr>
        <p:spPr bwMode="auto">
          <a:xfrm>
            <a:off x="685800" y="6172200"/>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091689" y="6172200"/>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85800" y="18973800"/>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9485557" y="6172200"/>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5104364" y="23088600"/>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85800" y="7543800"/>
            <a:ext cx="13716000" cy="114300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85800" y="20345400"/>
            <a:ext cx="13716000" cy="50292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9485557" y="26974800"/>
            <a:ext cx="13716000" cy="994118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sp>
        <p:nvSpPr>
          <p:cNvPr id="6" name="Rectangle 2">
            <a:extLst>
              <a:ext uri="{FF2B5EF4-FFF2-40B4-BE49-F238E27FC236}">
                <a16:creationId xmlns:a16="http://schemas.microsoft.com/office/drawing/2014/main" id="{ED06D55D-646D-4679-5D1F-1F1D66F06167}"/>
              </a:ext>
            </a:extLst>
          </p:cNvPr>
          <p:cNvSpPr>
            <a:spLocks noGrp="1" noChangeArrowheads="1"/>
          </p:cNvSpPr>
          <p:nvPr/>
        </p:nvSpPr>
        <p:spPr>
          <a:xfrm>
            <a:off x="685800" y="39611808"/>
            <a:ext cx="13699401" cy="3657600"/>
          </a:xfrm>
          <a:prstGeom prst="roundRect">
            <a:avLst>
              <a:gd name="adj" fmla="val 6990"/>
            </a:avLst>
          </a:prstGeom>
          <a:solidFill>
            <a:schemeClr val="bg2"/>
          </a:solidFill>
          <a:ln>
            <a:noFill/>
            <a:miter lim="800000"/>
          </a:ln>
        </p:spPr>
        <p:txBody>
          <a:bodyPr vert="horz" lIns="91440" tIns="45720" rIns="91440" bIns="45720" rtlCol="0" anchor="ctr">
            <a:normAutofit/>
          </a:bodyPr>
          <a:lstStyle>
            <a:defPPr>
              <a:defRPr kern="1200"/>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noFill/>
            </a:endParaRP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5393" y="1143000"/>
            <a:ext cx="4065237" cy="36576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041" y="1143000"/>
            <a:ext cx="3899825" cy="36576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85800" y="25374600"/>
            <a:ext cx="13728758" cy="13556814"/>
            <a:chOff x="29489400" y="6858000"/>
            <a:chExt cx="13728758" cy="13556814"/>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6576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6586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494085"/>
            </a:xfrm>
            <a:prstGeom prst="rect">
              <a:avLst/>
            </a:prstGeom>
            <a:no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357414"/>
              <a:ext cx="13716000" cy="2057400"/>
            </a:xfrm>
            <a:prstGeom prst="rect">
              <a:avLst/>
            </a:prstGeom>
            <a:no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dirty="0"/>
            </a:p>
          </p:txBody>
        </p:sp>
      </p:grpSp>
      <p:grpSp>
        <p:nvGrpSpPr>
          <p:cNvPr id="229" name="Group 228">
            <a:extLst>
              <a:ext uri="{FF2B5EF4-FFF2-40B4-BE49-F238E27FC236}">
                <a16:creationId xmlns:a16="http://schemas.microsoft.com/office/drawing/2014/main" id="{45A6E8C5-3A77-B7BF-68A5-FD096B51F207}"/>
              </a:ext>
            </a:extLst>
          </p:cNvPr>
          <p:cNvGrpSpPr/>
          <p:nvPr/>
        </p:nvGrpSpPr>
        <p:grpSpPr>
          <a:xfrm>
            <a:off x="15087600" y="7543800"/>
            <a:ext cx="13726884" cy="15316202"/>
            <a:chOff x="685800" y="21259798"/>
            <a:chExt cx="13726884" cy="15316202"/>
          </a:xfrm>
        </p:grpSpPr>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7">
              <a:extLst>
                <a:ext uri="{28A0092B-C50C-407E-A947-70E740481C1C}">
                  <a14:useLocalDpi xmlns:a14="http://schemas.microsoft.com/office/drawing/2010/main" val="0"/>
                </a:ext>
              </a:extLst>
            </a:blip>
            <a:srcRect t="3344" b="3344"/>
            <a:stretch/>
          </p:blipFill>
          <p:spPr>
            <a:xfrm>
              <a:off x="5497284" y="21277274"/>
              <a:ext cx="8915400" cy="4131391"/>
            </a:xfrm>
            <a:prstGeom prst="rect">
              <a:avLst/>
            </a:prstGeom>
            <a:ln>
              <a:solidFill>
                <a:schemeClr val="tx2"/>
              </a:solidFill>
            </a:ln>
          </p:spPr>
        </p:pic>
        <p:sp>
          <p:nvSpPr>
            <p:cNvPr id="5" name="Alternate Process 4">
              <a:extLst>
                <a:ext uri="{FF2B5EF4-FFF2-40B4-BE49-F238E27FC236}">
                  <a16:creationId xmlns:a16="http://schemas.microsoft.com/office/drawing/2014/main" id="{E826C2D4-C0A7-4B0D-9741-1A46B7BBFA6B}"/>
                </a:ext>
              </a:extLst>
            </p:cNvPr>
            <p:cNvSpPr/>
            <p:nvPr/>
          </p:nvSpPr>
          <p:spPr>
            <a:xfrm>
              <a:off x="685800" y="21259798"/>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3200" i="1" dirty="0">
                  <a:latin typeface="Open Sans" panose="020B0606030504020204" pitchFamily="34" charset="0"/>
                  <a:ea typeface="Open Sans" panose="020B0606030504020204" pitchFamily="34" charset="0"/>
                  <a:cs typeface="Open Sans" panose="020B0606030504020204" pitchFamily="34" charset="0"/>
                </a:rPr>
                <a:t>Mus musculus </a:t>
              </a:r>
              <a:r>
                <a:rPr lang="en-US" sz="3200" i="1" dirty="0" err="1">
                  <a:latin typeface="Open Sans" panose="020B0606030504020204" pitchFamily="34" charset="0"/>
                  <a:ea typeface="Open Sans" panose="020B0606030504020204" pitchFamily="34" charset="0"/>
                  <a:cs typeface="Open Sans" panose="020B0606030504020204" pitchFamily="34" charset="0"/>
                </a:rPr>
                <a:t>domesticus</a:t>
              </a:r>
              <a:r>
                <a:rPr lang="en-US" sz="3200" dirty="0">
                  <a:latin typeface="Open Sans" panose="020B0606030504020204" pitchFamily="34" charset="0"/>
                  <a:ea typeface="Open Sans" panose="020B0606030504020204" pitchFamily="34" charset="0"/>
                  <a:cs typeface="Open Sans" panose="020B0606030504020204" pitchFamily="34" charset="0"/>
                </a:rPr>
                <a:t>:</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France</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Germany</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Heligoland</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685800" y="267462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3200" i="1" dirty="0">
                  <a:latin typeface="Open Sans" panose="020B0606030504020204" pitchFamily="34" charset="0"/>
                  <a:ea typeface="Open Sans" panose="020B0606030504020204" pitchFamily="34" charset="0"/>
                  <a:cs typeface="Open Sans" panose="020B0606030504020204" pitchFamily="34" charset="0"/>
                </a:rPr>
                <a:t>Mus </a:t>
              </a:r>
              <a:r>
                <a:rPr lang="en-US" sz="3200" i="1" dirty="0" err="1">
                  <a:latin typeface="Open Sans" panose="020B0606030504020204" pitchFamily="34" charset="0"/>
                  <a:ea typeface="Open Sans" panose="020B0606030504020204" pitchFamily="34" charset="0"/>
                  <a:cs typeface="Open Sans" panose="020B0606030504020204" pitchFamily="34" charset="0"/>
                </a:rPr>
                <a:t>Spretus</a:t>
              </a:r>
              <a:r>
                <a:rPr lang="en-US" sz="3200"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8001000" y="267462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3200" i="1" dirty="0" err="1">
                  <a:latin typeface="Open Sans" panose="020B0606030504020204" pitchFamily="34" charset="0"/>
                  <a:ea typeface="Open Sans" panose="020B0606030504020204" pitchFamily="34" charset="0"/>
                  <a:cs typeface="Open Sans" panose="020B0606030504020204" pitchFamily="34" charset="0"/>
                </a:rPr>
                <a:t>Annovar</a:t>
              </a:r>
              <a:r>
                <a:rPr lang="en-US" sz="3200"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685800" y="30632400"/>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685800" y="34518598"/>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9829800" y="345186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-cli </a:t>
              </a:r>
              <a:r>
                <a:rPr lang="en-US" sz="3200"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5943600" y="268605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5" name="Down Arrow 224">
              <a:extLst>
                <a:ext uri="{FF2B5EF4-FFF2-40B4-BE49-F238E27FC236}">
                  <a16:creationId xmlns:a16="http://schemas.microsoft.com/office/drawing/2014/main" id="{4A6FDFC9-9AB7-5725-49A8-D24E745EDBF9}"/>
                </a:ext>
              </a:extLst>
            </p:cNvPr>
            <p:cNvSpPr/>
            <p:nvPr/>
          </p:nvSpPr>
          <p:spPr>
            <a:xfrm>
              <a:off x="2057400" y="251460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6" name="Down Arrow 225">
              <a:extLst>
                <a:ext uri="{FF2B5EF4-FFF2-40B4-BE49-F238E27FC236}">
                  <a16:creationId xmlns:a16="http://schemas.microsoft.com/office/drawing/2014/main" id="{D854C70B-46D5-655F-3D54-011A47554FCB}"/>
                </a:ext>
              </a:extLst>
            </p:cNvPr>
            <p:cNvSpPr/>
            <p:nvPr/>
          </p:nvSpPr>
          <p:spPr>
            <a:xfrm>
              <a:off x="11430000" y="290322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5943600" y="30746035"/>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8" name="Down Arrow 227">
              <a:extLst>
                <a:ext uri="{FF2B5EF4-FFF2-40B4-BE49-F238E27FC236}">
                  <a16:creationId xmlns:a16="http://schemas.microsoft.com/office/drawing/2014/main" id="{1BB2F069-6424-7E06-5FCB-6E7D247C1711}"/>
                </a:ext>
              </a:extLst>
            </p:cNvPr>
            <p:cNvSpPr/>
            <p:nvPr/>
          </p:nvSpPr>
          <p:spPr>
            <a:xfrm>
              <a:off x="2286000" y="329184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40" name="Alternate Process 239">
            <a:extLst>
              <a:ext uri="{FF2B5EF4-FFF2-40B4-BE49-F238E27FC236}">
                <a16:creationId xmlns:a16="http://schemas.microsoft.com/office/drawing/2014/main" id="{7BCAB2D4-1FDB-9937-CC3A-6B11B06A5EFF}"/>
              </a:ext>
            </a:extLst>
          </p:cNvPr>
          <p:cNvSpPr/>
          <p:nvPr/>
        </p:nvSpPr>
        <p:spPr>
          <a:xfrm>
            <a:off x="22402800" y="169164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2174200" y="209169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B194A679-CA07-DC50-33D5-97FF20D90F88}"/>
              </a:ext>
            </a:extLst>
          </p:cNvPr>
          <p:cNvSpPr/>
          <p:nvPr/>
        </p:nvSpPr>
        <p:spPr>
          <a:xfrm>
            <a:off x="23774400" y="24687445"/>
            <a:ext cx="5029200" cy="10661984"/>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3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87600" y="29493629"/>
            <a:ext cx="8123583" cy="4572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87599" y="34290000"/>
            <a:ext cx="8123583" cy="4572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87600" y="24689273"/>
            <a:ext cx="8123584" cy="4572000"/>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nvGraphicFramePr>
        <p:xfrm>
          <a:off x="23497955" y="36101346"/>
          <a:ext cx="5029200" cy="2514600"/>
        </p:xfrm>
        <a:graphic>
          <a:graphicData uri="http://schemas.openxmlformats.org/drawingml/2006/table">
            <a:tbl>
              <a:tblPr bandRow="1">
                <a:tableStyleId>{D7AC3CCA-C797-4891-BE02-D94E43425B78}</a:tableStyleId>
              </a:tblPr>
              <a:tblGrid>
                <a:gridCol w="914400">
                  <a:extLst>
                    <a:ext uri="{9D8B030D-6E8A-4147-A177-3AD203B41FA5}">
                      <a16:colId xmlns:a16="http://schemas.microsoft.com/office/drawing/2014/main" val="2270481473"/>
                    </a:ext>
                  </a:extLst>
                </a:gridCol>
                <a:gridCol w="2563465">
                  <a:extLst>
                    <a:ext uri="{9D8B030D-6E8A-4147-A177-3AD203B41FA5}">
                      <a16:colId xmlns:a16="http://schemas.microsoft.com/office/drawing/2014/main" val="3248307897"/>
                    </a:ext>
                  </a:extLst>
                </a:gridCol>
                <a:gridCol w="1551335">
                  <a:extLst>
                    <a:ext uri="{9D8B030D-6E8A-4147-A177-3AD203B41FA5}">
                      <a16:colId xmlns:a16="http://schemas.microsoft.com/office/drawing/2014/main" val="4057647617"/>
                    </a:ext>
                  </a:extLst>
                </a:gridCol>
              </a:tblGrid>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Iran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Heligoland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3726555" y="36183642"/>
            <a:ext cx="457200" cy="4572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Oval 2058">
            <a:extLst>
              <a:ext uri="{FF2B5EF4-FFF2-40B4-BE49-F238E27FC236}">
                <a16:creationId xmlns:a16="http://schemas.microsoft.com/office/drawing/2014/main" id="{92A6489B-364B-2648-CEED-3323C3CC21D7}"/>
              </a:ext>
            </a:extLst>
          </p:cNvPr>
          <p:cNvSpPr/>
          <p:nvPr/>
        </p:nvSpPr>
        <p:spPr>
          <a:xfrm>
            <a:off x="23726555" y="36814578"/>
            <a:ext cx="457200" cy="4572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2059">
            <a:extLst>
              <a:ext uri="{FF2B5EF4-FFF2-40B4-BE49-F238E27FC236}">
                <a16:creationId xmlns:a16="http://schemas.microsoft.com/office/drawing/2014/main" id="{C5D3A7FB-AE61-7628-024E-ACD9C23EF5FB}"/>
              </a:ext>
            </a:extLst>
          </p:cNvPr>
          <p:cNvSpPr/>
          <p:nvPr/>
        </p:nvSpPr>
        <p:spPr>
          <a:xfrm>
            <a:off x="23726555" y="37445514"/>
            <a:ext cx="457200" cy="4572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23F56D6D-3F5A-947C-57CF-166147CFA9C4}"/>
              </a:ext>
            </a:extLst>
          </p:cNvPr>
          <p:cNvSpPr/>
          <p:nvPr/>
        </p:nvSpPr>
        <p:spPr>
          <a:xfrm>
            <a:off x="23726555" y="38076450"/>
            <a:ext cx="457200" cy="4572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89400" y="7739743"/>
            <a:ext cx="8036151" cy="6143442"/>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2">
            <a:extLst>
              <a:ext uri="{28A0092B-C50C-407E-A947-70E740481C1C}">
                <a14:useLocalDpi xmlns:a14="http://schemas.microsoft.com/office/drawing/2010/main" val="0"/>
              </a:ext>
            </a:extLst>
          </a:blip>
          <a:srcRect l="10247" t="-1709"/>
          <a:stretch/>
        </p:blipFill>
        <p:spPr>
          <a:xfrm>
            <a:off x="29672169" y="13685131"/>
            <a:ext cx="7623157" cy="5941811"/>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3">
            <a:extLst>
              <a:ext uri="{28A0092B-C50C-407E-A947-70E740481C1C}">
                <a14:useLocalDpi xmlns:a14="http://schemas.microsoft.com/office/drawing/2010/main" val="0"/>
              </a:ext>
            </a:extLst>
          </a:blip>
          <a:srcRect l="26923" t="-4252" b="-1"/>
          <a:stretch/>
        </p:blipFill>
        <p:spPr>
          <a:xfrm>
            <a:off x="29688933" y="19409516"/>
            <a:ext cx="7201128" cy="62267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9489400" y="25407711"/>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7719000" y="7739742"/>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7719000" y="1383574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7715157" y="1967266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7719000" y="8686800"/>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7715157" y="14785848"/>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7719000" y="20621684"/>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4351954" y="35433000"/>
            <a:ext cx="4191965" cy="584775"/>
          </a:xfrm>
          <a:prstGeom prst="rect">
            <a:avLst/>
          </a:prstGeom>
          <a:noFill/>
        </p:spPr>
        <p:txBody>
          <a:bodyPr wrap="square">
            <a:spAutoFit/>
          </a:bodyPr>
          <a:lstStyle/>
          <a:p>
            <a:pPr algn="ctr"/>
            <a:r>
              <a:rPr lang="en-US" sz="32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Inbreeding Estimates</a:t>
            </a:r>
            <a:endParaRPr lang="en-US" sz="3200"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9489400" y="36915983"/>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References</a:t>
            </a:r>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20986047" y="11759215"/>
            <a:ext cx="7495955" cy="68580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nvGraphicFramePr>
        <p:xfrm>
          <a:off x="29476644" y="38305037"/>
          <a:ext cx="13703244" cy="4297680"/>
        </p:xfrm>
        <a:graphic>
          <a:graphicData uri="http://schemas.openxmlformats.org/drawingml/2006/table">
            <a:tbl>
              <a:tblPr firstRow="1" bandRow="1">
                <a:tableStyleId>{5C22544A-7EE6-4342-B048-85BDC9FD1C3A}</a:tableStyleId>
              </a:tblPr>
              <a:tblGrid>
                <a:gridCol w="6851622">
                  <a:extLst>
                    <a:ext uri="{9D8B030D-6E8A-4147-A177-3AD203B41FA5}">
                      <a16:colId xmlns:a16="http://schemas.microsoft.com/office/drawing/2014/main" val="2098887085"/>
                    </a:ext>
                  </a:extLst>
                </a:gridCol>
                <a:gridCol w="6851622">
                  <a:extLst>
                    <a:ext uri="{9D8B030D-6E8A-4147-A177-3AD203B41FA5}">
                      <a16:colId xmlns:a16="http://schemas.microsoft.com/office/drawing/2014/main" val="2549916440"/>
                    </a:ext>
                  </a:extLst>
                </a:gridCol>
              </a:tblGrid>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42736"/>
                  </a:ext>
                </a:extLst>
              </a:tr>
              <a:tr h="457200">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383703"/>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41227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589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5091689" y="39613917"/>
            <a:ext cx="13716000" cy="1371600"/>
          </a:xfrm>
          <a:prstGeom prst="round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3547872" y="41321736"/>
            <a:ext cx="8001000" cy="1943891"/>
          </a:xfrm>
          <a:prstGeom prst="rect">
            <a:avLst/>
          </a:prstGeom>
        </p:spPr>
      </p:pic>
      <p:pic>
        <p:nvPicPr>
          <p:cNvPr id="12" name="Picture 11" descr="A close up of a sign&#10;&#10;Description automatically generated">
            <a:extLst>
              <a:ext uri="{FF2B5EF4-FFF2-40B4-BE49-F238E27FC236}">
                <a16:creationId xmlns:a16="http://schemas.microsoft.com/office/drawing/2014/main" id="{2918D7A5-1CA9-DBE8-C7B1-D3FEE0FCC8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47872" y="39611808"/>
            <a:ext cx="8001000" cy="1550432"/>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5091689" y="40939013"/>
            <a:ext cx="13715999" cy="2246769"/>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spTree>
    <p:extLst>
      <p:ext uri="{BB962C8B-B14F-4D97-AF65-F5344CB8AC3E}">
        <p14:creationId xmlns:p14="http://schemas.microsoft.com/office/powerpoint/2010/main" val="14553974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C167403-8E8F-C4AE-99CC-583CF7D18B06}"/>
              </a:ext>
            </a:extLst>
          </p:cNvPr>
          <p:cNvSpPr/>
          <p:nvPr/>
        </p:nvSpPr>
        <p:spPr>
          <a:xfrm>
            <a:off x="685800" y="40233599"/>
            <a:ext cx="13716000" cy="2971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28580E-300D-09CF-A797-58C91F1F635C}"/>
              </a:ext>
            </a:extLst>
          </p:cNvPr>
          <p:cNvSpPr/>
          <p:nvPr/>
        </p:nvSpPr>
        <p:spPr>
          <a:xfrm>
            <a:off x="685800" y="7543616"/>
            <a:ext cx="13716000" cy="313183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54EB746-0414-71A8-20B6-6979F29CE76B}"/>
              </a:ext>
            </a:extLst>
          </p:cNvPr>
          <p:cNvSpPr/>
          <p:nvPr/>
        </p:nvSpPr>
        <p:spPr>
          <a:xfrm>
            <a:off x="29489400" y="7569415"/>
            <a:ext cx="13716000" cy="307356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C56EB50-E51C-B97B-471F-8B7F6A33722F}"/>
              </a:ext>
            </a:extLst>
          </p:cNvPr>
          <p:cNvSpPr/>
          <p:nvPr/>
        </p:nvSpPr>
        <p:spPr>
          <a:xfrm>
            <a:off x="15087600" y="7543800"/>
            <a:ext cx="13716000" cy="35661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title" sz="quarter"/>
          </p:nvPr>
        </p:nvSpPr>
        <p:spPr>
          <a:xfrm>
            <a:off x="681957" y="685800"/>
            <a:ext cx="42519600" cy="4572000"/>
          </a:xfrm>
          <a:prstGeom prst="roundRect">
            <a:avLst>
              <a:gd name="adj" fmla="val 6990"/>
            </a:avLst>
          </a:prstGeom>
          <a:solidFill>
            <a:schemeClr val="bg1"/>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568157" y="1143000"/>
            <a:ext cx="34546852" cy="251460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ctr" defTabSz="3760899">
              <a:spcBef>
                <a:spcPct val="20000"/>
              </a:spcBef>
              <a:defRPr/>
            </a:pPr>
            <a:r>
              <a:rPr lang="en-US" sz="7200" dirty="0">
                <a:solidFill>
                  <a:schemeClr val="tx2"/>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5058866" y="3429000"/>
            <a:ext cx="33596528" cy="1600200"/>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5400" b="0" dirty="0">
                <a:solidFill>
                  <a:schemeClr val="tx2"/>
                </a:solidFill>
                <a:latin typeface="Nunito" pitchFamily="2" charset="77"/>
                <a:ea typeface="Open Sans"/>
                <a:cs typeface="Arial"/>
              </a:rPr>
              <a:t>Olivia </a:t>
            </a:r>
            <a:r>
              <a:rPr lang="en-US" sz="5400" b="0" dirty="0" err="1">
                <a:solidFill>
                  <a:schemeClr val="tx2"/>
                </a:solidFill>
                <a:latin typeface="Nunito" pitchFamily="2" charset="77"/>
                <a:ea typeface="Open Sans"/>
                <a:cs typeface="Arial"/>
              </a:rPr>
              <a:t>Fernflores</a:t>
            </a:r>
            <a:r>
              <a:rPr lang="en-US" sz="5400" b="0" dirty="0">
                <a:solidFill>
                  <a:schemeClr val="tx2"/>
                </a:solidFill>
                <a:latin typeface="Nunito" pitchFamily="2" charset="77"/>
                <a:ea typeface="Open Sans"/>
                <a:cs typeface="Arial"/>
              </a:rPr>
              <a:t>, David Castellano, Emanuel Fonseca, Travis J. Struck, Ryan N. Gutenkunst</a:t>
            </a:r>
          </a:p>
          <a:p>
            <a:pPr>
              <a:defRPr/>
            </a:pPr>
            <a:r>
              <a:rPr lang="en-US" sz="4800" b="0" dirty="0">
                <a:solidFill>
                  <a:schemeClr val="tx2"/>
                </a:solidFill>
                <a:latin typeface="Nunito" pitchFamily="2" charset="77"/>
                <a:ea typeface="Open Sans"/>
                <a:cs typeface="Arial"/>
              </a:rPr>
              <a:t>Molecular and Cellular Biology, University of Arizona; </a:t>
            </a:r>
            <a:r>
              <a:rPr lang="en-US" sz="4800" b="0" dirty="0">
                <a:solidFill>
                  <a:schemeClr val="tx2"/>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800" b="0" dirty="0">
                <a:solidFill>
                  <a:schemeClr val="tx2"/>
                </a:solidFill>
                <a:latin typeface="Nunito" pitchFamily="2" charset="77"/>
                <a:ea typeface="Open Sans"/>
                <a:cs typeface="Arial"/>
              </a:rPr>
              <a:t>, </a:t>
            </a:r>
            <a:r>
              <a:rPr lang="en-US" sz="4800" b="0" dirty="0">
                <a:solidFill>
                  <a:schemeClr val="tx2"/>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800" b="0" dirty="0">
              <a:solidFill>
                <a:schemeClr val="tx2"/>
              </a:solidFill>
              <a:latin typeface="Nunito" pitchFamily="2" charset="77"/>
              <a:ea typeface="Open Sans"/>
              <a:cs typeface="Arial"/>
            </a:endParaRPr>
          </a:p>
        </p:txBody>
      </p:sp>
      <p:sp>
        <p:nvSpPr>
          <p:cNvPr id="2155" name="Rectangle 167"/>
          <p:cNvSpPr>
            <a:spLocks noChangeArrowheads="1"/>
          </p:cNvSpPr>
          <p:nvPr/>
        </p:nvSpPr>
        <p:spPr bwMode="auto">
          <a:xfrm>
            <a:off x="685800" y="6172200"/>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091689" y="6172200"/>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85800" y="18973800"/>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9485557" y="6172200"/>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5087600" y="23088600"/>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85800" y="7543800"/>
            <a:ext cx="13716000" cy="114300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85800" y="20345400"/>
            <a:ext cx="13716000" cy="50292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9485557" y="26974800"/>
            <a:ext cx="13716000" cy="994118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5393" y="1143000"/>
            <a:ext cx="4065237" cy="36576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041" y="1143000"/>
            <a:ext cx="3899825" cy="36576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85800" y="25374600"/>
            <a:ext cx="13728758" cy="13476132"/>
            <a:chOff x="29489400" y="6858000"/>
            <a:chExt cx="13728758" cy="13476132"/>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6576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9634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494085"/>
            </a:xfrm>
            <a:prstGeom prst="rect">
              <a:avLst/>
            </a:prstGeom>
            <a:solidFill>
              <a:schemeClr val="bg1"/>
            </a:solid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276732"/>
              <a:ext cx="13716000" cy="2057400"/>
            </a:xfrm>
            <a:prstGeom prst="rect">
              <a:avLst/>
            </a:prstGeom>
            <a:solidFill>
              <a:schemeClr val="bg1"/>
            </a:solid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dirty="0"/>
            </a:p>
          </p:txBody>
        </p:sp>
      </p:grpSp>
      <p:grpSp>
        <p:nvGrpSpPr>
          <p:cNvPr id="229" name="Group 228">
            <a:extLst>
              <a:ext uri="{FF2B5EF4-FFF2-40B4-BE49-F238E27FC236}">
                <a16:creationId xmlns:a16="http://schemas.microsoft.com/office/drawing/2014/main" id="{45A6E8C5-3A77-B7BF-68A5-FD096B51F207}"/>
              </a:ext>
            </a:extLst>
          </p:cNvPr>
          <p:cNvGrpSpPr/>
          <p:nvPr/>
        </p:nvGrpSpPr>
        <p:grpSpPr>
          <a:xfrm>
            <a:off x="15087600" y="7543800"/>
            <a:ext cx="13732765" cy="15316202"/>
            <a:chOff x="685800" y="21259798"/>
            <a:chExt cx="13732765" cy="15316202"/>
          </a:xfrm>
        </p:grpSpPr>
        <p:sp>
          <p:nvSpPr>
            <p:cNvPr id="5" name="Alternate Process 4">
              <a:extLst>
                <a:ext uri="{FF2B5EF4-FFF2-40B4-BE49-F238E27FC236}">
                  <a16:creationId xmlns:a16="http://schemas.microsoft.com/office/drawing/2014/main" id="{E826C2D4-C0A7-4B0D-9741-1A46B7BBFA6B}"/>
                </a:ext>
              </a:extLst>
            </p:cNvPr>
            <p:cNvSpPr/>
            <p:nvPr/>
          </p:nvSpPr>
          <p:spPr>
            <a:xfrm>
              <a:off x="685800" y="21259798"/>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3200" i="1" dirty="0">
                  <a:latin typeface="Open Sans" panose="020B0606030504020204" pitchFamily="34" charset="0"/>
                  <a:ea typeface="Open Sans" panose="020B0606030504020204" pitchFamily="34" charset="0"/>
                  <a:cs typeface="Open Sans" panose="020B0606030504020204" pitchFamily="34" charset="0"/>
                </a:rPr>
                <a:t>Mus musculus </a:t>
              </a:r>
              <a:r>
                <a:rPr lang="en-US" sz="3200" i="1" dirty="0" err="1">
                  <a:latin typeface="Open Sans" panose="020B0606030504020204" pitchFamily="34" charset="0"/>
                  <a:ea typeface="Open Sans" panose="020B0606030504020204" pitchFamily="34" charset="0"/>
                  <a:cs typeface="Open Sans" panose="020B0606030504020204" pitchFamily="34" charset="0"/>
                </a:rPr>
                <a:t>domesticus</a:t>
              </a:r>
              <a:r>
                <a:rPr lang="en-US" sz="3200" dirty="0">
                  <a:latin typeface="Open Sans" panose="020B0606030504020204" pitchFamily="34" charset="0"/>
                  <a:ea typeface="Open Sans" panose="020B0606030504020204" pitchFamily="34" charset="0"/>
                  <a:cs typeface="Open Sans" panose="020B0606030504020204" pitchFamily="34" charset="0"/>
                </a:rPr>
                <a:t>:</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France</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Germany</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Heligoland</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685800" y="267462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3200" i="1" dirty="0">
                  <a:latin typeface="Open Sans" panose="020B0606030504020204" pitchFamily="34" charset="0"/>
                  <a:ea typeface="Open Sans" panose="020B0606030504020204" pitchFamily="34" charset="0"/>
                  <a:cs typeface="Open Sans" panose="020B0606030504020204" pitchFamily="34" charset="0"/>
                </a:rPr>
                <a:t>Mus </a:t>
              </a:r>
              <a:r>
                <a:rPr lang="en-US" sz="3200" i="1" dirty="0" err="1">
                  <a:latin typeface="Open Sans" panose="020B0606030504020204" pitchFamily="34" charset="0"/>
                  <a:ea typeface="Open Sans" panose="020B0606030504020204" pitchFamily="34" charset="0"/>
                  <a:cs typeface="Open Sans" panose="020B0606030504020204" pitchFamily="34" charset="0"/>
                </a:rPr>
                <a:t>Spretus</a:t>
              </a:r>
              <a:r>
                <a:rPr lang="en-US" sz="3200"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8001000" y="267462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3200" i="1" dirty="0" err="1">
                  <a:latin typeface="Open Sans" panose="020B0606030504020204" pitchFamily="34" charset="0"/>
                  <a:ea typeface="Open Sans" panose="020B0606030504020204" pitchFamily="34" charset="0"/>
                  <a:cs typeface="Open Sans" panose="020B0606030504020204" pitchFamily="34" charset="0"/>
                </a:rPr>
                <a:t>Annovar</a:t>
              </a:r>
              <a:r>
                <a:rPr lang="en-US" sz="3200"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685800" y="30632400"/>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685800" y="34518598"/>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9829800" y="345186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-cli </a:t>
              </a:r>
              <a:r>
                <a:rPr lang="en-US" sz="3200"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5943600" y="268605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5" name="Down Arrow 224">
              <a:extLst>
                <a:ext uri="{FF2B5EF4-FFF2-40B4-BE49-F238E27FC236}">
                  <a16:creationId xmlns:a16="http://schemas.microsoft.com/office/drawing/2014/main" id="{4A6FDFC9-9AB7-5725-49A8-D24E745EDBF9}"/>
                </a:ext>
              </a:extLst>
            </p:cNvPr>
            <p:cNvSpPr/>
            <p:nvPr/>
          </p:nvSpPr>
          <p:spPr>
            <a:xfrm>
              <a:off x="2057400" y="251460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6" name="Down Arrow 225">
              <a:extLst>
                <a:ext uri="{FF2B5EF4-FFF2-40B4-BE49-F238E27FC236}">
                  <a16:creationId xmlns:a16="http://schemas.microsoft.com/office/drawing/2014/main" id="{D854C70B-46D5-655F-3D54-011A47554FCB}"/>
                </a:ext>
              </a:extLst>
            </p:cNvPr>
            <p:cNvSpPr/>
            <p:nvPr/>
          </p:nvSpPr>
          <p:spPr>
            <a:xfrm>
              <a:off x="11430000" y="290322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5943600" y="30746035"/>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8" name="Down Arrow 227">
              <a:extLst>
                <a:ext uri="{FF2B5EF4-FFF2-40B4-BE49-F238E27FC236}">
                  <a16:creationId xmlns:a16="http://schemas.microsoft.com/office/drawing/2014/main" id="{1BB2F069-6424-7E06-5FCB-6E7D247C1711}"/>
                </a:ext>
              </a:extLst>
            </p:cNvPr>
            <p:cNvSpPr/>
            <p:nvPr/>
          </p:nvSpPr>
          <p:spPr>
            <a:xfrm>
              <a:off x="2286000" y="329184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7">
              <a:extLst>
                <a:ext uri="{28A0092B-C50C-407E-A947-70E740481C1C}">
                  <a14:useLocalDpi xmlns:a14="http://schemas.microsoft.com/office/drawing/2010/main" val="0"/>
                </a:ext>
              </a:extLst>
            </a:blip>
            <a:srcRect t="3344" b="3344"/>
            <a:stretch/>
          </p:blipFill>
          <p:spPr>
            <a:xfrm>
              <a:off x="5503165" y="21285413"/>
              <a:ext cx="8915400" cy="4131391"/>
            </a:xfrm>
            <a:prstGeom prst="rect">
              <a:avLst/>
            </a:prstGeom>
            <a:ln>
              <a:solidFill>
                <a:schemeClr val="tx2"/>
              </a:solidFill>
            </a:ln>
          </p:spPr>
        </p:pic>
      </p:grpSp>
      <p:sp>
        <p:nvSpPr>
          <p:cNvPr id="240" name="Alternate Process 239">
            <a:extLst>
              <a:ext uri="{FF2B5EF4-FFF2-40B4-BE49-F238E27FC236}">
                <a16:creationId xmlns:a16="http://schemas.microsoft.com/office/drawing/2014/main" id="{7BCAB2D4-1FDB-9937-CC3A-6B11B06A5EFF}"/>
              </a:ext>
            </a:extLst>
          </p:cNvPr>
          <p:cNvSpPr/>
          <p:nvPr/>
        </p:nvSpPr>
        <p:spPr>
          <a:xfrm>
            <a:off x="22402800" y="169164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2174200" y="209169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B194A679-CA07-DC50-33D5-97FF20D90F88}"/>
              </a:ext>
            </a:extLst>
          </p:cNvPr>
          <p:cNvSpPr/>
          <p:nvPr/>
        </p:nvSpPr>
        <p:spPr>
          <a:xfrm>
            <a:off x="23774400" y="24687445"/>
            <a:ext cx="5029200" cy="10661984"/>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3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24760" y="29370528"/>
            <a:ext cx="8123583" cy="4572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24760" y="34107120"/>
            <a:ext cx="8123583" cy="4572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24760" y="24624793"/>
            <a:ext cx="8123583" cy="4571999"/>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extLst>
              <p:ext uri="{D42A27DB-BD31-4B8C-83A1-F6EECF244321}">
                <p14:modId xmlns:p14="http://schemas.microsoft.com/office/powerpoint/2010/main" val="3231356450"/>
              </p:ext>
            </p:extLst>
          </p:nvPr>
        </p:nvGraphicFramePr>
        <p:xfrm>
          <a:off x="23497955" y="36101346"/>
          <a:ext cx="5029200" cy="2567340"/>
        </p:xfrm>
        <a:graphic>
          <a:graphicData uri="http://schemas.openxmlformats.org/drawingml/2006/table">
            <a:tbl>
              <a:tblPr bandRow="1">
                <a:tableStyleId>{D7AC3CCA-C797-4891-BE02-D94E43425B78}</a:tableStyleId>
              </a:tblPr>
              <a:tblGrid>
                <a:gridCol w="914400">
                  <a:extLst>
                    <a:ext uri="{9D8B030D-6E8A-4147-A177-3AD203B41FA5}">
                      <a16:colId xmlns:a16="http://schemas.microsoft.com/office/drawing/2014/main" val="2270481473"/>
                    </a:ext>
                  </a:extLst>
                </a:gridCol>
                <a:gridCol w="2563465">
                  <a:extLst>
                    <a:ext uri="{9D8B030D-6E8A-4147-A177-3AD203B41FA5}">
                      <a16:colId xmlns:a16="http://schemas.microsoft.com/office/drawing/2014/main" val="3248307897"/>
                    </a:ext>
                  </a:extLst>
                </a:gridCol>
                <a:gridCol w="1551335">
                  <a:extLst>
                    <a:ext uri="{9D8B030D-6E8A-4147-A177-3AD203B41FA5}">
                      <a16:colId xmlns:a16="http://schemas.microsoft.com/office/drawing/2014/main" val="4057647617"/>
                    </a:ext>
                  </a:extLst>
                </a:gridCol>
              </a:tblGrid>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Iran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Heligoland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3726555" y="36192434"/>
            <a:ext cx="457200" cy="4572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Oval 2058">
            <a:extLst>
              <a:ext uri="{FF2B5EF4-FFF2-40B4-BE49-F238E27FC236}">
                <a16:creationId xmlns:a16="http://schemas.microsoft.com/office/drawing/2014/main" id="{92A6489B-364B-2648-CEED-3323C3CC21D7}"/>
              </a:ext>
            </a:extLst>
          </p:cNvPr>
          <p:cNvSpPr/>
          <p:nvPr/>
        </p:nvSpPr>
        <p:spPr>
          <a:xfrm>
            <a:off x="23726555" y="36823370"/>
            <a:ext cx="457200" cy="4572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2059">
            <a:extLst>
              <a:ext uri="{FF2B5EF4-FFF2-40B4-BE49-F238E27FC236}">
                <a16:creationId xmlns:a16="http://schemas.microsoft.com/office/drawing/2014/main" id="{C5D3A7FB-AE61-7628-024E-ACD9C23EF5FB}"/>
              </a:ext>
            </a:extLst>
          </p:cNvPr>
          <p:cNvSpPr/>
          <p:nvPr/>
        </p:nvSpPr>
        <p:spPr>
          <a:xfrm>
            <a:off x="23726555" y="37454306"/>
            <a:ext cx="457200" cy="4572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23F56D6D-3F5A-947C-57CF-166147CFA9C4}"/>
              </a:ext>
            </a:extLst>
          </p:cNvPr>
          <p:cNvSpPr/>
          <p:nvPr/>
        </p:nvSpPr>
        <p:spPr>
          <a:xfrm>
            <a:off x="23726555" y="38085242"/>
            <a:ext cx="457200" cy="4572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89400" y="7739743"/>
            <a:ext cx="8036151" cy="6143442"/>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2">
            <a:extLst>
              <a:ext uri="{28A0092B-C50C-407E-A947-70E740481C1C}">
                <a14:useLocalDpi xmlns:a14="http://schemas.microsoft.com/office/drawing/2010/main" val="0"/>
              </a:ext>
            </a:extLst>
          </a:blip>
          <a:srcRect l="10247" t="-1709"/>
          <a:stretch/>
        </p:blipFill>
        <p:spPr>
          <a:xfrm>
            <a:off x="29672169" y="13685131"/>
            <a:ext cx="7623157" cy="5941811"/>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3">
            <a:extLst>
              <a:ext uri="{28A0092B-C50C-407E-A947-70E740481C1C}">
                <a14:useLocalDpi xmlns:a14="http://schemas.microsoft.com/office/drawing/2010/main" val="0"/>
              </a:ext>
            </a:extLst>
          </a:blip>
          <a:srcRect l="26923" t="-4252" b="-1"/>
          <a:stretch/>
        </p:blipFill>
        <p:spPr>
          <a:xfrm>
            <a:off x="29688933" y="19409516"/>
            <a:ext cx="7201128" cy="62267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9489400" y="25407711"/>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7719000" y="7739742"/>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7719000" y="1383574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7715157" y="1967266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7719000" y="8686800"/>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7715157" y="14785848"/>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7719000" y="20621684"/>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4351954" y="35433000"/>
            <a:ext cx="4191965" cy="584775"/>
          </a:xfrm>
          <a:prstGeom prst="rect">
            <a:avLst/>
          </a:prstGeom>
          <a:noFill/>
        </p:spPr>
        <p:txBody>
          <a:bodyPr wrap="square">
            <a:spAutoFit/>
          </a:bodyPr>
          <a:lstStyle/>
          <a:p>
            <a:pPr algn="ctr"/>
            <a:r>
              <a:rPr lang="en-US" sz="32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Inbreeding Estimates</a:t>
            </a:r>
            <a:endParaRPr lang="en-US" sz="3200"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9489400" y="36915983"/>
            <a:ext cx="13716000"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References</a:t>
            </a:r>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20986047" y="11759215"/>
            <a:ext cx="7495955" cy="68580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extLst>
              <p:ext uri="{D42A27DB-BD31-4B8C-83A1-F6EECF244321}">
                <p14:modId xmlns:p14="http://schemas.microsoft.com/office/powerpoint/2010/main" val="747915320"/>
              </p:ext>
            </p:extLst>
          </p:nvPr>
        </p:nvGraphicFramePr>
        <p:xfrm>
          <a:off x="29489400" y="38305034"/>
          <a:ext cx="13716000" cy="4900364"/>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2098887085"/>
                    </a:ext>
                  </a:extLst>
                </a:gridCol>
                <a:gridCol w="6858000">
                  <a:extLst>
                    <a:ext uri="{9D8B030D-6E8A-4147-A177-3AD203B41FA5}">
                      <a16:colId xmlns:a16="http://schemas.microsoft.com/office/drawing/2014/main" val="2549916440"/>
                    </a:ext>
                  </a:extLst>
                </a:gridCol>
              </a:tblGrid>
              <a:tr h="1077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2742736"/>
                  </a:ext>
                </a:extLst>
              </a:tr>
              <a:tr h="1077385">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1383703"/>
                  </a:ext>
                </a:extLst>
              </a:tr>
              <a:tr h="590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412275"/>
                  </a:ext>
                </a:extLst>
              </a:tr>
              <a:tr h="1077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7358988"/>
                  </a:ext>
                </a:extLst>
              </a:tr>
              <a:tr h="1077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5087598" y="38862000"/>
            <a:ext cx="13716001" cy="1371600"/>
          </a:xfrm>
          <a:prstGeom prst="rect">
            <a:avLst/>
          </a:prstGeom>
          <a:solidFill>
            <a:schemeClr val="tx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8001000" y="41056560"/>
            <a:ext cx="5486400" cy="1332954"/>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5104365" y="40233600"/>
            <a:ext cx="13715999" cy="2246769"/>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pic>
        <p:nvPicPr>
          <p:cNvPr id="8" name="Picture 7" descr="A close up of a sign&#10;&#10;Description automatically generated">
            <a:extLst>
              <a:ext uri="{FF2B5EF4-FFF2-40B4-BE49-F238E27FC236}">
                <a16:creationId xmlns:a16="http://schemas.microsoft.com/office/drawing/2014/main" id="{54573F3C-1EF8-B116-77A5-65028EB8E0A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0200" y="41193720"/>
            <a:ext cx="5486400" cy="1063153"/>
          </a:xfrm>
          <a:prstGeom prst="rect">
            <a:avLst/>
          </a:prstGeom>
        </p:spPr>
      </p:pic>
    </p:spTree>
    <p:extLst>
      <p:ext uri="{BB962C8B-B14F-4D97-AF65-F5344CB8AC3E}">
        <p14:creationId xmlns:p14="http://schemas.microsoft.com/office/powerpoint/2010/main" val="317956228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C167403-8E8F-C4AE-99CC-583CF7D18B06}"/>
              </a:ext>
            </a:extLst>
          </p:cNvPr>
          <p:cNvSpPr/>
          <p:nvPr/>
        </p:nvSpPr>
        <p:spPr>
          <a:xfrm>
            <a:off x="685800" y="40233598"/>
            <a:ext cx="13716000" cy="30099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28580E-300D-09CF-A797-58C91F1F635C}"/>
              </a:ext>
            </a:extLst>
          </p:cNvPr>
          <p:cNvSpPr/>
          <p:nvPr/>
        </p:nvSpPr>
        <p:spPr>
          <a:xfrm>
            <a:off x="685800" y="7543616"/>
            <a:ext cx="13716000" cy="313183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54EB746-0414-71A8-20B6-6979F29CE76B}"/>
              </a:ext>
            </a:extLst>
          </p:cNvPr>
          <p:cNvSpPr/>
          <p:nvPr/>
        </p:nvSpPr>
        <p:spPr>
          <a:xfrm>
            <a:off x="29489400" y="7569415"/>
            <a:ext cx="13716000" cy="307356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C56EB50-E51C-B97B-471F-8B7F6A33722F}"/>
              </a:ext>
            </a:extLst>
          </p:cNvPr>
          <p:cNvSpPr/>
          <p:nvPr/>
        </p:nvSpPr>
        <p:spPr>
          <a:xfrm>
            <a:off x="15087600" y="7516019"/>
            <a:ext cx="13716000" cy="357256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title" sz="quarter"/>
          </p:nvPr>
        </p:nvSpPr>
        <p:spPr>
          <a:xfrm>
            <a:off x="681957" y="685800"/>
            <a:ext cx="42519600" cy="4572000"/>
          </a:xfrm>
          <a:prstGeom prst="roundRect">
            <a:avLst>
              <a:gd name="adj" fmla="val 6990"/>
            </a:avLst>
          </a:prstGeom>
          <a:solidFill>
            <a:schemeClr val="bg1"/>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568157" y="1143000"/>
            <a:ext cx="34546852" cy="251460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ctr" defTabSz="3760899">
              <a:spcBef>
                <a:spcPct val="20000"/>
              </a:spcBef>
              <a:defRPr/>
            </a:pPr>
            <a:r>
              <a:rPr lang="en-US" sz="7200" dirty="0">
                <a:solidFill>
                  <a:schemeClr val="tx2"/>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5058866" y="3429000"/>
            <a:ext cx="33596528" cy="1600200"/>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5400" b="0" dirty="0">
                <a:solidFill>
                  <a:schemeClr val="tx2"/>
                </a:solidFill>
                <a:latin typeface="Nunito" pitchFamily="2" charset="77"/>
                <a:ea typeface="Open Sans"/>
                <a:cs typeface="Arial"/>
              </a:rPr>
              <a:t>Olivia </a:t>
            </a:r>
            <a:r>
              <a:rPr lang="en-US" sz="5400" b="0" dirty="0" err="1">
                <a:solidFill>
                  <a:schemeClr val="tx2"/>
                </a:solidFill>
                <a:latin typeface="Nunito" pitchFamily="2" charset="77"/>
                <a:ea typeface="Open Sans"/>
                <a:cs typeface="Arial"/>
              </a:rPr>
              <a:t>Fernflores</a:t>
            </a:r>
            <a:r>
              <a:rPr lang="en-US" sz="5400" b="0" dirty="0">
                <a:solidFill>
                  <a:schemeClr val="tx2"/>
                </a:solidFill>
                <a:latin typeface="Nunito" pitchFamily="2" charset="77"/>
                <a:ea typeface="Open Sans"/>
                <a:cs typeface="Arial"/>
              </a:rPr>
              <a:t>, David Castellano, Emanuel Fonseca, Travis J. Struck, Ryan N. Gutenkunst</a:t>
            </a:r>
          </a:p>
          <a:p>
            <a:pPr>
              <a:defRPr/>
            </a:pPr>
            <a:r>
              <a:rPr lang="en-US" sz="4800" b="0" dirty="0">
                <a:solidFill>
                  <a:schemeClr val="tx2"/>
                </a:solidFill>
                <a:latin typeface="Nunito" pitchFamily="2" charset="77"/>
                <a:ea typeface="Open Sans"/>
                <a:cs typeface="Arial"/>
              </a:rPr>
              <a:t>Molecular and Cellular Biology, University of Arizona; </a:t>
            </a:r>
            <a:r>
              <a:rPr lang="en-US" sz="4800" b="0" dirty="0">
                <a:solidFill>
                  <a:schemeClr val="tx2"/>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800" b="0" dirty="0">
                <a:solidFill>
                  <a:schemeClr val="tx2"/>
                </a:solidFill>
                <a:latin typeface="Nunito" pitchFamily="2" charset="77"/>
                <a:ea typeface="Open Sans"/>
                <a:cs typeface="Arial"/>
              </a:rPr>
              <a:t>, </a:t>
            </a:r>
            <a:r>
              <a:rPr lang="en-US" sz="4800" b="0" dirty="0">
                <a:solidFill>
                  <a:schemeClr val="tx2"/>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800" b="0" dirty="0">
              <a:solidFill>
                <a:schemeClr val="tx2"/>
              </a:solidFill>
              <a:latin typeface="Nunito" pitchFamily="2" charset="77"/>
              <a:ea typeface="Open Sans"/>
              <a:cs typeface="Arial"/>
            </a:endParaRPr>
          </a:p>
        </p:txBody>
      </p:sp>
      <p:sp>
        <p:nvSpPr>
          <p:cNvPr id="2155" name="Rectangle 167"/>
          <p:cNvSpPr>
            <a:spLocks noChangeArrowheads="1"/>
          </p:cNvSpPr>
          <p:nvPr/>
        </p:nvSpPr>
        <p:spPr bwMode="auto">
          <a:xfrm>
            <a:off x="685800" y="6172200"/>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091689" y="6172200"/>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85800" y="18973800"/>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9485557" y="6172200"/>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5087600" y="23088600"/>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85800" y="7543800"/>
            <a:ext cx="13716000" cy="114300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85800" y="20345400"/>
            <a:ext cx="13716000" cy="50292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9485557" y="26974800"/>
            <a:ext cx="13716000" cy="994118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5393" y="1143000"/>
            <a:ext cx="4065237" cy="36576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041" y="1143000"/>
            <a:ext cx="3899825" cy="36576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85800" y="25374600"/>
            <a:ext cx="13728758" cy="13476132"/>
            <a:chOff x="29489400" y="6858000"/>
            <a:chExt cx="13728758" cy="13476132"/>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6576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9634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494085"/>
            </a:xfrm>
            <a:prstGeom prst="rect">
              <a:avLst/>
            </a:prstGeom>
            <a:solidFill>
              <a:schemeClr val="bg1"/>
            </a:solid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276732"/>
              <a:ext cx="13716000" cy="2057400"/>
            </a:xfrm>
            <a:prstGeom prst="rect">
              <a:avLst/>
            </a:prstGeom>
            <a:solidFill>
              <a:schemeClr val="bg1"/>
            </a:solid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dirty="0"/>
            </a:p>
          </p:txBody>
        </p:sp>
      </p:grpSp>
      <p:sp>
        <p:nvSpPr>
          <p:cNvPr id="249" name="Rectangle 248">
            <a:extLst>
              <a:ext uri="{FF2B5EF4-FFF2-40B4-BE49-F238E27FC236}">
                <a16:creationId xmlns:a16="http://schemas.microsoft.com/office/drawing/2014/main" id="{B194A679-CA07-DC50-33D5-97FF20D90F88}"/>
              </a:ext>
            </a:extLst>
          </p:cNvPr>
          <p:cNvSpPr/>
          <p:nvPr/>
        </p:nvSpPr>
        <p:spPr>
          <a:xfrm>
            <a:off x="23774400" y="24687445"/>
            <a:ext cx="5029200" cy="10661984"/>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3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24760" y="29370528"/>
            <a:ext cx="8123583" cy="4572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24760" y="34107120"/>
            <a:ext cx="8123583" cy="4572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24760" y="24624792"/>
            <a:ext cx="8123584" cy="4572000"/>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nvGraphicFramePr>
        <p:xfrm>
          <a:off x="23497955" y="36101346"/>
          <a:ext cx="5029200" cy="2567340"/>
        </p:xfrm>
        <a:graphic>
          <a:graphicData uri="http://schemas.openxmlformats.org/drawingml/2006/table">
            <a:tbl>
              <a:tblPr bandRow="1">
                <a:tableStyleId>{D7AC3CCA-C797-4891-BE02-D94E43425B78}</a:tableStyleId>
              </a:tblPr>
              <a:tblGrid>
                <a:gridCol w="914400">
                  <a:extLst>
                    <a:ext uri="{9D8B030D-6E8A-4147-A177-3AD203B41FA5}">
                      <a16:colId xmlns:a16="http://schemas.microsoft.com/office/drawing/2014/main" val="2270481473"/>
                    </a:ext>
                  </a:extLst>
                </a:gridCol>
                <a:gridCol w="2563465">
                  <a:extLst>
                    <a:ext uri="{9D8B030D-6E8A-4147-A177-3AD203B41FA5}">
                      <a16:colId xmlns:a16="http://schemas.microsoft.com/office/drawing/2014/main" val="3248307897"/>
                    </a:ext>
                  </a:extLst>
                </a:gridCol>
                <a:gridCol w="1551335">
                  <a:extLst>
                    <a:ext uri="{9D8B030D-6E8A-4147-A177-3AD203B41FA5}">
                      <a16:colId xmlns:a16="http://schemas.microsoft.com/office/drawing/2014/main" val="4057647617"/>
                    </a:ext>
                  </a:extLst>
                </a:gridCol>
              </a:tblGrid>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Iran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641835">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Heligoland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3726555" y="36192434"/>
            <a:ext cx="457200" cy="4572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Oval 2058">
            <a:extLst>
              <a:ext uri="{FF2B5EF4-FFF2-40B4-BE49-F238E27FC236}">
                <a16:creationId xmlns:a16="http://schemas.microsoft.com/office/drawing/2014/main" id="{92A6489B-364B-2648-CEED-3323C3CC21D7}"/>
              </a:ext>
            </a:extLst>
          </p:cNvPr>
          <p:cNvSpPr/>
          <p:nvPr/>
        </p:nvSpPr>
        <p:spPr>
          <a:xfrm>
            <a:off x="23726555" y="36823370"/>
            <a:ext cx="457200" cy="4572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2059">
            <a:extLst>
              <a:ext uri="{FF2B5EF4-FFF2-40B4-BE49-F238E27FC236}">
                <a16:creationId xmlns:a16="http://schemas.microsoft.com/office/drawing/2014/main" id="{C5D3A7FB-AE61-7628-024E-ACD9C23EF5FB}"/>
              </a:ext>
            </a:extLst>
          </p:cNvPr>
          <p:cNvSpPr/>
          <p:nvPr/>
        </p:nvSpPr>
        <p:spPr>
          <a:xfrm>
            <a:off x="23726555" y="37454306"/>
            <a:ext cx="457200" cy="4572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23F56D6D-3F5A-947C-57CF-166147CFA9C4}"/>
              </a:ext>
            </a:extLst>
          </p:cNvPr>
          <p:cNvSpPr/>
          <p:nvPr/>
        </p:nvSpPr>
        <p:spPr>
          <a:xfrm>
            <a:off x="23726555" y="38085242"/>
            <a:ext cx="457200" cy="4572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489400" y="7739743"/>
            <a:ext cx="8036151" cy="6143442"/>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1">
            <a:extLst>
              <a:ext uri="{28A0092B-C50C-407E-A947-70E740481C1C}">
                <a14:useLocalDpi xmlns:a14="http://schemas.microsoft.com/office/drawing/2010/main" val="0"/>
              </a:ext>
            </a:extLst>
          </a:blip>
          <a:srcRect l="10247" t="-1709"/>
          <a:stretch/>
        </p:blipFill>
        <p:spPr>
          <a:xfrm>
            <a:off x="29672169" y="13685131"/>
            <a:ext cx="7623157" cy="5941811"/>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2">
            <a:extLst>
              <a:ext uri="{28A0092B-C50C-407E-A947-70E740481C1C}">
                <a14:useLocalDpi xmlns:a14="http://schemas.microsoft.com/office/drawing/2010/main" val="0"/>
              </a:ext>
            </a:extLst>
          </a:blip>
          <a:srcRect l="26923" t="-4252" b="-1"/>
          <a:stretch/>
        </p:blipFill>
        <p:spPr>
          <a:xfrm>
            <a:off x="29688933" y="19409516"/>
            <a:ext cx="7201128" cy="62267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9489400" y="25407711"/>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7719000" y="7739742"/>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7719000" y="1383574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7715157" y="1967266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7719000" y="8686800"/>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7715157" y="14785848"/>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7719000" y="20621684"/>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4351954" y="35433000"/>
            <a:ext cx="4191965" cy="584775"/>
          </a:xfrm>
          <a:prstGeom prst="rect">
            <a:avLst/>
          </a:prstGeom>
          <a:noFill/>
        </p:spPr>
        <p:txBody>
          <a:bodyPr wrap="square">
            <a:spAutoFit/>
          </a:bodyPr>
          <a:lstStyle/>
          <a:p>
            <a:pPr algn="ctr"/>
            <a:r>
              <a:rPr lang="en-US" sz="32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Inbreeding Estimates</a:t>
            </a:r>
            <a:endParaRPr lang="en-US" sz="3200"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9489400" y="36915983"/>
            <a:ext cx="13716000"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References</a:t>
            </a:r>
          </a:p>
        </p:txBody>
      </p:sp>
      <p:grpSp>
        <p:nvGrpSpPr>
          <p:cNvPr id="6" name="Group 5">
            <a:extLst>
              <a:ext uri="{FF2B5EF4-FFF2-40B4-BE49-F238E27FC236}">
                <a16:creationId xmlns:a16="http://schemas.microsoft.com/office/drawing/2014/main" id="{656AFFB2-8B32-5EC2-0B88-BD64874A8429}"/>
              </a:ext>
            </a:extLst>
          </p:cNvPr>
          <p:cNvGrpSpPr/>
          <p:nvPr/>
        </p:nvGrpSpPr>
        <p:grpSpPr>
          <a:xfrm>
            <a:off x="15087600" y="7543800"/>
            <a:ext cx="13716000" cy="15316202"/>
            <a:chOff x="15087600" y="7543800"/>
            <a:chExt cx="13716000" cy="15316202"/>
          </a:xfrm>
        </p:grpSpPr>
        <p:sp>
          <p:nvSpPr>
            <p:cNvPr id="5" name="Alternate Process 4">
              <a:extLst>
                <a:ext uri="{FF2B5EF4-FFF2-40B4-BE49-F238E27FC236}">
                  <a16:creationId xmlns:a16="http://schemas.microsoft.com/office/drawing/2014/main" id="{E826C2D4-C0A7-4B0D-9741-1A46B7BBFA6B}"/>
                </a:ext>
              </a:extLst>
            </p:cNvPr>
            <p:cNvSpPr/>
            <p:nvPr/>
          </p:nvSpPr>
          <p:spPr>
            <a:xfrm>
              <a:off x="15087600" y="7543800"/>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3200" i="1" dirty="0">
                  <a:latin typeface="Open Sans" panose="020B0606030504020204" pitchFamily="34" charset="0"/>
                  <a:ea typeface="Open Sans" panose="020B0606030504020204" pitchFamily="34" charset="0"/>
                  <a:cs typeface="Open Sans" panose="020B0606030504020204" pitchFamily="34" charset="0"/>
                </a:rPr>
                <a:t>Mus musculus </a:t>
              </a:r>
              <a:r>
                <a:rPr lang="en-US" sz="3200" i="1" dirty="0" err="1">
                  <a:latin typeface="Open Sans" panose="020B0606030504020204" pitchFamily="34" charset="0"/>
                  <a:ea typeface="Open Sans" panose="020B0606030504020204" pitchFamily="34" charset="0"/>
                  <a:cs typeface="Open Sans" panose="020B0606030504020204" pitchFamily="34" charset="0"/>
                </a:rPr>
                <a:t>domesticus</a:t>
              </a:r>
              <a:r>
                <a:rPr lang="en-US" sz="3200" dirty="0">
                  <a:latin typeface="Open Sans" panose="020B0606030504020204" pitchFamily="34" charset="0"/>
                  <a:ea typeface="Open Sans" panose="020B0606030504020204" pitchFamily="34" charset="0"/>
                  <a:cs typeface="Open Sans" panose="020B0606030504020204" pitchFamily="34" charset="0"/>
                </a:rPr>
                <a:t>:</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France</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Germany</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Heligoland</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15087600" y="13030202"/>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3200" i="1" dirty="0">
                  <a:latin typeface="Open Sans" panose="020B0606030504020204" pitchFamily="34" charset="0"/>
                  <a:ea typeface="Open Sans" panose="020B0606030504020204" pitchFamily="34" charset="0"/>
                  <a:cs typeface="Open Sans" panose="020B0606030504020204" pitchFamily="34" charset="0"/>
                </a:rPr>
                <a:t>Mus </a:t>
              </a:r>
              <a:r>
                <a:rPr lang="en-US" sz="3200" i="1" dirty="0" err="1">
                  <a:latin typeface="Open Sans" panose="020B0606030504020204" pitchFamily="34" charset="0"/>
                  <a:ea typeface="Open Sans" panose="020B0606030504020204" pitchFamily="34" charset="0"/>
                  <a:cs typeface="Open Sans" panose="020B0606030504020204" pitchFamily="34" charset="0"/>
                </a:rPr>
                <a:t>Spretus</a:t>
              </a:r>
              <a:r>
                <a:rPr lang="en-US" sz="3200"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22402800" y="13030202"/>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3200" i="1" dirty="0" err="1">
                  <a:latin typeface="Open Sans" panose="020B0606030504020204" pitchFamily="34" charset="0"/>
                  <a:ea typeface="Open Sans" panose="020B0606030504020204" pitchFamily="34" charset="0"/>
                  <a:cs typeface="Open Sans" panose="020B0606030504020204" pitchFamily="34" charset="0"/>
                </a:rPr>
                <a:t>Annovar</a:t>
              </a:r>
              <a:r>
                <a:rPr lang="en-US" sz="3200"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15087600" y="16916402"/>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15087600" y="208026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24231600" y="20802602"/>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-cli </a:t>
              </a:r>
              <a:r>
                <a:rPr lang="en-US" sz="3200"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20345400" y="13144502"/>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5" name="Down Arrow 224">
              <a:extLst>
                <a:ext uri="{FF2B5EF4-FFF2-40B4-BE49-F238E27FC236}">
                  <a16:creationId xmlns:a16="http://schemas.microsoft.com/office/drawing/2014/main" id="{4A6FDFC9-9AB7-5725-49A8-D24E745EDBF9}"/>
                </a:ext>
              </a:extLst>
            </p:cNvPr>
            <p:cNvSpPr/>
            <p:nvPr/>
          </p:nvSpPr>
          <p:spPr>
            <a:xfrm>
              <a:off x="16459200" y="11430002"/>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6" name="Down Arrow 225">
              <a:extLst>
                <a:ext uri="{FF2B5EF4-FFF2-40B4-BE49-F238E27FC236}">
                  <a16:creationId xmlns:a16="http://schemas.microsoft.com/office/drawing/2014/main" id="{D854C70B-46D5-655F-3D54-011A47554FCB}"/>
                </a:ext>
              </a:extLst>
            </p:cNvPr>
            <p:cNvSpPr/>
            <p:nvPr/>
          </p:nvSpPr>
          <p:spPr>
            <a:xfrm>
              <a:off x="25831800" y="15316202"/>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20345400" y="17030037"/>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8" name="Down Arrow 227">
              <a:extLst>
                <a:ext uri="{FF2B5EF4-FFF2-40B4-BE49-F238E27FC236}">
                  <a16:creationId xmlns:a16="http://schemas.microsoft.com/office/drawing/2014/main" id="{1BB2F069-6424-7E06-5FCB-6E7D247C1711}"/>
                </a:ext>
              </a:extLst>
            </p:cNvPr>
            <p:cNvSpPr/>
            <p:nvPr/>
          </p:nvSpPr>
          <p:spPr>
            <a:xfrm>
              <a:off x="16687800" y="19202402"/>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13">
              <a:extLst>
                <a:ext uri="{28A0092B-C50C-407E-A947-70E740481C1C}">
                  <a14:useLocalDpi xmlns:a14="http://schemas.microsoft.com/office/drawing/2010/main" val="0"/>
                </a:ext>
              </a:extLst>
            </a:blip>
            <a:srcRect t="3344" b="3344"/>
            <a:stretch/>
          </p:blipFill>
          <p:spPr>
            <a:xfrm>
              <a:off x="19888200" y="7597718"/>
              <a:ext cx="8915400" cy="4131391"/>
            </a:xfrm>
            <a:prstGeom prst="rect">
              <a:avLst/>
            </a:prstGeom>
            <a:ln>
              <a:solidFill>
                <a:schemeClr val="tx2"/>
              </a:solidFill>
            </a:ln>
          </p:spPr>
        </p:pic>
        <p:sp>
          <p:nvSpPr>
            <p:cNvPr id="240" name="Alternate Process 239">
              <a:extLst>
                <a:ext uri="{FF2B5EF4-FFF2-40B4-BE49-F238E27FC236}">
                  <a16:creationId xmlns:a16="http://schemas.microsoft.com/office/drawing/2014/main" id="{7BCAB2D4-1FDB-9937-CC3A-6B11B06A5EFF}"/>
                </a:ext>
              </a:extLst>
            </p:cNvPr>
            <p:cNvSpPr/>
            <p:nvPr/>
          </p:nvSpPr>
          <p:spPr>
            <a:xfrm>
              <a:off x="22402800" y="169164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2174200" y="209169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20986047" y="11759215"/>
              <a:ext cx="7495955" cy="68580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nvGraphicFramePr>
        <p:xfrm>
          <a:off x="29489400" y="38305034"/>
          <a:ext cx="13716000" cy="4937761"/>
        </p:xfrm>
        <a:graphic>
          <a:graphicData uri="http://schemas.openxmlformats.org/drawingml/2006/table">
            <a:tbl>
              <a:tblPr firstRow="1" bandRow="1">
                <a:tableStyleId>{5C22544A-7EE6-4342-B048-85BDC9FD1C3A}</a:tableStyleId>
              </a:tblPr>
              <a:tblGrid>
                <a:gridCol w="6858000">
                  <a:extLst>
                    <a:ext uri="{9D8B030D-6E8A-4147-A177-3AD203B41FA5}">
                      <a16:colId xmlns:a16="http://schemas.microsoft.com/office/drawing/2014/main" val="2098887085"/>
                    </a:ext>
                  </a:extLst>
                </a:gridCol>
                <a:gridCol w="6858000">
                  <a:extLst>
                    <a:ext uri="{9D8B030D-6E8A-4147-A177-3AD203B41FA5}">
                      <a16:colId xmlns:a16="http://schemas.microsoft.com/office/drawing/2014/main" val="2549916440"/>
                    </a:ext>
                  </a:extLst>
                </a:gridCol>
              </a:tblGrid>
              <a:tr h="1085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2742736"/>
                  </a:ext>
                </a:extLst>
              </a:tr>
              <a:tr h="1085607">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1383703"/>
                  </a:ext>
                </a:extLst>
              </a:tr>
              <a:tr h="595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412275"/>
                  </a:ext>
                </a:extLst>
              </a:tr>
              <a:tr h="1085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7358988"/>
                  </a:ext>
                </a:extLst>
              </a:tr>
              <a:tr h="1085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5087598" y="38862000"/>
            <a:ext cx="13716001" cy="1371600"/>
          </a:xfrm>
          <a:prstGeom prst="rect">
            <a:avLst/>
          </a:prstGeom>
          <a:solidFill>
            <a:schemeClr val="bg2"/>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8001000" y="41056560"/>
            <a:ext cx="5486400" cy="1332954"/>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5104365" y="40233600"/>
            <a:ext cx="13715999" cy="2246769"/>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pic>
        <p:nvPicPr>
          <p:cNvPr id="8" name="Picture 7" descr="A close up of a sign&#10;&#10;Description automatically generated">
            <a:extLst>
              <a:ext uri="{FF2B5EF4-FFF2-40B4-BE49-F238E27FC236}">
                <a16:creationId xmlns:a16="http://schemas.microsoft.com/office/drawing/2014/main" id="{54573F3C-1EF8-B116-77A5-65028EB8E0A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0200" y="41193720"/>
            <a:ext cx="5486400" cy="1063153"/>
          </a:xfrm>
          <a:prstGeom prst="rect">
            <a:avLst/>
          </a:prstGeom>
        </p:spPr>
      </p:pic>
    </p:spTree>
    <p:extLst>
      <p:ext uri="{BB962C8B-B14F-4D97-AF65-F5344CB8AC3E}">
        <p14:creationId xmlns:p14="http://schemas.microsoft.com/office/powerpoint/2010/main" val="1243793880"/>
      </p:ext>
    </p:extLst>
  </p:cSld>
  <p:clrMapOvr>
    <a:masterClrMapping/>
  </p:clrMapOvr>
  <p:transition/>
</p:sld>
</file>

<file path=ppt/theme/theme1.xml><?xml version="1.0" encoding="utf-8"?>
<a:theme xmlns:a="http://schemas.openxmlformats.org/drawingml/2006/main" name="AccentBoxVTI">
  <a:themeElements>
    <a:clrScheme name="UA_1">
      <a:dk1>
        <a:srgbClr val="000000"/>
      </a:dk1>
      <a:lt1>
        <a:srgbClr val="FFFFFF"/>
      </a:lt1>
      <a:dk2>
        <a:srgbClr val="0C234B"/>
      </a:dk2>
      <a:lt2>
        <a:srgbClr val="AB0520"/>
      </a:lt2>
      <a:accent1>
        <a:srgbClr val="70B865"/>
      </a:accent1>
      <a:accent2>
        <a:srgbClr val="007D83"/>
      </a:accent2>
      <a:accent3>
        <a:srgbClr val="1E5188"/>
      </a:accent3>
      <a:accent4>
        <a:srgbClr val="378DBD"/>
      </a:accent4>
      <a:accent5>
        <a:srgbClr val="EF4056"/>
      </a:accent5>
      <a:accent6>
        <a:srgbClr val="81D3EB"/>
      </a:accent6>
      <a:hlink>
        <a:srgbClr val="E2E9EB"/>
      </a:hlink>
      <a:folHlink>
        <a:srgbClr val="E2E9EB"/>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 id="{892FFA36-1D6F-254B-9912-BE76CF01288C}" vid="{E3BFC0A0-519E-D944-B66C-A645206193A3}"/>
    </a:ext>
  </a:extLst>
</a:theme>
</file>

<file path=docProps/app.xml><?xml version="1.0" encoding="utf-8"?>
<Properties xmlns="http://schemas.openxmlformats.org/officeDocument/2006/extended-properties" xmlns:vt="http://schemas.openxmlformats.org/officeDocument/2006/docPropsVTypes">
  <Template/>
  <TotalTime>4834</TotalTime>
  <Words>5412</Words>
  <Application>Microsoft Macintosh PowerPoint</Application>
  <PresentationFormat>Custom</PresentationFormat>
  <Paragraphs>256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Nunito</vt:lpstr>
      <vt:lpstr>Open Sans</vt:lpstr>
      <vt:lpstr>AccentBoxVTI</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122</cp:revision>
  <dcterms:created xsi:type="dcterms:W3CDTF">2024-07-15T19:18:27Z</dcterms:created>
  <dcterms:modified xsi:type="dcterms:W3CDTF">2024-07-22T03:49:56Z</dcterms:modified>
</cp:coreProperties>
</file>