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60" r:id="rId2"/>
  </p:sldIdLst>
  <p:sldSz cx="43891200" cy="43891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B0520"/>
    <a:srgbClr val="0C23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5" autoAdjust="0"/>
    <p:restoredTop sz="94660"/>
  </p:normalViewPr>
  <p:slideViewPr>
    <p:cSldViewPr snapToGrid="0">
      <p:cViewPr varScale="1">
        <p:scale>
          <a:sx n="17" d="100"/>
          <a:sy n="17" d="100"/>
        </p:scale>
        <p:origin x="2288" y="328"/>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2073859" y="7198157"/>
            <a:ext cx="39732509" cy="20306995"/>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2073859" y="30255667"/>
            <a:ext cx="39732509" cy="9480499"/>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2073859" y="40680643"/>
            <a:ext cx="9875520" cy="2336800"/>
          </a:xfrm>
        </p:spPr>
        <p:txBody>
          <a:bodyPr/>
          <a:lstStyle/>
          <a:p>
            <a:fld id="{965A7A7B-B71A-428D-833F-0F3507A6DB13}" type="datetimeFigureOut">
              <a:rPr lang="en-US" dirty="0"/>
              <a:t>7/16/24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31930848" y="40680643"/>
            <a:ext cx="9875520" cy="2336800"/>
          </a:xfrm>
        </p:spPr>
        <p:txBody>
          <a:bodyPr/>
          <a:lstStyle/>
          <a:p>
            <a:fld id="{A65A5C87-DF58-40C8-B092-1DE63DB4547E}" type="slidenum">
              <a:rPr lang="en-US" dirty="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2882333" y="3205186"/>
            <a:ext cx="936346" cy="2534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9F3C543-62EC-4433-9C93-A2CD8764E9B4}"/>
              </a:ext>
            </a:extLst>
          </p:cNvPr>
          <p:cNvSpPr/>
          <p:nvPr/>
        </p:nvSpPr>
        <p:spPr>
          <a:xfrm flipV="1">
            <a:off x="2083147" y="28807687"/>
            <a:ext cx="39724906" cy="117043"/>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3102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F248F9EB-9D34-4B41-B66C-5FAF50876D2D}" type="datetimeFigureOut">
              <a:rPr lang="en-US" dirty="0"/>
              <a:t>7/16/24</a:t>
            </a:fld>
            <a:endParaRPr lang="en-US" dirty="0"/>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2858536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31409640" y="2336800"/>
            <a:ext cx="9464040" cy="37195763"/>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3017520" y="2336800"/>
            <a:ext cx="27843480" cy="371957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34489A26-CAA1-4690-8C1F-1641B1B97745}" type="datetimeFigureOut">
              <a:rPr lang="en-US" dirty="0"/>
              <a:t>7/16/24</a:t>
            </a:fld>
            <a:endParaRPr lang="en-US" dirty="0"/>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1382394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193928" y="1756833"/>
            <a:ext cx="39503349" cy="7315200"/>
          </a:xfrm>
        </p:spPr>
        <p:txBody>
          <a:bodyPr/>
          <a:lstStyle>
            <a:defPPr>
              <a:defRPr kern="1200"/>
            </a:defPPr>
          </a:lstStyle>
          <a:p>
            <a:r>
              <a:rPr lang="en-US"/>
              <a:t>Click to edit Master title style</a:t>
            </a:r>
          </a:p>
        </p:txBody>
      </p:sp>
      <p:sp>
        <p:nvSpPr>
          <p:cNvPr id="3" name="Content Placeholder 2"/>
          <p:cNvSpPr>
            <a:spLocks noGrp="1"/>
          </p:cNvSpPr>
          <p:nvPr>
            <p:ph sz="quarter" idx="1"/>
          </p:nvPr>
        </p:nvSpPr>
        <p:spPr>
          <a:xfrm>
            <a:off x="2193929" y="10240438"/>
            <a:ext cx="19675475" cy="14382751"/>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22021804" y="10240438"/>
            <a:ext cx="19675475" cy="14382751"/>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2193929" y="24826384"/>
            <a:ext cx="19675475" cy="14382749"/>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22021804" y="24826384"/>
            <a:ext cx="19675475" cy="14382749"/>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2D98BD33-354E-4B11-91E6-709054688882}" type="slidenum">
              <a:rPr lang="en-US"/>
              <a:pPr>
                <a:defRPr/>
              </a:pPr>
              <a:t>‹#›</a:t>
            </a:fld>
            <a:endParaRPr lang="en-US"/>
          </a:p>
        </p:txBody>
      </p:sp>
    </p:spTree>
    <p:extLst>
      <p:ext uri="{BB962C8B-B14F-4D97-AF65-F5344CB8AC3E}">
        <p14:creationId xmlns:p14="http://schemas.microsoft.com/office/powerpoint/2010/main" val="351860590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2009554" y="0"/>
            <a:ext cx="40202809" cy="12920358"/>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useBgFill="1">
        <p:nvSpPr>
          <p:cNvPr id="10" name="Rectangle 9">
            <a:extLst>
              <a:ext uri="{FF2B5EF4-FFF2-40B4-BE49-F238E27FC236}">
                <a16:creationId xmlns:a16="http://schemas.microsoft.com/office/drawing/2014/main" id="{04727B71-B4B6-4823-80A1-68C40B475118}"/>
              </a:ext>
            </a:extLst>
          </p:cNvPr>
          <p:cNvSpPr/>
          <p:nvPr/>
        </p:nvSpPr>
        <p:spPr>
          <a:xfrm>
            <a:off x="2040941" y="0"/>
            <a:ext cx="40160448" cy="12874752"/>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9A6DB05-9FB5-4B07-8675-74C23D4FD89D}"/>
              </a:ext>
            </a:extLst>
          </p:cNvPr>
          <p:cNvSpPr/>
          <p:nvPr/>
        </p:nvSpPr>
        <p:spPr>
          <a:xfrm>
            <a:off x="1795802" y="5039053"/>
            <a:ext cx="460858" cy="4506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4016045" y="3511296"/>
            <a:ext cx="36605261" cy="754928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4016045" y="15859354"/>
            <a:ext cx="36605261" cy="236427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4016045" y="40680643"/>
            <a:ext cx="9875520" cy="2336800"/>
          </a:xfrm>
        </p:spPr>
        <p:txBody>
          <a:bodyPr/>
          <a:lstStyle/>
          <a:p>
            <a:fld id="{5CF65307-640F-4AE7-B0BE-50C709AD86C5}" type="datetimeFigureOut">
              <a:rPr lang="en-US" dirty="0"/>
              <a:t>7/16/24</a:t>
            </a:fld>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30745786" y="40680643"/>
            <a:ext cx="9875520" cy="2336800"/>
          </a:xfrm>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2566584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2009556" y="31881094"/>
            <a:ext cx="40085842" cy="52669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A57D88DE-E462-4C8A-BF99-609390DFB781}"/>
              </a:ext>
            </a:extLst>
          </p:cNvPr>
          <p:cNvSpPr/>
          <p:nvPr/>
        </p:nvSpPr>
        <p:spPr>
          <a:xfrm>
            <a:off x="1795803" y="32758918"/>
            <a:ext cx="526694" cy="3511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2008023" y="4096512"/>
            <a:ext cx="39205814" cy="2633472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3028493" y="32655053"/>
            <a:ext cx="38185344" cy="3745382"/>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F77EA1F9-1F0F-4C65-8F6E-9729B924AAAC}" type="datetimeFigureOut">
              <a:rPr lang="en-US" dirty="0"/>
              <a:t>7/16/24</a:t>
            </a:fld>
            <a:endParaRPr lang="en-US" dirty="0"/>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1096848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2009554" y="0"/>
            <a:ext cx="40202809" cy="12920358"/>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42677A9B-4D1D-4D80-912C-24570140A650}"/>
              </a:ext>
            </a:extLst>
          </p:cNvPr>
          <p:cNvSpPr/>
          <p:nvPr/>
        </p:nvSpPr>
        <p:spPr>
          <a:xfrm>
            <a:off x="2040941" y="0"/>
            <a:ext cx="40160448" cy="12874752"/>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03DC8C98-510F-48C9-82B2-9E4F760A68DF}"/>
              </a:ext>
            </a:extLst>
          </p:cNvPr>
          <p:cNvSpPr/>
          <p:nvPr/>
        </p:nvSpPr>
        <p:spPr>
          <a:xfrm>
            <a:off x="1795802" y="5039053"/>
            <a:ext cx="460858" cy="4506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4016045" y="3511296"/>
            <a:ext cx="36605261" cy="754928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4016045" y="15859354"/>
            <a:ext cx="17775936" cy="236427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22845370" y="15859354"/>
            <a:ext cx="17775936" cy="236427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4016045" y="40680643"/>
            <a:ext cx="9875520" cy="2336800"/>
          </a:xfrm>
        </p:spPr>
        <p:txBody>
          <a:bodyPr/>
          <a:lstStyle/>
          <a:p>
            <a:fld id="{202278E8-5F4B-47D5-A617-8CCDF75D6A33}" type="datetimeFigureOut">
              <a:rPr lang="en-US" dirty="0"/>
              <a:t>7/16/24</a:t>
            </a:fld>
            <a:endParaRPr lang="en-US" dirty="0"/>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30745786" y="40680643"/>
            <a:ext cx="9875520" cy="2336800"/>
          </a:xfrm>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486434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2009554" y="0"/>
            <a:ext cx="40202809" cy="12920358"/>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299500CE-917A-4D03-A7DF-71D8EBBC1537}"/>
              </a:ext>
            </a:extLst>
          </p:cNvPr>
          <p:cNvSpPr/>
          <p:nvPr/>
        </p:nvSpPr>
        <p:spPr>
          <a:xfrm>
            <a:off x="2040941" y="0"/>
            <a:ext cx="40160448" cy="12874752"/>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C3D0D377-28B0-417D-886B-9483AF064975}"/>
              </a:ext>
            </a:extLst>
          </p:cNvPr>
          <p:cNvSpPr/>
          <p:nvPr/>
        </p:nvSpPr>
        <p:spPr>
          <a:xfrm>
            <a:off x="1795802" y="5039053"/>
            <a:ext cx="460858" cy="4506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4016045" y="3511296"/>
            <a:ext cx="36605261" cy="754928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4016045" y="15184960"/>
            <a:ext cx="17775936" cy="5273037"/>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4016045" y="20503603"/>
            <a:ext cx="17775936" cy="18998477"/>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22845370" y="15184960"/>
            <a:ext cx="17775936" cy="5273037"/>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22845370" y="20503600"/>
            <a:ext cx="17775936" cy="18998470"/>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4016045" y="40680643"/>
            <a:ext cx="9875520" cy="2336800"/>
          </a:xfrm>
        </p:spPr>
        <p:txBody>
          <a:bodyPr/>
          <a:lstStyle/>
          <a:p>
            <a:fld id="{16AAFA52-7A21-407F-8339-40DF182D7460}" type="datetimeFigureOut">
              <a:rPr lang="en-US" dirty="0"/>
              <a:t>7/16/24</a:t>
            </a:fld>
            <a:endParaRPr lang="en-US" dirty="0"/>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30745786" y="40680643"/>
            <a:ext cx="9875520" cy="2336800"/>
          </a:xfrm>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2749220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2397073" y="9814560"/>
            <a:ext cx="39301427" cy="2426208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6E1D10E-1C30-41BF-8C3B-C460C9B5597B}"/>
              </a:ext>
            </a:extLst>
          </p:cNvPr>
          <p:cNvSpPr/>
          <p:nvPr/>
        </p:nvSpPr>
        <p:spPr>
          <a:xfrm>
            <a:off x="2192702" y="19019507"/>
            <a:ext cx="460858" cy="5852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3884371" y="12406579"/>
            <a:ext cx="36638179" cy="19136563"/>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96770335-1C1A-4243-9BDD-9630C417D284}" type="datetimeFigureOut">
              <a:rPr lang="en-US" dirty="0"/>
              <a:t>7/16/24</a:t>
            </a:fld>
            <a:endParaRPr lang="en-US" dirty="0"/>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4162292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141513F-8EBD-4612-96F4-CC3E309609AF}" type="datetimeFigureOut">
              <a:rPr lang="en-US" dirty="0"/>
              <a:t>7/16/24</a:t>
            </a:fld>
            <a:endParaRPr lang="en-US" dirty="0"/>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2586310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2009556" y="7437011"/>
            <a:ext cx="13466664" cy="29717402"/>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1318F0F5-812B-472C-9408-B80F2553F5E0}"/>
              </a:ext>
            </a:extLst>
          </p:cNvPr>
          <p:cNvSpPr/>
          <p:nvPr/>
        </p:nvSpPr>
        <p:spPr>
          <a:xfrm>
            <a:off x="1795803" y="10357600"/>
            <a:ext cx="526694" cy="52669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3127248" y="10943539"/>
            <a:ext cx="11159338" cy="10943539"/>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17874691" y="10943539"/>
            <a:ext cx="24227942" cy="26217677"/>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3127248" y="21945600"/>
            <a:ext cx="11159338" cy="13225882"/>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3127248" y="40680643"/>
            <a:ext cx="9875520" cy="2336800"/>
          </a:xfrm>
        </p:spPr>
        <p:txBody>
          <a:bodyPr/>
          <a:lstStyle/>
          <a:p>
            <a:fld id="{6E6483A1-31A8-47A2-AB0A-53A7803D5EBF}" type="datetimeFigureOut">
              <a:rPr lang="en-US" dirty="0"/>
              <a:t>7/16/24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9868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2009556" y="7437011"/>
            <a:ext cx="13466664" cy="29717402"/>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B63C338-194D-4F23-ABEC-60A7EA96F302}"/>
              </a:ext>
            </a:extLst>
          </p:cNvPr>
          <p:cNvSpPr/>
          <p:nvPr/>
        </p:nvSpPr>
        <p:spPr>
          <a:xfrm>
            <a:off x="1795803" y="10357600"/>
            <a:ext cx="526694" cy="52669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3127248" y="10943539"/>
            <a:ext cx="11159338" cy="10943539"/>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noChangeAspect="1"/>
          </p:cNvSpPr>
          <p:nvPr>
            <p:ph type="pic" idx="1"/>
          </p:nvPr>
        </p:nvSpPr>
        <p:spPr>
          <a:xfrm>
            <a:off x="17874691" y="7432243"/>
            <a:ext cx="24227942" cy="29728973"/>
          </a:xfrm>
        </p:spPr>
        <p:txBody>
          <a:bodyPr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3127248" y="22004122"/>
            <a:ext cx="11159338" cy="1316736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3127248" y="40680643"/>
            <a:ext cx="9875520" cy="2336800"/>
          </a:xfrm>
        </p:spPr>
        <p:txBody>
          <a:bodyPr/>
          <a:lstStyle/>
          <a:p>
            <a:fld id="{6D8810B9-2C7C-4CAF-99E2-617AE20BA331}" type="datetimeFigureOut">
              <a:rPr lang="en-US" dirty="0"/>
              <a:t>7/16/24</a:t>
            </a:fld>
            <a:endParaRPr lang="en-US" dirty="0"/>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2543400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3017520" y="2336803"/>
            <a:ext cx="37856160" cy="848360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3017520" y="11684000"/>
            <a:ext cx="37856160" cy="27848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3017520" y="40680643"/>
            <a:ext cx="9875520" cy="2336800"/>
          </a:xfrm>
          <a:prstGeom prst="rect">
            <a:avLst/>
          </a:prstGeom>
        </p:spPr>
        <p:txBody>
          <a:bodyPr vert="horz" lIns="91440" tIns="45720" rIns="91440" bIns="45720" rtlCol="0" anchor="ctr"/>
          <a:lstStyle>
            <a:lvl1pPr algn="l">
              <a:defRPr sz="1200">
                <a:solidFill>
                  <a:schemeClr val="tx1">
                    <a:tint val="75000"/>
                  </a:schemeClr>
                </a:solidFill>
              </a:defRPr>
            </a:lvl1pPr>
          </a:lstStyle>
          <a:p>
            <a:fld id="{37E93E0A-5177-400C-87C9-C93AF466EC49}" type="datetimeFigureOut">
              <a:rPr lang="en-US" dirty="0"/>
              <a:t>7/16/24</a:t>
            </a:fld>
            <a:endParaRPr lang="en-US" dirty="0"/>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14538960" y="40680643"/>
            <a:ext cx="14813280" cy="23368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30998160" y="40680643"/>
            <a:ext cx="9875520" cy="2336800"/>
          </a:xfrm>
          <a:prstGeom prst="rect">
            <a:avLst/>
          </a:prstGeom>
        </p:spPr>
        <p:txBody>
          <a:bodyPr vert="horz" lIns="91440" tIns="45720" rIns="91440" bIns="45720" rtlCol="0" anchor="ctr"/>
          <a:lstStyle>
            <a:lvl1pPr algn="r">
              <a:defRPr sz="1200">
                <a:solidFill>
                  <a:schemeClr val="tx1">
                    <a:tint val="75000"/>
                  </a:schemeClr>
                </a:solidFill>
              </a:defRPr>
            </a:lvl1pPr>
          </a:lstStyle>
          <a:p>
            <a:fld id="{94917615-2DB4-4DAA-9DE3-B2B689A846E0}" type="slidenum">
              <a:rPr lang="en-US" dirty="0"/>
              <a:t>‹#›</a:t>
            </a:fld>
            <a:endParaRPr lang="en-US" dirty="0"/>
          </a:p>
        </p:txBody>
      </p:sp>
    </p:spTree>
    <p:extLst>
      <p:ext uri="{BB962C8B-B14F-4D97-AF65-F5344CB8AC3E}">
        <p14:creationId xmlns:p14="http://schemas.microsoft.com/office/powerpoint/2010/main" val="56831927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utengroup.mcb.arizona.edu/" TargetMode="External"/><Relationship Id="rId7" Type="http://schemas.openxmlformats.org/officeDocument/2006/relationships/image" Target="../media/image4.jpg"/><Relationship Id="rId2" Type="http://schemas.openxmlformats.org/officeDocument/2006/relationships/hyperlink" Target="mailto:oliviafernflores@arizona.edu" TargetMode="External"/><Relationship Id="rId1" Type="http://schemas.openxmlformats.org/officeDocument/2006/relationships/slideLayout" Target="../slideLayouts/slideLayout12.xml"/><Relationship Id="rId6" Type="http://schemas.openxmlformats.org/officeDocument/2006/relationships/image" Target="../media/image3.jpg"/><Relationship Id="rId5" Type="http://schemas.openxmlformats.org/officeDocument/2006/relationships/image" Target="../media/image2.jp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sz="quarter"/>
          </p:nvPr>
        </p:nvSpPr>
        <p:spPr>
          <a:xfrm>
            <a:off x="685800" y="798286"/>
            <a:ext cx="42563142" cy="5646005"/>
          </a:xfrm>
          <a:prstGeom prst="roundRect">
            <a:avLst>
              <a:gd name="adj" fmla="val 6990"/>
            </a:avLst>
          </a:prstGeom>
          <a:solidFill>
            <a:srgbClr val="0C234B"/>
          </a:solidFill>
          <a:ln>
            <a:noFill/>
            <a:miter lim="800000"/>
          </a:ln>
        </p:spPr>
        <p:txBody>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endParaRPr lang="en-US" dirty="0">
              <a:noFill/>
            </a:endParaRPr>
          </a:p>
        </p:txBody>
      </p:sp>
      <p:sp>
        <p:nvSpPr>
          <p:cNvPr id="17" name="Text Placeholder 5">
            <a:extLst>
              <a:ext uri="{FF2B5EF4-FFF2-40B4-BE49-F238E27FC236}">
                <a16:creationId xmlns:a16="http://schemas.microsoft.com/office/drawing/2014/main" id="{B2C25681-95AF-45D0-852E-DC3E00E2FDFE}"/>
              </a:ext>
            </a:extLst>
          </p:cNvPr>
          <p:cNvSpPr txBox="1"/>
          <p:nvPr/>
        </p:nvSpPr>
        <p:spPr>
          <a:xfrm>
            <a:off x="8229600" y="1371600"/>
            <a:ext cx="27432000" cy="3242240"/>
          </a:xfrm>
          <a:prstGeom prst="rect">
            <a:avLst/>
          </a:prstGeom>
        </p:spPr>
        <p:txBody>
          <a:bodyPr lIns="0" tIns="0" rIns="0" bIns="0" anchor="t">
            <a:no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ctr" defTabSz="3760899">
              <a:spcBef>
                <a:spcPct val="20000"/>
              </a:spcBef>
              <a:defRPr/>
            </a:pPr>
            <a:r>
              <a:rPr lang="en-US" sz="8533" dirty="0">
                <a:solidFill>
                  <a:schemeClr val="bg1"/>
                </a:solidFill>
                <a:latin typeface="Nunito"/>
              </a:rPr>
              <a:t>Inferring Distributions of Fitness Effects of Wild House Mice from Allele Frequency Spectra</a:t>
            </a:r>
          </a:p>
        </p:txBody>
      </p:sp>
      <p:sp>
        <p:nvSpPr>
          <p:cNvPr id="18" name="Text Placeholder 5">
            <a:extLst>
              <a:ext uri="{FF2B5EF4-FFF2-40B4-BE49-F238E27FC236}">
                <a16:creationId xmlns:a16="http://schemas.microsoft.com/office/drawing/2014/main" id="{EF872E11-D0DF-4446-BE76-A398B88E9B44}"/>
              </a:ext>
            </a:extLst>
          </p:cNvPr>
          <p:cNvSpPr txBox="1"/>
          <p:nvPr/>
        </p:nvSpPr>
        <p:spPr>
          <a:xfrm>
            <a:off x="696687" y="4103657"/>
            <a:ext cx="42541370" cy="1569660"/>
          </a:xfrm>
          <a:prstGeom prst="rect">
            <a:avLst/>
          </a:prstGeom>
        </p:spPr>
        <p:txBody>
          <a:bodyPr wrap="square" lIns="0" tIns="0" rIns="0" bIns="0" anchor="t">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defRPr/>
            </a:pPr>
            <a:r>
              <a:rPr lang="en-US" sz="5400" b="0" dirty="0">
                <a:solidFill>
                  <a:schemeClr val="bg1"/>
                </a:solidFill>
                <a:ea typeface="Open Sans"/>
                <a:cs typeface="Arial"/>
              </a:rPr>
              <a:t>Olivia </a:t>
            </a:r>
            <a:r>
              <a:rPr lang="en-US" sz="5400" b="0" dirty="0" err="1">
                <a:solidFill>
                  <a:schemeClr val="bg1"/>
                </a:solidFill>
                <a:ea typeface="Open Sans"/>
                <a:cs typeface="Arial"/>
              </a:rPr>
              <a:t>Fernflores</a:t>
            </a:r>
            <a:r>
              <a:rPr lang="en-US" sz="5400" b="0" dirty="0">
                <a:solidFill>
                  <a:schemeClr val="bg1"/>
                </a:solidFill>
                <a:ea typeface="Open Sans"/>
                <a:cs typeface="Arial"/>
              </a:rPr>
              <a:t>, David Castellano, Emanuel Fonseca, Travis J. Struck, Ryan N. Gutenkunst</a:t>
            </a:r>
          </a:p>
          <a:p>
            <a:pPr>
              <a:defRPr/>
            </a:pPr>
            <a:r>
              <a:rPr lang="en-US" sz="4800" b="0" dirty="0">
                <a:solidFill>
                  <a:schemeClr val="bg1"/>
                </a:solidFill>
                <a:ea typeface="Open Sans"/>
                <a:cs typeface="Arial"/>
              </a:rPr>
              <a:t>Molecular and Cellular Biology, University of Arizona, </a:t>
            </a:r>
            <a:r>
              <a:rPr lang="en-US" sz="4800" b="0" dirty="0">
                <a:solidFill>
                  <a:schemeClr val="bg1"/>
                </a:solidFill>
                <a:ea typeface="Open Sans"/>
                <a:cs typeface="Arial"/>
                <a:hlinkClick r:id="rId2">
                  <a:extLst>
                    <a:ext uri="{A12FA001-AC4F-418D-AE19-62706E023703}">
                      <ahyp:hlinkClr xmlns:ahyp="http://schemas.microsoft.com/office/drawing/2018/hyperlinkcolor" val="tx"/>
                    </a:ext>
                  </a:extLst>
                </a:hlinkClick>
              </a:rPr>
              <a:t>oliviafernflores@arizona.edu</a:t>
            </a:r>
            <a:r>
              <a:rPr lang="en-US" sz="4800" b="0" dirty="0">
                <a:solidFill>
                  <a:schemeClr val="bg1"/>
                </a:solidFill>
                <a:ea typeface="Open Sans"/>
                <a:cs typeface="Arial"/>
              </a:rPr>
              <a:t>, </a:t>
            </a:r>
            <a:r>
              <a:rPr lang="en-US" sz="4800" b="0" dirty="0">
                <a:solidFill>
                  <a:schemeClr val="bg1"/>
                </a:solidFill>
                <a:ea typeface="Open Sans"/>
                <a:cs typeface="Arial"/>
                <a:hlinkClick r:id="rId3">
                  <a:extLst>
                    <a:ext uri="{A12FA001-AC4F-418D-AE19-62706E023703}">
                      <ahyp:hlinkClr xmlns:ahyp="http://schemas.microsoft.com/office/drawing/2018/hyperlinkcolor" val="tx"/>
                    </a:ext>
                  </a:extLst>
                </a:hlinkClick>
              </a:rPr>
              <a:t>https://gutengroup.mcb.arizona.edu/</a:t>
            </a:r>
            <a:endParaRPr lang="en-US" sz="4800" b="0" dirty="0">
              <a:solidFill>
                <a:schemeClr val="bg1"/>
              </a:solidFill>
              <a:ea typeface="Open Sans"/>
              <a:cs typeface="Arial"/>
            </a:endParaRPr>
          </a:p>
        </p:txBody>
      </p:sp>
      <p:sp>
        <p:nvSpPr>
          <p:cNvPr id="2155" name="Rectangle 167"/>
          <p:cNvSpPr>
            <a:spLocks noChangeArrowheads="1"/>
          </p:cNvSpPr>
          <p:nvPr/>
        </p:nvSpPr>
        <p:spPr bwMode="auto">
          <a:xfrm>
            <a:off x="596256" y="7450797"/>
            <a:ext cx="13482124" cy="1219200"/>
          </a:xfrm>
          <a:prstGeom prst="roundRect">
            <a:avLst/>
          </a:prstGeom>
          <a:solidFill>
            <a:srgbClr val="AB0520"/>
          </a:solidFill>
          <a:ln w="9525">
            <a:noFill/>
            <a:miter lim="800000"/>
          </a:ln>
        </p:spPr>
        <p:txBody>
          <a:bodyPr wrap="none" lIns="137160" tIns="68580" rIns="137160" bIns="68580"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762187"/>
            <a:r>
              <a:rPr lang="en-US" sz="4800" dirty="0">
                <a:solidFill>
                  <a:schemeClr val="bg1"/>
                </a:solidFill>
                <a:latin typeface="Nunito" panose="00000500000000000000" pitchFamily="2" charset="0"/>
              </a:rPr>
              <a:t>Abstract</a:t>
            </a:r>
          </a:p>
        </p:txBody>
      </p:sp>
      <p:sp>
        <p:nvSpPr>
          <p:cNvPr id="19" name="Rectangle 167">
            <a:extLst>
              <a:ext uri="{FF2B5EF4-FFF2-40B4-BE49-F238E27FC236}">
                <a16:creationId xmlns:a16="http://schemas.microsoft.com/office/drawing/2014/main" id="{CC5F2601-3472-4441-8610-673ACB878A1B}"/>
              </a:ext>
            </a:extLst>
          </p:cNvPr>
          <p:cNvSpPr>
            <a:spLocks noChangeArrowheads="1"/>
          </p:cNvSpPr>
          <p:nvPr/>
        </p:nvSpPr>
        <p:spPr bwMode="auto">
          <a:xfrm>
            <a:off x="15219779" y="7450797"/>
            <a:ext cx="13482124" cy="1219200"/>
          </a:xfrm>
          <a:prstGeom prst="roundRect">
            <a:avLst/>
          </a:prstGeom>
          <a:solidFill>
            <a:srgbClr val="AB0520"/>
          </a:solidFill>
          <a:ln w="9525">
            <a:noFill/>
            <a:miter lim="800000"/>
          </a:ln>
        </p:spPr>
        <p:txBody>
          <a:bodyPr wrap="none" lIns="137160" tIns="68580" rIns="137160" bIns="68580"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762187"/>
            <a:r>
              <a:rPr lang="en-US" sz="4800" dirty="0">
                <a:solidFill>
                  <a:schemeClr val="bg1"/>
                </a:solidFill>
                <a:latin typeface="Nunito" panose="00000500000000000000" pitchFamily="2" charset="0"/>
              </a:rPr>
              <a:t>Materials</a:t>
            </a:r>
          </a:p>
        </p:txBody>
      </p:sp>
      <p:sp>
        <p:nvSpPr>
          <p:cNvPr id="20" name="Rectangle 167">
            <a:extLst>
              <a:ext uri="{FF2B5EF4-FFF2-40B4-BE49-F238E27FC236}">
                <a16:creationId xmlns:a16="http://schemas.microsoft.com/office/drawing/2014/main" id="{F8160BCC-36FC-4419-BD0D-F8E0CD69D3FC}"/>
              </a:ext>
            </a:extLst>
          </p:cNvPr>
          <p:cNvSpPr>
            <a:spLocks noChangeArrowheads="1"/>
          </p:cNvSpPr>
          <p:nvPr/>
        </p:nvSpPr>
        <p:spPr bwMode="auto">
          <a:xfrm>
            <a:off x="596256" y="20603535"/>
            <a:ext cx="13482124" cy="1219200"/>
          </a:xfrm>
          <a:prstGeom prst="roundRect">
            <a:avLst/>
          </a:prstGeom>
          <a:solidFill>
            <a:srgbClr val="AB0520"/>
          </a:solidFill>
          <a:ln w="9525">
            <a:noFill/>
            <a:miter lim="800000"/>
          </a:ln>
        </p:spPr>
        <p:txBody>
          <a:bodyPr wrap="none" lIns="137160" tIns="68580" rIns="137160" bIns="68580"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762187"/>
            <a:r>
              <a:rPr lang="en-US" sz="4800" dirty="0">
                <a:solidFill>
                  <a:schemeClr val="bg1"/>
                </a:solidFill>
                <a:latin typeface="Nunito" panose="00000500000000000000" pitchFamily="2" charset="0"/>
              </a:rPr>
              <a:t>Demographic History</a:t>
            </a:r>
          </a:p>
        </p:txBody>
      </p:sp>
      <p:sp>
        <p:nvSpPr>
          <p:cNvPr id="27" name="Rectangle 167">
            <a:extLst>
              <a:ext uri="{FF2B5EF4-FFF2-40B4-BE49-F238E27FC236}">
                <a16:creationId xmlns:a16="http://schemas.microsoft.com/office/drawing/2014/main" id="{9E369C6D-A264-4B89-931F-14FD6655F2D2}"/>
              </a:ext>
            </a:extLst>
          </p:cNvPr>
          <p:cNvSpPr>
            <a:spLocks noChangeArrowheads="1"/>
          </p:cNvSpPr>
          <p:nvPr/>
        </p:nvSpPr>
        <p:spPr bwMode="auto">
          <a:xfrm>
            <a:off x="596256" y="26796441"/>
            <a:ext cx="13482124" cy="1219200"/>
          </a:xfrm>
          <a:prstGeom prst="roundRect">
            <a:avLst/>
          </a:prstGeom>
          <a:solidFill>
            <a:srgbClr val="AB0520"/>
          </a:solidFill>
          <a:ln w="9525">
            <a:noFill/>
            <a:miter lim="800000"/>
          </a:ln>
        </p:spPr>
        <p:txBody>
          <a:bodyPr wrap="none" lIns="137160" tIns="68580" rIns="137160" bIns="68580"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762187"/>
            <a:r>
              <a:rPr lang="en-US" sz="4800" dirty="0">
                <a:solidFill>
                  <a:schemeClr val="bg1"/>
                </a:solidFill>
                <a:latin typeface="Nunito" panose="00000500000000000000" pitchFamily="2" charset="0"/>
              </a:rPr>
              <a:t>Joint Distribution of Fitness Effects</a:t>
            </a:r>
          </a:p>
        </p:txBody>
      </p:sp>
      <p:sp>
        <p:nvSpPr>
          <p:cNvPr id="21" name="Rectangle 167">
            <a:extLst>
              <a:ext uri="{FF2B5EF4-FFF2-40B4-BE49-F238E27FC236}">
                <a16:creationId xmlns:a16="http://schemas.microsoft.com/office/drawing/2014/main" id="{101B52F1-D8CA-4741-B86D-98C03F645847}"/>
              </a:ext>
            </a:extLst>
          </p:cNvPr>
          <p:cNvSpPr>
            <a:spLocks noChangeArrowheads="1"/>
          </p:cNvSpPr>
          <p:nvPr/>
        </p:nvSpPr>
        <p:spPr bwMode="auto">
          <a:xfrm>
            <a:off x="29727260" y="7372622"/>
            <a:ext cx="13482124" cy="1219200"/>
          </a:xfrm>
          <a:prstGeom prst="roundRect">
            <a:avLst/>
          </a:prstGeom>
          <a:solidFill>
            <a:srgbClr val="AB0520"/>
          </a:solidFill>
          <a:ln w="9525">
            <a:noFill/>
            <a:miter lim="800000"/>
          </a:ln>
        </p:spPr>
        <p:txBody>
          <a:bodyPr wrap="none" lIns="137160" tIns="68580" rIns="137160" bIns="68580"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762187"/>
            <a:r>
              <a:rPr lang="en-US" sz="4800" dirty="0">
                <a:solidFill>
                  <a:schemeClr val="bg1"/>
                </a:solidFill>
                <a:latin typeface="Nunito" panose="00000500000000000000" pitchFamily="2" charset="0"/>
              </a:rPr>
              <a:t>Results</a:t>
            </a:r>
          </a:p>
        </p:txBody>
      </p:sp>
      <p:sp>
        <p:nvSpPr>
          <p:cNvPr id="32" name="Rectangle 167">
            <a:extLst>
              <a:ext uri="{FF2B5EF4-FFF2-40B4-BE49-F238E27FC236}">
                <a16:creationId xmlns:a16="http://schemas.microsoft.com/office/drawing/2014/main" id="{8A36DE9E-ADA7-4B49-A36B-D777D03B40F4}"/>
              </a:ext>
            </a:extLst>
          </p:cNvPr>
          <p:cNvSpPr>
            <a:spLocks noChangeArrowheads="1"/>
          </p:cNvSpPr>
          <p:nvPr/>
        </p:nvSpPr>
        <p:spPr bwMode="auto">
          <a:xfrm>
            <a:off x="20493214" y="25720405"/>
            <a:ext cx="13482124" cy="1219200"/>
          </a:xfrm>
          <a:prstGeom prst="roundRect">
            <a:avLst/>
          </a:prstGeom>
          <a:solidFill>
            <a:srgbClr val="AB0520"/>
          </a:solidFill>
          <a:ln w="9525">
            <a:noFill/>
            <a:miter lim="800000"/>
          </a:ln>
        </p:spPr>
        <p:txBody>
          <a:bodyPr wrap="none" lIns="137160" tIns="68580" rIns="137160" bIns="68580"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762187"/>
            <a:r>
              <a:rPr lang="en-US" sz="4800" dirty="0">
                <a:solidFill>
                  <a:schemeClr val="bg1"/>
                </a:solidFill>
                <a:latin typeface="Nunito" panose="00000500000000000000" pitchFamily="2" charset="0"/>
              </a:rPr>
              <a:t>Acknowledgements</a:t>
            </a:r>
          </a:p>
        </p:txBody>
      </p:sp>
      <p:sp>
        <p:nvSpPr>
          <p:cNvPr id="33" name="TextBox 19">
            <a:extLst>
              <a:ext uri="{FF2B5EF4-FFF2-40B4-BE49-F238E27FC236}">
                <a16:creationId xmlns:a16="http://schemas.microsoft.com/office/drawing/2014/main" id="{AD61A419-7763-464E-BEFD-5783756FD735}"/>
              </a:ext>
            </a:extLst>
          </p:cNvPr>
          <p:cNvSpPr txBox="1">
            <a:spLocks noChangeArrowheads="1"/>
          </p:cNvSpPr>
          <p:nvPr/>
        </p:nvSpPr>
        <p:spPr bwMode="auto">
          <a:xfrm>
            <a:off x="20493214" y="27150854"/>
            <a:ext cx="13482124" cy="58475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19" tIns="45709" rIns="91419" bIns="45709">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3200" b="0" dirty="0">
                <a:latin typeface="Open Sans" panose="020B0606030504020204" pitchFamily="34" charset="0"/>
                <a:ea typeface="Open Sans" panose="020B0606030504020204" pitchFamily="34" charset="0"/>
                <a:cs typeface="Open Sans" panose="020B0606030504020204" pitchFamily="34" charset="0"/>
              </a:rPr>
              <a:t>Add your information, graphs and images to this section.</a:t>
            </a:r>
          </a:p>
        </p:txBody>
      </p:sp>
      <p:sp>
        <p:nvSpPr>
          <p:cNvPr id="48" name="TextBox 47">
            <a:extLst>
              <a:ext uri="{FF2B5EF4-FFF2-40B4-BE49-F238E27FC236}">
                <a16:creationId xmlns:a16="http://schemas.microsoft.com/office/drawing/2014/main" id="{6A0D303C-BC2E-4D27-8DCB-AFFC83235B99}"/>
              </a:ext>
            </a:extLst>
          </p:cNvPr>
          <p:cNvSpPr txBox="1"/>
          <p:nvPr/>
        </p:nvSpPr>
        <p:spPr>
          <a:xfrm>
            <a:off x="596256" y="8669997"/>
            <a:ext cx="13482124" cy="11910953"/>
          </a:xfrm>
          <a:prstGeom prst="rect">
            <a:avLst/>
          </a:prstGeom>
          <a:solidFill>
            <a:schemeClr val="bg1"/>
          </a:solidFill>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Much can be learned about a species’ recent evolutionary past by fitting models to contemporary patterns of genetic variation. We aim to infer the distribution of mutation fitness effects (DFE) among multiple populations of wild house mice, so that the extensive knowledge of mouse molecular biology can be leveraged to understand the biological basis of the DFE. To infer the DFE, we first use synonymous mutations to infer a model of demographic history. Inferring a demographic history can be done for a single population or for two populations and helps us learn about population size(s), divergence time(s), migration rate(s), and level(s) of inbreeding. We then use the demographic model describing two populations to create a set of frequency spectra for nonsynonymous sites under a range of strengths of selection (selection coefficients), which allows us to infer the DFE. The DFE provides information about what proportions of mutations in nonsynonymous sites are deleterious, neutral, and advantageous, which can provide key input into the evolutionary process. Here we present demographic histories and DFEs for pairs of populations of </a:t>
            </a:r>
            <a:r>
              <a:rPr lang="en-US" sz="3200"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Mus musculus </a:t>
            </a:r>
            <a:r>
              <a:rPr lang="en-US" sz="3200" b="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domesticus</a:t>
            </a:r>
            <a:r>
              <a:rPr lang="en-US" sz="3200"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from Iran and France, France and Germany, and Germany and Heligoland. In all population pairs, the best demographic models are those that include migration between populations following a distinct split into two populations and that account for potential inbreeding with populations. We also found that distributions of fitness effects had very high to perfect correlations for each population pair.</a:t>
            </a:r>
          </a:p>
        </p:txBody>
      </p:sp>
      <p:sp>
        <p:nvSpPr>
          <p:cNvPr id="49" name="TextBox 48">
            <a:extLst>
              <a:ext uri="{FF2B5EF4-FFF2-40B4-BE49-F238E27FC236}">
                <a16:creationId xmlns:a16="http://schemas.microsoft.com/office/drawing/2014/main" id="{DEA09F5A-1661-4BDF-A2DF-89252468F52D}"/>
              </a:ext>
            </a:extLst>
          </p:cNvPr>
          <p:cNvSpPr txBox="1"/>
          <p:nvPr/>
        </p:nvSpPr>
        <p:spPr>
          <a:xfrm>
            <a:off x="596256" y="28015641"/>
            <a:ext cx="13482124" cy="3046988"/>
          </a:xfrm>
          <a:prstGeom prst="rect">
            <a:avLst/>
          </a:prstGeom>
          <a:solidFill>
            <a:schemeClr val="bg1"/>
          </a:solidFill>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Another key question in population genetics is understanding what selective pressures contribute to certain mutations reaching fixation or extinction. Most mutations are deleterious or nearly neutral, with a small proportion being beneficial (adaptive). These mutations fall on a spectrum describing how deleterious they are, which is called a distribution of fitness effects (DFE). </a:t>
            </a:r>
          </a:p>
        </p:txBody>
      </p:sp>
      <p:sp>
        <p:nvSpPr>
          <p:cNvPr id="54" name="TextBox 53">
            <a:extLst>
              <a:ext uri="{FF2B5EF4-FFF2-40B4-BE49-F238E27FC236}">
                <a16:creationId xmlns:a16="http://schemas.microsoft.com/office/drawing/2014/main" id="{78FB01C1-373E-4866-BF69-4540A0DE8387}"/>
              </a:ext>
            </a:extLst>
          </p:cNvPr>
          <p:cNvSpPr txBox="1"/>
          <p:nvPr/>
        </p:nvSpPr>
        <p:spPr>
          <a:xfrm>
            <a:off x="15219779" y="8865301"/>
            <a:ext cx="13482124" cy="584775"/>
          </a:xfrm>
          <a:prstGeom prst="rect">
            <a:avLst/>
          </a:prstGeom>
          <a:solidFill>
            <a:schemeClr val="bg1"/>
          </a:solidFill>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Add your information, graphs and images to this section.</a:t>
            </a:r>
          </a:p>
        </p:txBody>
      </p:sp>
      <p:sp>
        <p:nvSpPr>
          <p:cNvPr id="241" name="TextBox 240">
            <a:extLst>
              <a:ext uri="{FF2B5EF4-FFF2-40B4-BE49-F238E27FC236}">
                <a16:creationId xmlns:a16="http://schemas.microsoft.com/office/drawing/2014/main" id="{289F4C29-97DA-4889-85D4-4718B5EF9EE5}"/>
              </a:ext>
            </a:extLst>
          </p:cNvPr>
          <p:cNvSpPr txBox="1"/>
          <p:nvPr/>
        </p:nvSpPr>
        <p:spPr>
          <a:xfrm>
            <a:off x="596256" y="21784872"/>
            <a:ext cx="13482124" cy="5016758"/>
          </a:xfrm>
          <a:prstGeom prst="rect">
            <a:avLst/>
          </a:prstGeom>
          <a:solidFill>
            <a:schemeClr val="bg1"/>
          </a:solidFill>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Inferring demographic history is a common goal in population genetics and can done computationally using genomic data. A demographic history describes a population or set of populations over time and seeks to explain their relationship through migrations, splits, and size changes. This project uses a site frequency spectra-based approach to infer demographic histories using a diffusion method, which is implemented in the software </a:t>
            </a:r>
            <a:r>
              <a:rPr lang="en-US" sz="3200" b="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dadi</a:t>
            </a: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Our results support prior knowledge of a migration of wild mice from Iran moving West through Europe and show low levels of inbreeding in all populations. </a:t>
            </a:r>
          </a:p>
        </p:txBody>
      </p:sp>
      <p:sp>
        <p:nvSpPr>
          <p:cNvPr id="306" name="TextBox 305">
            <a:extLst>
              <a:ext uri="{FF2B5EF4-FFF2-40B4-BE49-F238E27FC236}">
                <a16:creationId xmlns:a16="http://schemas.microsoft.com/office/drawing/2014/main" id="{52719D96-727F-42F6-8B2A-AA919B98673D}"/>
              </a:ext>
            </a:extLst>
          </p:cNvPr>
          <p:cNvSpPr txBox="1"/>
          <p:nvPr/>
        </p:nvSpPr>
        <p:spPr>
          <a:xfrm>
            <a:off x="29798545" y="9304349"/>
            <a:ext cx="13482124" cy="584775"/>
          </a:xfrm>
          <a:prstGeom prst="rect">
            <a:avLst/>
          </a:prstGeom>
          <a:solidFill>
            <a:schemeClr val="bg1"/>
          </a:solidFill>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Add your information, graphs and images to this section.</a:t>
            </a:r>
          </a:p>
        </p:txBody>
      </p:sp>
      <p:sp>
        <p:nvSpPr>
          <p:cNvPr id="6" name="Rectangle 2">
            <a:extLst>
              <a:ext uri="{FF2B5EF4-FFF2-40B4-BE49-F238E27FC236}">
                <a16:creationId xmlns:a16="http://schemas.microsoft.com/office/drawing/2014/main" id="{ED06D55D-646D-4679-5D1F-1F1D66F06167}"/>
              </a:ext>
            </a:extLst>
          </p:cNvPr>
          <p:cNvSpPr>
            <a:spLocks noGrp="1" noChangeArrowheads="1"/>
          </p:cNvSpPr>
          <p:nvPr/>
        </p:nvSpPr>
        <p:spPr>
          <a:xfrm>
            <a:off x="914400" y="40092343"/>
            <a:ext cx="42062400" cy="3227829"/>
          </a:xfrm>
          <a:prstGeom prst="roundRect">
            <a:avLst>
              <a:gd name="adj" fmla="val 6990"/>
            </a:avLst>
          </a:prstGeom>
          <a:solidFill>
            <a:srgbClr val="0C234B"/>
          </a:solidFill>
          <a:ln>
            <a:noFill/>
            <a:miter lim="800000"/>
          </a:ln>
        </p:spPr>
        <p:txBody>
          <a:bodyPr vert="horz" lIns="91440" tIns="45720" rIns="91440" bIns="45720" rtlCol="0" anchor="ctr">
            <a:normAutofit/>
          </a:bodyPr>
          <a:lstStyle>
            <a:defPPr>
              <a:defRPr kern="1200"/>
            </a:defPPr>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noFill/>
            </a:endParaRPr>
          </a:p>
        </p:txBody>
      </p:sp>
      <p:pic>
        <p:nvPicPr>
          <p:cNvPr id="7" name="Picture 6" descr="A close up of a logo&#10;&#10;Description automatically generated">
            <a:extLst>
              <a:ext uri="{FF2B5EF4-FFF2-40B4-BE49-F238E27FC236}">
                <a16:creationId xmlns:a16="http://schemas.microsoft.com/office/drawing/2014/main" id="{6CCDEF25-BCCE-93D0-12AF-D29A412037CF}"/>
              </a:ext>
            </a:extLst>
          </p:cNvPr>
          <p:cNvPicPr>
            <a:picLocks noChangeAspect="1"/>
          </p:cNvPicPr>
          <p:nvPr/>
        </p:nvPicPr>
        <p:blipFill>
          <a:blip r:embed="rId4"/>
          <a:stretch>
            <a:fillRect/>
          </a:stretch>
        </p:blipFill>
        <p:spPr>
          <a:xfrm>
            <a:off x="30172917" y="40718950"/>
            <a:ext cx="8742644" cy="2124078"/>
          </a:xfrm>
          <a:prstGeom prst="rect">
            <a:avLst/>
          </a:prstGeom>
        </p:spPr>
      </p:pic>
      <p:pic>
        <p:nvPicPr>
          <p:cNvPr id="10" name="Picture 9" descr="A logo for a college&#10;&#10;Description automatically generated">
            <a:extLst>
              <a:ext uri="{FF2B5EF4-FFF2-40B4-BE49-F238E27FC236}">
                <a16:creationId xmlns:a16="http://schemas.microsoft.com/office/drawing/2014/main" id="{94F28BDB-2E63-9DE8-95FA-25D9348014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583140" y="1966418"/>
            <a:ext cx="3555459" cy="3242240"/>
          </a:xfrm>
          <a:prstGeom prst="rect">
            <a:avLst/>
          </a:prstGeom>
        </p:spPr>
      </p:pic>
      <p:pic>
        <p:nvPicPr>
          <p:cNvPr id="12" name="Picture 11" descr="A close up of a sign&#10;&#10;Description automatically generated">
            <a:extLst>
              <a:ext uri="{FF2B5EF4-FFF2-40B4-BE49-F238E27FC236}">
                <a16:creationId xmlns:a16="http://schemas.microsoft.com/office/drawing/2014/main" id="{2918D7A5-1CA9-DBE8-C7B1-D3FEE0FCC8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75639" y="40718950"/>
            <a:ext cx="10947520" cy="2121408"/>
          </a:xfrm>
          <a:prstGeom prst="rect">
            <a:avLst/>
          </a:prstGeom>
        </p:spPr>
      </p:pic>
      <p:pic>
        <p:nvPicPr>
          <p:cNvPr id="14" name="Picture 13" descr="A logo of a university of arizona&#10;&#10;Description automatically generated">
            <a:extLst>
              <a:ext uri="{FF2B5EF4-FFF2-40B4-BE49-F238E27FC236}">
                <a16:creationId xmlns:a16="http://schemas.microsoft.com/office/drawing/2014/main" id="{96CE12A2-B33C-4F5B-B356-6DDF081A19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52601" y="1983423"/>
            <a:ext cx="3461095" cy="3246120"/>
          </a:xfrm>
          <a:prstGeom prst="rect">
            <a:avLst/>
          </a:prstGeom>
        </p:spPr>
      </p:pic>
    </p:spTree>
    <p:extLst>
      <p:ext uri="{BB962C8B-B14F-4D97-AF65-F5344CB8AC3E}">
        <p14:creationId xmlns:p14="http://schemas.microsoft.com/office/powerpoint/2010/main" val="105217913"/>
      </p:ext>
    </p:extLst>
  </p:cSld>
  <p:clrMapOvr>
    <a:masterClrMapping/>
  </p:clrMapOvr>
  <p:transition/>
</p:sld>
</file>

<file path=ppt/theme/theme1.xml><?xml version="1.0" encoding="utf-8"?>
<a:theme xmlns:a="http://schemas.openxmlformats.org/drawingml/2006/main" name="AccentBoxVTI">
  <a:themeElements>
    <a:clrScheme name="UA_1">
      <a:dk1>
        <a:srgbClr val="000000"/>
      </a:dk1>
      <a:lt1>
        <a:srgbClr val="FFFFFF"/>
      </a:lt1>
      <a:dk2>
        <a:srgbClr val="0C234B"/>
      </a:dk2>
      <a:lt2>
        <a:srgbClr val="AB0520"/>
      </a:lt2>
      <a:accent1>
        <a:srgbClr val="70B865"/>
      </a:accent1>
      <a:accent2>
        <a:srgbClr val="007D83"/>
      </a:accent2>
      <a:accent3>
        <a:srgbClr val="1E5188"/>
      </a:accent3>
      <a:accent4>
        <a:srgbClr val="378DBD"/>
      </a:accent4>
      <a:accent5>
        <a:srgbClr val="EF4056"/>
      </a:accent5>
      <a:accent6>
        <a:srgbClr val="81D3EB"/>
      </a:accent6>
      <a:hlink>
        <a:srgbClr val="E2E9EB"/>
      </a:hlink>
      <a:folHlink>
        <a:srgbClr val="E2E9EB"/>
      </a:folHlink>
    </a:clrScheme>
    <a:fontScheme name="AccentBoxVTI">
      <a:majorFont>
        <a:latin typeface="Avenir Next LT Pro"/>
        <a:ea typeface=""/>
        <a:cs typeface=""/>
      </a:majorFont>
      <a:minorFont>
        <a:latin typeface="Avenir Next LT Pro"/>
        <a:ea typeface=""/>
        <a:cs typeface=""/>
      </a:minorFont>
    </a:fontScheme>
    <a:fmtScheme name="AccentBox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ster" id="{892FFA36-1D6F-254B-9912-BE76CF01288C}" vid="{E3BFC0A0-519E-D944-B66C-A645206193A3}"/>
    </a:ext>
  </a:extLst>
</a:theme>
</file>

<file path=docProps/app.xml><?xml version="1.0" encoding="utf-8"?>
<Properties xmlns="http://schemas.openxmlformats.org/officeDocument/2006/extended-properties" xmlns:vt="http://schemas.openxmlformats.org/officeDocument/2006/docPropsVTypes">
  <Template/>
  <TotalTime>1531</TotalTime>
  <Words>529</Words>
  <Application>Microsoft Macintosh PowerPoint</Application>
  <PresentationFormat>Custom</PresentationFormat>
  <Paragraphs>15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Avenir Next LT Pro</vt:lpstr>
      <vt:lpstr>Nunito</vt:lpstr>
      <vt:lpstr>Open Sans</vt:lpstr>
      <vt:lpstr>AccentBoxVTI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Microsoft Office User</cp:lastModifiedBy>
  <cp:revision>99</cp:revision>
  <dcterms:created xsi:type="dcterms:W3CDTF">2024-07-15T19:18:27Z</dcterms:created>
  <dcterms:modified xsi:type="dcterms:W3CDTF">2024-07-16T23:38:07Z</dcterms:modified>
</cp:coreProperties>
</file>