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60" r:id="rId2"/>
  </p:sldIdLst>
  <p:sldSz cx="43891200" cy="43891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88" userDrawn="1">
          <p15:clr>
            <a:srgbClr val="A4A3A4"/>
          </p15:clr>
        </p15:guide>
        <p15:guide id="2" pos="9504" userDrawn="1">
          <p15:clr>
            <a:srgbClr val="A4A3A4"/>
          </p15:clr>
        </p15:guide>
        <p15:guide id="3" orient="horz" pos="4728" userDrawn="1">
          <p15:clr>
            <a:srgbClr val="A4A3A4"/>
          </p15:clr>
        </p15:guide>
        <p15:guide id="4" pos="9072" userDrawn="1">
          <p15:clr>
            <a:srgbClr val="A4A3A4"/>
          </p15:clr>
        </p15:guide>
        <p15:guide id="5" pos="432" userDrawn="1">
          <p15:clr>
            <a:srgbClr val="A4A3A4"/>
          </p15:clr>
        </p15:guide>
        <p15:guide id="6" pos="18144" userDrawn="1">
          <p15:clr>
            <a:srgbClr val="A4A3A4"/>
          </p15:clr>
        </p15:guide>
        <p15:guide id="7" pos="18576" userDrawn="1">
          <p15:clr>
            <a:srgbClr val="A4A3A4"/>
          </p15:clr>
        </p15:guide>
        <p15:guide id="8" pos="27216" userDrawn="1">
          <p15:clr>
            <a:srgbClr val="A4A3A4"/>
          </p15:clr>
        </p15:guide>
        <p15:guide id="9" orient="horz" pos="1008" userDrawn="1">
          <p15:clr>
            <a:srgbClr val="A4A3A4"/>
          </p15:clr>
        </p15:guide>
        <p15:guide id="10" orient="horz" pos="432" userDrawn="1">
          <p15:clr>
            <a:srgbClr val="A4A3A4"/>
          </p15:clr>
        </p15:guide>
        <p15:guide id="11" orient="horz" pos="3336" userDrawn="1">
          <p15:clr>
            <a:srgbClr val="A4A3A4"/>
          </p15:clr>
        </p15:guide>
        <p15:guide id="12" orient="horz" pos="24480" userDrawn="1">
          <p15:clr>
            <a:srgbClr val="A4A3A4"/>
          </p15:clr>
        </p15:guide>
        <p15:guide id="13" orient="horz" pos="12384" userDrawn="1">
          <p15:clr>
            <a:srgbClr val="A4A3A4"/>
          </p15:clr>
        </p15:guide>
        <p15:guide id="14" orient="horz" pos="10656" userDrawn="1">
          <p15:clr>
            <a:srgbClr val="A4A3A4"/>
          </p15:clr>
        </p15:guide>
        <p15:guide id="15" orient="horz" pos="13104" userDrawn="1">
          <p15:clr>
            <a:srgbClr val="A4A3A4"/>
          </p15:clr>
        </p15:guide>
        <p15:guide id="16" orient="horz" pos="12096" userDrawn="1">
          <p15:clr>
            <a:srgbClr val="A4A3A4"/>
          </p15:clr>
        </p15:guide>
        <p15:guide id="17" orient="horz" pos="9648" userDrawn="1">
          <p15:clr>
            <a:srgbClr val="A4A3A4"/>
          </p15:clr>
        </p15:guide>
        <p15:guide id="18" orient="horz" pos="8688" userDrawn="1">
          <p15:clr>
            <a:srgbClr val="A4A3A4"/>
          </p15:clr>
        </p15:guide>
        <p15:guide id="19" orient="horz" pos="12960" userDrawn="1">
          <p15:clr>
            <a:srgbClr val="A4A3A4"/>
          </p15:clr>
        </p15:guide>
        <p15:guide id="20" orient="horz" pos="10512" userDrawn="1">
          <p15:clr>
            <a:srgbClr val="A4A3A4"/>
          </p15:clr>
        </p15:guide>
        <p15:guide id="21" orient="horz" pos="9480" userDrawn="1">
          <p15:clr>
            <a:srgbClr val="A4A3A4"/>
          </p15:clr>
        </p15:guide>
        <p15:guide id="22" orient="horz" pos="8232" userDrawn="1">
          <p15:clr>
            <a:srgbClr val="A4A3A4"/>
          </p15:clr>
        </p15:guide>
        <p15:guide id="23" orient="horz" pos="8112" userDrawn="1">
          <p15:clr>
            <a:srgbClr val="A4A3A4"/>
          </p15:clr>
        </p15:guide>
        <p15:guide id="24" orient="horz" pos="4896" userDrawn="1">
          <p15:clr>
            <a:srgbClr val="A4A3A4"/>
          </p15:clr>
        </p15:guide>
        <p15:guide id="25" orient="horz" pos="7200" userDrawn="1">
          <p15:clr>
            <a:srgbClr val="A4A3A4"/>
          </p15:clr>
        </p15:guide>
        <p15:guide id="26" pos="12384" userDrawn="1">
          <p15:clr>
            <a:srgbClr val="A4A3A4"/>
          </p15:clr>
        </p15:guide>
        <p15:guide id="27" pos="13824" userDrawn="1">
          <p15:clr>
            <a:srgbClr val="A4A3A4"/>
          </p15:clr>
        </p15:guide>
        <p15:guide id="28" pos="12672" userDrawn="1">
          <p15:clr>
            <a:srgbClr val="A4A3A4"/>
          </p15:clr>
        </p15:guide>
        <p15:guide id="29" pos="14112" userDrawn="1">
          <p15:clr>
            <a:srgbClr val="A4A3A4"/>
          </p15:clr>
        </p15:guide>
        <p15:guide id="30" orient="horz" pos="15408" userDrawn="1">
          <p15:clr>
            <a:srgbClr val="A4A3A4"/>
          </p15:clr>
        </p15:guide>
        <p15:guide id="31" orient="horz" pos="16848" userDrawn="1">
          <p15:clr>
            <a:srgbClr val="A4A3A4"/>
          </p15:clr>
        </p15:guide>
        <p15:guide id="32" orient="horz" pos="27216" userDrawn="1">
          <p15:clr>
            <a:srgbClr val="A4A3A4"/>
          </p15:clr>
        </p15:guide>
        <p15:guide id="33" orient="horz" pos="5184" userDrawn="1">
          <p15:clr>
            <a:srgbClr val="A4A3A4"/>
          </p15:clr>
        </p15:guide>
        <p15:guide id="34" pos="22320" userDrawn="1">
          <p15:clr>
            <a:srgbClr val="A4A3A4"/>
          </p15:clr>
        </p15:guide>
        <p15:guide id="35" pos="19152" userDrawn="1">
          <p15:clr>
            <a:srgbClr val="A4A3A4"/>
          </p15:clr>
        </p15:guide>
        <p15:guide id="36" orient="horz" pos="12816" userDrawn="1">
          <p15:clr>
            <a:srgbClr val="A4A3A4"/>
          </p15:clr>
        </p15:guide>
        <p15:guide id="37" orient="horz" pos="249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7FC0"/>
    <a:srgbClr val="FFC57F"/>
    <a:srgbClr val="8EC7FF"/>
    <a:srgbClr val="98E598"/>
    <a:srgbClr val="AB0520"/>
    <a:srgbClr val="0C23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37" autoAdjust="0"/>
    <p:restoredTop sz="94660"/>
  </p:normalViewPr>
  <p:slideViewPr>
    <p:cSldViewPr snapToGrid="0">
      <p:cViewPr>
        <p:scale>
          <a:sx n="33" d="100"/>
          <a:sy n="33" d="100"/>
        </p:scale>
        <p:origin x="3448" y="224"/>
      </p:cViewPr>
      <p:guideLst>
        <p:guide orient="horz" pos="3888"/>
        <p:guide pos="9504"/>
        <p:guide orient="horz" pos="4728"/>
        <p:guide pos="9072"/>
        <p:guide pos="432"/>
        <p:guide pos="18144"/>
        <p:guide pos="18576"/>
        <p:guide pos="27216"/>
        <p:guide orient="horz" pos="1008"/>
        <p:guide orient="horz" pos="432"/>
        <p:guide orient="horz" pos="3336"/>
        <p:guide orient="horz" pos="24480"/>
        <p:guide orient="horz" pos="12384"/>
        <p:guide orient="horz" pos="10656"/>
        <p:guide orient="horz" pos="13104"/>
        <p:guide orient="horz" pos="12096"/>
        <p:guide orient="horz" pos="9648"/>
        <p:guide orient="horz" pos="8688"/>
        <p:guide orient="horz" pos="12960"/>
        <p:guide orient="horz" pos="10512"/>
        <p:guide orient="horz" pos="9480"/>
        <p:guide orient="horz" pos="8232"/>
        <p:guide orient="horz" pos="8112"/>
        <p:guide orient="horz" pos="4896"/>
        <p:guide orient="horz" pos="7200"/>
        <p:guide pos="12384"/>
        <p:guide pos="13824"/>
        <p:guide pos="12672"/>
        <p:guide pos="14112"/>
        <p:guide orient="horz" pos="15408"/>
        <p:guide orient="horz" pos="16848"/>
        <p:guide orient="horz" pos="27216"/>
        <p:guide orient="horz" pos="5184"/>
        <p:guide pos="22320"/>
        <p:guide pos="19152"/>
        <p:guide orient="horz" pos="12816"/>
        <p:guide orient="horz" pos="24912"/>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2073859" y="7198157"/>
            <a:ext cx="39732509" cy="20306995"/>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2073859" y="30255667"/>
            <a:ext cx="39732509" cy="9480499"/>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2073859" y="40680643"/>
            <a:ext cx="9875520" cy="2336800"/>
          </a:xfrm>
        </p:spPr>
        <p:txBody>
          <a:bodyPr/>
          <a:lstStyle/>
          <a:p>
            <a:fld id="{965A7A7B-B71A-428D-833F-0F3507A6DB13}" type="datetimeFigureOut">
              <a:rPr lang="en-US" dirty="0"/>
              <a:t>7/17/24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31930848" y="40680643"/>
            <a:ext cx="9875520" cy="2336800"/>
          </a:xfrm>
        </p:spPr>
        <p:txBody>
          <a:bodyPr/>
          <a:lstStyle/>
          <a:p>
            <a:fld id="{A65A5C87-DF58-40C8-B092-1DE63DB4547E}" type="slidenum">
              <a:rPr lang="en-US" dirty="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2882333" y="3205186"/>
            <a:ext cx="936346" cy="2534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9F3C543-62EC-4433-9C93-A2CD8764E9B4}"/>
              </a:ext>
            </a:extLst>
          </p:cNvPr>
          <p:cNvSpPr/>
          <p:nvPr/>
        </p:nvSpPr>
        <p:spPr>
          <a:xfrm flipV="1">
            <a:off x="2083147" y="28807687"/>
            <a:ext cx="39724906" cy="117043"/>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3102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F248F9EB-9D34-4B41-B66C-5FAF50876D2D}" type="datetimeFigureOut">
              <a:rPr lang="en-US" dirty="0"/>
              <a:t>7/17/24</a:t>
            </a:fld>
            <a:endParaRPr lang="en-US" dirty="0"/>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2858536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31409640" y="2336800"/>
            <a:ext cx="9464040" cy="37195763"/>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3017520" y="2336800"/>
            <a:ext cx="27843480" cy="371957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34489A26-CAA1-4690-8C1F-1641B1B97745}" type="datetimeFigureOut">
              <a:rPr lang="en-US" dirty="0"/>
              <a:t>7/17/24</a:t>
            </a:fld>
            <a:endParaRPr lang="en-US" dirty="0"/>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1382394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193928" y="1756833"/>
            <a:ext cx="39503349" cy="7315200"/>
          </a:xfrm>
        </p:spPr>
        <p:txBody>
          <a:bodyPr/>
          <a:lstStyle>
            <a:defPPr>
              <a:defRPr kern="1200"/>
            </a:defPPr>
          </a:lstStyle>
          <a:p>
            <a:r>
              <a:rPr lang="en-US"/>
              <a:t>Click to edit Master title style</a:t>
            </a:r>
          </a:p>
        </p:txBody>
      </p:sp>
      <p:sp>
        <p:nvSpPr>
          <p:cNvPr id="3" name="Content Placeholder 2"/>
          <p:cNvSpPr>
            <a:spLocks noGrp="1"/>
          </p:cNvSpPr>
          <p:nvPr>
            <p:ph sz="quarter" idx="1"/>
          </p:nvPr>
        </p:nvSpPr>
        <p:spPr>
          <a:xfrm>
            <a:off x="2193929" y="10240438"/>
            <a:ext cx="19675475" cy="14382751"/>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22021804" y="10240438"/>
            <a:ext cx="19675475" cy="14382751"/>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2193929" y="24826384"/>
            <a:ext cx="19675475" cy="14382749"/>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22021804" y="24826384"/>
            <a:ext cx="19675475" cy="14382749"/>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2D98BD33-354E-4B11-91E6-709054688882}" type="slidenum">
              <a:rPr lang="en-US"/>
              <a:pPr>
                <a:defRPr/>
              </a:pPr>
              <a:t>‹#›</a:t>
            </a:fld>
            <a:endParaRPr lang="en-US"/>
          </a:p>
        </p:txBody>
      </p:sp>
    </p:spTree>
    <p:extLst>
      <p:ext uri="{BB962C8B-B14F-4D97-AF65-F5344CB8AC3E}">
        <p14:creationId xmlns:p14="http://schemas.microsoft.com/office/powerpoint/2010/main" val="351860590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2009554" y="0"/>
            <a:ext cx="40202809" cy="12920358"/>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useBgFill="1">
        <p:nvSpPr>
          <p:cNvPr id="10" name="Rectangle 9">
            <a:extLst>
              <a:ext uri="{FF2B5EF4-FFF2-40B4-BE49-F238E27FC236}">
                <a16:creationId xmlns:a16="http://schemas.microsoft.com/office/drawing/2014/main" id="{04727B71-B4B6-4823-80A1-68C40B475118}"/>
              </a:ext>
            </a:extLst>
          </p:cNvPr>
          <p:cNvSpPr/>
          <p:nvPr/>
        </p:nvSpPr>
        <p:spPr>
          <a:xfrm>
            <a:off x="2040941" y="0"/>
            <a:ext cx="40160448" cy="12874752"/>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9A6DB05-9FB5-4B07-8675-74C23D4FD89D}"/>
              </a:ext>
            </a:extLst>
          </p:cNvPr>
          <p:cNvSpPr/>
          <p:nvPr/>
        </p:nvSpPr>
        <p:spPr>
          <a:xfrm>
            <a:off x="1795802" y="5039053"/>
            <a:ext cx="460858" cy="4506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4016045" y="3511296"/>
            <a:ext cx="36605261" cy="754928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4016045" y="15859354"/>
            <a:ext cx="36605261" cy="236427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4016045" y="40680643"/>
            <a:ext cx="9875520" cy="2336800"/>
          </a:xfrm>
        </p:spPr>
        <p:txBody>
          <a:bodyPr/>
          <a:lstStyle/>
          <a:p>
            <a:fld id="{5CF65307-640F-4AE7-B0BE-50C709AD86C5}" type="datetimeFigureOut">
              <a:rPr lang="en-US" dirty="0"/>
              <a:t>7/17/24</a:t>
            </a:fld>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30745786" y="40680643"/>
            <a:ext cx="9875520" cy="2336800"/>
          </a:xfrm>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2566584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2009556" y="31881094"/>
            <a:ext cx="40085842" cy="52669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A57D88DE-E462-4C8A-BF99-609390DFB781}"/>
              </a:ext>
            </a:extLst>
          </p:cNvPr>
          <p:cNvSpPr/>
          <p:nvPr/>
        </p:nvSpPr>
        <p:spPr>
          <a:xfrm>
            <a:off x="1795803" y="32758918"/>
            <a:ext cx="526694" cy="3511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2008023" y="4096512"/>
            <a:ext cx="39205814" cy="2633472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3028493" y="32655053"/>
            <a:ext cx="38185344" cy="3745382"/>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F77EA1F9-1F0F-4C65-8F6E-9729B924AAAC}" type="datetimeFigureOut">
              <a:rPr lang="en-US" dirty="0"/>
              <a:t>7/17/24</a:t>
            </a:fld>
            <a:endParaRPr lang="en-US" dirty="0"/>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1096848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2009554" y="0"/>
            <a:ext cx="40202809" cy="12920358"/>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42677A9B-4D1D-4D80-912C-24570140A650}"/>
              </a:ext>
            </a:extLst>
          </p:cNvPr>
          <p:cNvSpPr/>
          <p:nvPr/>
        </p:nvSpPr>
        <p:spPr>
          <a:xfrm>
            <a:off x="2040941" y="0"/>
            <a:ext cx="40160448" cy="12874752"/>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03DC8C98-510F-48C9-82B2-9E4F760A68DF}"/>
              </a:ext>
            </a:extLst>
          </p:cNvPr>
          <p:cNvSpPr/>
          <p:nvPr/>
        </p:nvSpPr>
        <p:spPr>
          <a:xfrm>
            <a:off x="1795802" y="5039053"/>
            <a:ext cx="460858" cy="4506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4016045" y="3511296"/>
            <a:ext cx="36605261" cy="754928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4016045" y="15859354"/>
            <a:ext cx="17775936" cy="236427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22845370" y="15859354"/>
            <a:ext cx="17775936" cy="236427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4016045" y="40680643"/>
            <a:ext cx="9875520" cy="2336800"/>
          </a:xfrm>
        </p:spPr>
        <p:txBody>
          <a:bodyPr/>
          <a:lstStyle/>
          <a:p>
            <a:fld id="{202278E8-5F4B-47D5-A617-8CCDF75D6A33}" type="datetimeFigureOut">
              <a:rPr lang="en-US" dirty="0"/>
              <a:t>7/17/24</a:t>
            </a:fld>
            <a:endParaRPr lang="en-US" dirty="0"/>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30745786" y="40680643"/>
            <a:ext cx="9875520" cy="2336800"/>
          </a:xfrm>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486434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2009554" y="0"/>
            <a:ext cx="40202809" cy="12920358"/>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299500CE-917A-4D03-A7DF-71D8EBBC1537}"/>
              </a:ext>
            </a:extLst>
          </p:cNvPr>
          <p:cNvSpPr/>
          <p:nvPr/>
        </p:nvSpPr>
        <p:spPr>
          <a:xfrm>
            <a:off x="2040941" y="0"/>
            <a:ext cx="40160448" cy="12874752"/>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C3D0D377-28B0-417D-886B-9483AF064975}"/>
              </a:ext>
            </a:extLst>
          </p:cNvPr>
          <p:cNvSpPr/>
          <p:nvPr/>
        </p:nvSpPr>
        <p:spPr>
          <a:xfrm>
            <a:off x="1795802" y="5039053"/>
            <a:ext cx="460858" cy="4506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4016045" y="3511296"/>
            <a:ext cx="36605261" cy="754928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4016045" y="15184960"/>
            <a:ext cx="17775936" cy="5273037"/>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4016045" y="20503603"/>
            <a:ext cx="17775936" cy="18998477"/>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22845370" y="15184960"/>
            <a:ext cx="17775936" cy="5273037"/>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22845370" y="20503600"/>
            <a:ext cx="17775936" cy="18998470"/>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4016045" y="40680643"/>
            <a:ext cx="9875520" cy="2336800"/>
          </a:xfrm>
        </p:spPr>
        <p:txBody>
          <a:bodyPr/>
          <a:lstStyle/>
          <a:p>
            <a:fld id="{16AAFA52-7A21-407F-8339-40DF182D7460}" type="datetimeFigureOut">
              <a:rPr lang="en-US" dirty="0"/>
              <a:t>7/17/24</a:t>
            </a:fld>
            <a:endParaRPr lang="en-US" dirty="0"/>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30745786" y="40680643"/>
            <a:ext cx="9875520" cy="2336800"/>
          </a:xfrm>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2749220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2397073" y="9814560"/>
            <a:ext cx="39301427" cy="2426208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6E1D10E-1C30-41BF-8C3B-C460C9B5597B}"/>
              </a:ext>
            </a:extLst>
          </p:cNvPr>
          <p:cNvSpPr/>
          <p:nvPr/>
        </p:nvSpPr>
        <p:spPr>
          <a:xfrm>
            <a:off x="2192702" y="19019507"/>
            <a:ext cx="460858" cy="58521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3884371" y="12406579"/>
            <a:ext cx="36638179" cy="19136563"/>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96770335-1C1A-4243-9BDD-9630C417D284}" type="datetimeFigureOut">
              <a:rPr lang="en-US" dirty="0"/>
              <a:t>7/17/24</a:t>
            </a:fld>
            <a:endParaRPr lang="en-US" dirty="0"/>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4162292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141513F-8EBD-4612-96F4-CC3E309609AF}" type="datetimeFigureOut">
              <a:rPr lang="en-US" dirty="0"/>
              <a:t>7/17/24</a:t>
            </a:fld>
            <a:endParaRPr lang="en-US" dirty="0"/>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2586310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2009556" y="7437011"/>
            <a:ext cx="13466664" cy="29717402"/>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1318F0F5-812B-472C-9408-B80F2553F5E0}"/>
              </a:ext>
            </a:extLst>
          </p:cNvPr>
          <p:cNvSpPr/>
          <p:nvPr/>
        </p:nvSpPr>
        <p:spPr>
          <a:xfrm>
            <a:off x="1795803" y="10357600"/>
            <a:ext cx="526694" cy="52669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3127248" y="10943539"/>
            <a:ext cx="11159338" cy="10943539"/>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17874691" y="10943539"/>
            <a:ext cx="24227942" cy="26217677"/>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3127248" y="21945600"/>
            <a:ext cx="11159338" cy="13225882"/>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3127248" y="40680643"/>
            <a:ext cx="9875520" cy="2336800"/>
          </a:xfrm>
        </p:spPr>
        <p:txBody>
          <a:bodyPr/>
          <a:lstStyle/>
          <a:p>
            <a:fld id="{6E6483A1-31A8-47A2-AB0A-53A7803D5EBF}" type="datetimeFigureOut">
              <a:rPr lang="en-US" dirty="0"/>
              <a:t>7/17/24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98683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2009556" y="7437011"/>
            <a:ext cx="13466664" cy="29717402"/>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B63C338-194D-4F23-ABEC-60A7EA96F302}"/>
              </a:ext>
            </a:extLst>
          </p:cNvPr>
          <p:cNvSpPr/>
          <p:nvPr/>
        </p:nvSpPr>
        <p:spPr>
          <a:xfrm>
            <a:off x="1795803" y="10357600"/>
            <a:ext cx="526694" cy="52669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3127248" y="10943539"/>
            <a:ext cx="11159338" cy="10943539"/>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noChangeAspect="1"/>
          </p:cNvSpPr>
          <p:nvPr>
            <p:ph type="pic" idx="1"/>
          </p:nvPr>
        </p:nvSpPr>
        <p:spPr>
          <a:xfrm>
            <a:off x="17874691" y="7432243"/>
            <a:ext cx="24227942" cy="29728973"/>
          </a:xfrm>
        </p:spPr>
        <p:txBody>
          <a:bodyPr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3127248" y="22004122"/>
            <a:ext cx="11159338" cy="1316736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3127248" y="40680643"/>
            <a:ext cx="9875520" cy="2336800"/>
          </a:xfrm>
        </p:spPr>
        <p:txBody>
          <a:bodyPr/>
          <a:lstStyle/>
          <a:p>
            <a:fld id="{6D8810B9-2C7C-4CAF-99E2-617AE20BA331}" type="datetimeFigureOut">
              <a:rPr lang="en-US" dirty="0"/>
              <a:t>7/17/24</a:t>
            </a:fld>
            <a:endParaRPr lang="en-US" dirty="0"/>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2543400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3017520" y="2336803"/>
            <a:ext cx="37856160" cy="848360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3017520" y="11684000"/>
            <a:ext cx="37856160" cy="27848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3017520" y="40680643"/>
            <a:ext cx="9875520" cy="2336800"/>
          </a:xfrm>
          <a:prstGeom prst="rect">
            <a:avLst/>
          </a:prstGeom>
        </p:spPr>
        <p:txBody>
          <a:bodyPr vert="horz" lIns="91440" tIns="45720" rIns="91440" bIns="45720" rtlCol="0" anchor="ctr"/>
          <a:lstStyle>
            <a:lvl1pPr algn="l">
              <a:defRPr sz="1200">
                <a:solidFill>
                  <a:schemeClr val="tx1">
                    <a:tint val="75000"/>
                  </a:schemeClr>
                </a:solidFill>
              </a:defRPr>
            </a:lvl1pPr>
          </a:lstStyle>
          <a:p>
            <a:fld id="{37E93E0A-5177-400C-87C9-C93AF466EC49}" type="datetimeFigureOut">
              <a:rPr lang="en-US" dirty="0"/>
              <a:t>7/17/24</a:t>
            </a:fld>
            <a:endParaRPr lang="en-US" dirty="0"/>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14538960" y="40680643"/>
            <a:ext cx="14813280" cy="23368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30998160" y="40680643"/>
            <a:ext cx="9875520" cy="2336800"/>
          </a:xfrm>
          <a:prstGeom prst="rect">
            <a:avLst/>
          </a:prstGeom>
        </p:spPr>
        <p:txBody>
          <a:bodyPr vert="horz" lIns="91440" tIns="45720" rIns="91440" bIns="45720" rtlCol="0" anchor="ctr"/>
          <a:lstStyle>
            <a:lvl1pPr algn="r">
              <a:defRPr sz="1200">
                <a:solidFill>
                  <a:schemeClr val="tx1">
                    <a:tint val="75000"/>
                  </a:schemeClr>
                </a:solidFill>
              </a:defRPr>
            </a:lvl1pPr>
          </a:lstStyle>
          <a:p>
            <a:fld id="{94917615-2DB4-4DAA-9DE3-B2B689A846E0}" type="slidenum">
              <a:rPr lang="en-US" dirty="0"/>
              <a:t>‹#›</a:t>
            </a:fld>
            <a:endParaRPr lang="en-US" dirty="0"/>
          </a:p>
        </p:txBody>
      </p:sp>
    </p:spTree>
    <p:extLst>
      <p:ext uri="{BB962C8B-B14F-4D97-AF65-F5344CB8AC3E}">
        <p14:creationId xmlns:p14="http://schemas.microsoft.com/office/powerpoint/2010/main" val="56831927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hyperlink" Target="https://gutengroup.mcb.arizona.edu/" TargetMode="External"/><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hyperlink" Target="mailto:oliviafernflores@arizona.edu" TargetMode="External"/><Relationship Id="rId1" Type="http://schemas.openxmlformats.org/officeDocument/2006/relationships/slideLayout" Target="../slideLayouts/slideLayout12.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jpg"/><Relationship Id="rId15" Type="http://schemas.openxmlformats.org/officeDocument/2006/relationships/image" Target="../media/image12.jpg"/><Relationship Id="rId10" Type="http://schemas.openxmlformats.org/officeDocument/2006/relationships/image" Target="../media/image7.png"/><Relationship Id="rId4" Type="http://schemas.openxmlformats.org/officeDocument/2006/relationships/image" Target="../media/image1.jpg"/><Relationship Id="rId9" Type="http://schemas.openxmlformats.org/officeDocument/2006/relationships/image" Target="../media/image6.png"/><Relationship Id="rId1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sz="quarter"/>
          </p:nvPr>
        </p:nvSpPr>
        <p:spPr>
          <a:xfrm>
            <a:off x="681957" y="685800"/>
            <a:ext cx="42519600" cy="4572000"/>
          </a:xfrm>
          <a:prstGeom prst="roundRect">
            <a:avLst>
              <a:gd name="adj" fmla="val 6990"/>
            </a:avLst>
          </a:prstGeom>
          <a:solidFill>
            <a:schemeClr val="tx2"/>
          </a:solidFill>
          <a:ln>
            <a:noFill/>
            <a:miter lim="800000"/>
          </a:ln>
        </p:spPr>
        <p:txBody>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r>
              <a:rPr lang="en-US" dirty="0">
                <a:noFill/>
              </a:rPr>
              <a:t> </a:t>
            </a:r>
          </a:p>
        </p:txBody>
      </p:sp>
      <p:sp>
        <p:nvSpPr>
          <p:cNvPr id="17" name="Text Placeholder 5">
            <a:extLst>
              <a:ext uri="{FF2B5EF4-FFF2-40B4-BE49-F238E27FC236}">
                <a16:creationId xmlns:a16="http://schemas.microsoft.com/office/drawing/2014/main" id="{B2C25681-95AF-45D0-852E-DC3E00E2FDFE}"/>
              </a:ext>
            </a:extLst>
          </p:cNvPr>
          <p:cNvSpPr txBox="1"/>
          <p:nvPr/>
        </p:nvSpPr>
        <p:spPr>
          <a:xfrm>
            <a:off x="4568157" y="1143000"/>
            <a:ext cx="34546852" cy="2514600"/>
          </a:xfrm>
          <a:prstGeom prst="rect">
            <a:avLst/>
          </a:prstGeom>
        </p:spPr>
        <p:txBody>
          <a:bodyPr lIns="0" tIns="0" rIns="0" bIns="0" anchor="t">
            <a:no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ctr" defTabSz="3760899">
              <a:spcBef>
                <a:spcPct val="20000"/>
              </a:spcBef>
              <a:defRPr/>
            </a:pPr>
            <a:r>
              <a:rPr lang="en-US" sz="7200" dirty="0">
                <a:solidFill>
                  <a:schemeClr val="bg1"/>
                </a:solidFill>
                <a:latin typeface="Nunito"/>
              </a:rPr>
              <a:t>Inferring Demographic Histories and Distributions of Fitness Effects of Wild House Mice from Allele Frequency Spectra</a:t>
            </a:r>
          </a:p>
        </p:txBody>
      </p:sp>
      <p:sp>
        <p:nvSpPr>
          <p:cNvPr id="18" name="Text Placeholder 5">
            <a:extLst>
              <a:ext uri="{FF2B5EF4-FFF2-40B4-BE49-F238E27FC236}">
                <a16:creationId xmlns:a16="http://schemas.microsoft.com/office/drawing/2014/main" id="{EF872E11-D0DF-4446-BE76-A398B88E9B44}"/>
              </a:ext>
            </a:extLst>
          </p:cNvPr>
          <p:cNvSpPr txBox="1"/>
          <p:nvPr/>
        </p:nvSpPr>
        <p:spPr>
          <a:xfrm>
            <a:off x="5058866" y="3429000"/>
            <a:ext cx="33596528" cy="1600200"/>
          </a:xfrm>
          <a:prstGeom prst="rect">
            <a:avLst/>
          </a:prstGeom>
        </p:spPr>
        <p:txBody>
          <a:bodyPr wrap="square" lIns="0" tIns="0" rIns="0" bIns="0" anchor="t">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defRPr/>
            </a:pPr>
            <a:r>
              <a:rPr lang="en-US" sz="5400" b="0" dirty="0">
                <a:solidFill>
                  <a:schemeClr val="bg1"/>
                </a:solidFill>
                <a:latin typeface="Nunito" pitchFamily="2" charset="77"/>
                <a:ea typeface="Open Sans"/>
                <a:cs typeface="Arial"/>
              </a:rPr>
              <a:t>Olivia </a:t>
            </a:r>
            <a:r>
              <a:rPr lang="en-US" sz="5400" b="0" dirty="0" err="1">
                <a:solidFill>
                  <a:schemeClr val="bg1"/>
                </a:solidFill>
                <a:latin typeface="Nunito" pitchFamily="2" charset="77"/>
                <a:ea typeface="Open Sans"/>
                <a:cs typeface="Arial"/>
              </a:rPr>
              <a:t>Fernflores</a:t>
            </a:r>
            <a:r>
              <a:rPr lang="en-US" sz="5400" b="0" dirty="0">
                <a:solidFill>
                  <a:schemeClr val="bg1"/>
                </a:solidFill>
                <a:latin typeface="Nunito" pitchFamily="2" charset="77"/>
                <a:ea typeface="Open Sans"/>
                <a:cs typeface="Arial"/>
              </a:rPr>
              <a:t>, David Castellano, Emanuel Fonseca, Travis J. Struck, Ryan N. Gutenkunst</a:t>
            </a:r>
          </a:p>
          <a:p>
            <a:pPr>
              <a:defRPr/>
            </a:pPr>
            <a:r>
              <a:rPr lang="en-US" sz="4800" b="0" dirty="0">
                <a:solidFill>
                  <a:schemeClr val="bg1"/>
                </a:solidFill>
                <a:latin typeface="Nunito" pitchFamily="2" charset="77"/>
                <a:ea typeface="Open Sans"/>
                <a:cs typeface="Arial"/>
              </a:rPr>
              <a:t>Molecular and Cellular Biology, University of Arizona; </a:t>
            </a:r>
            <a:r>
              <a:rPr lang="en-US" sz="4800" b="0" dirty="0">
                <a:solidFill>
                  <a:schemeClr val="bg1"/>
                </a:solidFill>
                <a:latin typeface="Nunito" pitchFamily="2" charset="77"/>
                <a:ea typeface="Open Sans"/>
                <a:cs typeface="Arial"/>
                <a:hlinkClick r:id="rId2">
                  <a:extLst>
                    <a:ext uri="{A12FA001-AC4F-418D-AE19-62706E023703}">
                      <ahyp:hlinkClr xmlns:ahyp="http://schemas.microsoft.com/office/drawing/2018/hyperlinkcolor" val="tx"/>
                    </a:ext>
                  </a:extLst>
                </a:hlinkClick>
              </a:rPr>
              <a:t>oliviafernflores@arizona.edu</a:t>
            </a:r>
            <a:r>
              <a:rPr lang="en-US" sz="4800" b="0" dirty="0">
                <a:solidFill>
                  <a:schemeClr val="bg1"/>
                </a:solidFill>
                <a:latin typeface="Nunito" pitchFamily="2" charset="77"/>
                <a:ea typeface="Open Sans"/>
                <a:cs typeface="Arial"/>
              </a:rPr>
              <a:t>, </a:t>
            </a:r>
            <a:r>
              <a:rPr lang="en-US" sz="4800" b="0" dirty="0">
                <a:solidFill>
                  <a:schemeClr val="bg1"/>
                </a:solidFill>
                <a:latin typeface="Nunito" pitchFamily="2" charset="77"/>
                <a:ea typeface="Open Sans"/>
                <a:cs typeface="Arial"/>
                <a:hlinkClick r:id="rId3">
                  <a:extLst>
                    <a:ext uri="{A12FA001-AC4F-418D-AE19-62706E023703}">
                      <ahyp:hlinkClr xmlns:ahyp="http://schemas.microsoft.com/office/drawing/2018/hyperlinkcolor" val="tx"/>
                    </a:ext>
                  </a:extLst>
                </a:hlinkClick>
              </a:rPr>
              <a:t>https://gutengroup.mcb.arizona.edu/</a:t>
            </a:r>
            <a:endParaRPr lang="en-US" sz="4800" b="0" dirty="0">
              <a:solidFill>
                <a:schemeClr val="bg1"/>
              </a:solidFill>
              <a:latin typeface="Nunito" pitchFamily="2" charset="77"/>
              <a:ea typeface="Open Sans"/>
              <a:cs typeface="Arial"/>
            </a:endParaRPr>
          </a:p>
        </p:txBody>
      </p:sp>
      <p:sp>
        <p:nvSpPr>
          <p:cNvPr id="2155" name="Rectangle 167"/>
          <p:cNvSpPr>
            <a:spLocks noChangeArrowheads="1"/>
          </p:cNvSpPr>
          <p:nvPr/>
        </p:nvSpPr>
        <p:spPr bwMode="auto">
          <a:xfrm>
            <a:off x="685800" y="6172200"/>
            <a:ext cx="13716000" cy="1371600"/>
          </a:xfrm>
          <a:prstGeom prst="roundRect">
            <a:avLst/>
          </a:prstGeom>
          <a:solidFill>
            <a:srgbClr val="AB0520"/>
          </a:solidFill>
          <a:ln w="9525">
            <a:noFill/>
            <a:miter lim="800000"/>
          </a:ln>
        </p:spPr>
        <p:txBody>
          <a:bodyPr wrap="none" lIns="137160" tIns="68580" rIns="137160" bIns="68580"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762187"/>
            <a:r>
              <a:rPr lang="en-US" sz="4800" dirty="0">
                <a:solidFill>
                  <a:schemeClr val="bg1"/>
                </a:solidFill>
                <a:latin typeface="Nunito" panose="00000500000000000000" pitchFamily="2" charset="0"/>
              </a:rPr>
              <a:t>Abstract</a:t>
            </a:r>
          </a:p>
        </p:txBody>
      </p:sp>
      <p:sp>
        <p:nvSpPr>
          <p:cNvPr id="19" name="Rectangle 167">
            <a:extLst>
              <a:ext uri="{FF2B5EF4-FFF2-40B4-BE49-F238E27FC236}">
                <a16:creationId xmlns:a16="http://schemas.microsoft.com/office/drawing/2014/main" id="{CC5F2601-3472-4441-8610-673ACB878A1B}"/>
              </a:ext>
            </a:extLst>
          </p:cNvPr>
          <p:cNvSpPr>
            <a:spLocks noChangeArrowheads="1"/>
          </p:cNvSpPr>
          <p:nvPr/>
        </p:nvSpPr>
        <p:spPr bwMode="auto">
          <a:xfrm>
            <a:off x="15091689" y="6172200"/>
            <a:ext cx="13716000" cy="1371600"/>
          </a:xfrm>
          <a:prstGeom prst="roundRect">
            <a:avLst/>
          </a:prstGeom>
          <a:solidFill>
            <a:srgbClr val="AB0520"/>
          </a:solidFill>
          <a:ln w="9525">
            <a:noFill/>
            <a:miter lim="800000"/>
          </a:ln>
        </p:spPr>
        <p:txBody>
          <a:bodyPr wrap="none" lIns="137160" tIns="68580" rIns="137160" bIns="68580"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762187"/>
            <a:r>
              <a:rPr lang="en-US" sz="4800" dirty="0">
                <a:solidFill>
                  <a:schemeClr val="bg1"/>
                </a:solidFill>
                <a:latin typeface="Nunito" panose="00000500000000000000" pitchFamily="2" charset="0"/>
              </a:rPr>
              <a:t>Methods</a:t>
            </a:r>
          </a:p>
        </p:txBody>
      </p:sp>
      <p:sp>
        <p:nvSpPr>
          <p:cNvPr id="20" name="Rectangle 167">
            <a:extLst>
              <a:ext uri="{FF2B5EF4-FFF2-40B4-BE49-F238E27FC236}">
                <a16:creationId xmlns:a16="http://schemas.microsoft.com/office/drawing/2014/main" id="{F8160BCC-36FC-4419-BD0D-F8E0CD69D3FC}"/>
              </a:ext>
            </a:extLst>
          </p:cNvPr>
          <p:cNvSpPr>
            <a:spLocks noChangeArrowheads="1"/>
          </p:cNvSpPr>
          <p:nvPr/>
        </p:nvSpPr>
        <p:spPr bwMode="auto">
          <a:xfrm>
            <a:off x="685800" y="18973800"/>
            <a:ext cx="13716000" cy="1371600"/>
          </a:xfrm>
          <a:prstGeom prst="roundRect">
            <a:avLst/>
          </a:prstGeom>
          <a:solidFill>
            <a:srgbClr val="AB0520"/>
          </a:solidFill>
          <a:ln w="9525">
            <a:noFill/>
            <a:miter lim="800000"/>
          </a:ln>
        </p:spPr>
        <p:txBody>
          <a:bodyPr wrap="none" lIns="137160" tIns="68580" rIns="137160" bIns="68580"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762187"/>
            <a:r>
              <a:rPr lang="en-US" sz="4800" dirty="0">
                <a:solidFill>
                  <a:schemeClr val="bg1"/>
                </a:solidFill>
                <a:latin typeface="Nunito" panose="00000500000000000000" pitchFamily="2" charset="0"/>
              </a:rPr>
              <a:t>Demographic History</a:t>
            </a:r>
          </a:p>
        </p:txBody>
      </p:sp>
      <p:sp>
        <p:nvSpPr>
          <p:cNvPr id="21" name="Rectangle 167">
            <a:extLst>
              <a:ext uri="{FF2B5EF4-FFF2-40B4-BE49-F238E27FC236}">
                <a16:creationId xmlns:a16="http://schemas.microsoft.com/office/drawing/2014/main" id="{101B52F1-D8CA-4741-B86D-98C03F645847}"/>
              </a:ext>
            </a:extLst>
          </p:cNvPr>
          <p:cNvSpPr>
            <a:spLocks noChangeArrowheads="1"/>
          </p:cNvSpPr>
          <p:nvPr/>
        </p:nvSpPr>
        <p:spPr bwMode="auto">
          <a:xfrm>
            <a:off x="29485557" y="6172200"/>
            <a:ext cx="13716000" cy="1371600"/>
          </a:xfrm>
          <a:prstGeom prst="roundRect">
            <a:avLst/>
          </a:prstGeom>
          <a:solidFill>
            <a:srgbClr val="AB0520"/>
          </a:solidFill>
          <a:ln w="9525">
            <a:noFill/>
            <a:miter lim="800000"/>
          </a:ln>
        </p:spPr>
        <p:txBody>
          <a:bodyPr wrap="none" lIns="137160" tIns="68580" rIns="137160" bIns="68580"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762187"/>
            <a:r>
              <a:rPr lang="en-US" sz="4800" dirty="0">
                <a:solidFill>
                  <a:schemeClr val="bg1"/>
                </a:solidFill>
                <a:latin typeface="Nunito" panose="00000500000000000000" pitchFamily="2" charset="0"/>
              </a:rPr>
              <a:t>Joint DFE Results</a:t>
            </a:r>
          </a:p>
        </p:txBody>
      </p:sp>
      <p:sp>
        <p:nvSpPr>
          <p:cNvPr id="32" name="Rectangle 167">
            <a:extLst>
              <a:ext uri="{FF2B5EF4-FFF2-40B4-BE49-F238E27FC236}">
                <a16:creationId xmlns:a16="http://schemas.microsoft.com/office/drawing/2014/main" id="{8A36DE9E-ADA7-4B49-A36B-D777D03B40F4}"/>
              </a:ext>
            </a:extLst>
          </p:cNvPr>
          <p:cNvSpPr>
            <a:spLocks noChangeArrowheads="1"/>
          </p:cNvSpPr>
          <p:nvPr/>
        </p:nvSpPr>
        <p:spPr bwMode="auto">
          <a:xfrm>
            <a:off x="15104364" y="23088600"/>
            <a:ext cx="13716000" cy="1371600"/>
          </a:xfrm>
          <a:prstGeom prst="roundRect">
            <a:avLst/>
          </a:prstGeom>
          <a:solidFill>
            <a:srgbClr val="AB0520"/>
          </a:solidFill>
          <a:ln w="9525">
            <a:noFill/>
            <a:miter lim="800000"/>
          </a:ln>
        </p:spPr>
        <p:txBody>
          <a:bodyPr wrap="none" lIns="137160" tIns="68580" rIns="137160" bIns="68580"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762187"/>
            <a:r>
              <a:rPr lang="en-US" sz="4800" dirty="0">
                <a:solidFill>
                  <a:schemeClr val="bg1"/>
                </a:solidFill>
                <a:latin typeface="Nunito" panose="00000500000000000000" pitchFamily="2" charset="0"/>
              </a:rPr>
              <a:t>Demographic History Results</a:t>
            </a:r>
          </a:p>
        </p:txBody>
      </p:sp>
      <p:sp>
        <p:nvSpPr>
          <p:cNvPr id="48" name="TextBox 47">
            <a:extLst>
              <a:ext uri="{FF2B5EF4-FFF2-40B4-BE49-F238E27FC236}">
                <a16:creationId xmlns:a16="http://schemas.microsoft.com/office/drawing/2014/main" id="{6A0D303C-BC2E-4D27-8DCB-AFFC83235B99}"/>
              </a:ext>
            </a:extLst>
          </p:cNvPr>
          <p:cNvSpPr txBox="1"/>
          <p:nvPr/>
        </p:nvSpPr>
        <p:spPr>
          <a:xfrm>
            <a:off x="685800" y="7543800"/>
            <a:ext cx="13716000" cy="11430000"/>
          </a:xfrm>
          <a:prstGeom prst="rect">
            <a:avLst/>
          </a:prstGeom>
          <a:solidFill>
            <a:schemeClr val="bg1"/>
          </a:solidFill>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Much can be learned about a species’ recent evolutionary past by fitting models to contemporary patterns of genetic variation. We aim to infer the distribution of mutation fitness effects (DFE) among multiple populations of wild house mice, so that the extensive knowledge of mouse molecular biology can be leveraged to understand the biological basis of the DFE. To infer the DFE, we first use synonymous mutations to infer a model of demographic history. Inferring a demographic history can be done for a single population or for two populations and helps us learn about population size(s), divergence time(s), migration rate(s), and level(s) of inbreeding. We then use the demographic model describing two populations to create a set of frequency spectra for nonsynonymous sites under a range of strengths of selection (selection coefficients), which allows us to infer the DFE. The DFE provides information about what proportions of mutations in nonsynonymous sites are deleterious, neutral, and advantageous, which can provide key input into the evolutionary process. Here we present demographic histories and DFEs for pairs of populations of </a:t>
            </a:r>
            <a:r>
              <a:rPr lang="en-US" sz="3200"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Mus musculus </a:t>
            </a:r>
            <a:r>
              <a:rPr lang="en-US" sz="3200" b="0" i="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domesticus</a:t>
            </a:r>
            <a:r>
              <a:rPr lang="en-US" sz="3200"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from Iran and France, France and Germany, and Germany and Heligoland. In all population pairs, the best demographic models are those that include migration between populations following a distinct split into two populations and that account for potential inbreeding with populations. We also found that distributions of fitness effects had very high to perfect correlations for each population pair.</a:t>
            </a:r>
          </a:p>
        </p:txBody>
      </p:sp>
      <p:sp>
        <p:nvSpPr>
          <p:cNvPr id="241" name="TextBox 240">
            <a:extLst>
              <a:ext uri="{FF2B5EF4-FFF2-40B4-BE49-F238E27FC236}">
                <a16:creationId xmlns:a16="http://schemas.microsoft.com/office/drawing/2014/main" id="{289F4C29-97DA-4889-85D4-4718B5EF9EE5}"/>
              </a:ext>
            </a:extLst>
          </p:cNvPr>
          <p:cNvSpPr txBox="1"/>
          <p:nvPr/>
        </p:nvSpPr>
        <p:spPr>
          <a:xfrm>
            <a:off x="685800" y="20345400"/>
            <a:ext cx="13716000" cy="5029200"/>
          </a:xfrm>
          <a:prstGeom prst="rect">
            <a:avLst/>
          </a:prstGeom>
          <a:solidFill>
            <a:schemeClr val="bg1"/>
          </a:solidFill>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Inferring demographic history is a common goal in population genetics and can done computationally using genomic data. A demographic history describes a population or set of populations over time and seeks to explain their relationship through migrations, splits, and size changes. This project uses a site frequency spectra (SFS) based approach to infer demographic histories for population pairs using a diffusion method, which is implemented in the software </a:t>
            </a:r>
            <a:r>
              <a:rPr lang="en-US" sz="3200" b="0" i="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dadi</a:t>
            </a:r>
            <a:r>
              <a:rPr lang="en-US" sz="3200"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 The parameters from demographic inference describe a population or pair of populations over time, which helps complement archaeological evidence of population history and guides exploration of selection. </a:t>
            </a:r>
          </a:p>
        </p:txBody>
      </p:sp>
      <p:sp>
        <p:nvSpPr>
          <p:cNvPr id="306" name="TextBox 305">
            <a:extLst>
              <a:ext uri="{FF2B5EF4-FFF2-40B4-BE49-F238E27FC236}">
                <a16:creationId xmlns:a16="http://schemas.microsoft.com/office/drawing/2014/main" id="{52719D96-727F-42F6-8B2A-AA919B98673D}"/>
              </a:ext>
            </a:extLst>
          </p:cNvPr>
          <p:cNvSpPr txBox="1"/>
          <p:nvPr/>
        </p:nvSpPr>
        <p:spPr>
          <a:xfrm>
            <a:off x="29485557" y="26974800"/>
            <a:ext cx="13716000" cy="9941183"/>
          </a:xfrm>
          <a:prstGeom prst="rect">
            <a:avLst/>
          </a:prstGeom>
          <a:solidFill>
            <a:schemeClr val="bg1"/>
          </a:solidFill>
          <a:ln>
            <a:noFill/>
          </a:ln>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demographic inferences presented here describe three population pairs of </a:t>
            </a:r>
            <a:r>
              <a:rPr lang="en-US" sz="3200"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Mus musculus </a:t>
            </a:r>
            <a:r>
              <a:rPr lang="en-US" sz="3200" b="0" i="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domesticus</a:t>
            </a: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and each pair is best represented by an isolation-migration-pre model. Our results match known migration patterns of </a:t>
            </a:r>
            <a:r>
              <a:rPr lang="en-US" sz="3200"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Mus musculus </a:t>
            </a:r>
            <a:r>
              <a:rPr lang="en-US" sz="3200" b="0" i="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domesticus</a:t>
            </a: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and our estimates of ancestral population sizes and inbreeding levels are consistent with literature(3, 7, 8). Having parameters to describe paired populations allows us to construct a combined demographic history for all four populations, which could, when combined with archeological evidence, help us further understand the demographic background of the species. </a:t>
            </a:r>
          </a:p>
          <a:p>
            <a:pPr algn="l"/>
            <a:endPar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l"/>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DFE results show high correlation between mutational fitness effects in population pairs. One explanation for this result is that each of the populations in a pair are living in similar environments, and thus subject to similar environmental effects on selection, driving a highly correlated DFE (8, 9). We hope this work will help us understand the biological basis of the DFE by leveraging the extensive knowledge of the common laboratory mouse, whose genomic origin is, on average, 92% </a:t>
            </a:r>
            <a:r>
              <a:rPr lang="en-US" sz="3200" b="0" i="1" dirty="0">
                <a:solidFill>
                  <a:schemeClr val="tx1"/>
                </a:solidFill>
                <a:latin typeface="Open Sans" panose="020B0606030504020204" pitchFamily="34" charset="0"/>
                <a:ea typeface="Open Sans" panose="020B0606030504020204" pitchFamily="34" charset="0"/>
                <a:cs typeface="Open Sans" panose="020B0606030504020204" pitchFamily="34" charset="0"/>
              </a:rPr>
              <a:t>Mus musculus </a:t>
            </a:r>
            <a:r>
              <a:rPr lang="en-US" sz="3200" b="0" i="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domesticus</a:t>
            </a:r>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(10). To continue this, we plan to look at joint-DFEs for the same population pairs for a subset of mutations located in genes annotated to specific gene ontology terms.</a:t>
            </a:r>
          </a:p>
        </p:txBody>
      </p:sp>
      <p:sp>
        <p:nvSpPr>
          <p:cNvPr id="6" name="Rectangle 2">
            <a:extLst>
              <a:ext uri="{FF2B5EF4-FFF2-40B4-BE49-F238E27FC236}">
                <a16:creationId xmlns:a16="http://schemas.microsoft.com/office/drawing/2014/main" id="{ED06D55D-646D-4679-5D1F-1F1D66F06167}"/>
              </a:ext>
            </a:extLst>
          </p:cNvPr>
          <p:cNvSpPr>
            <a:spLocks noGrp="1" noChangeArrowheads="1"/>
          </p:cNvSpPr>
          <p:nvPr/>
        </p:nvSpPr>
        <p:spPr>
          <a:xfrm>
            <a:off x="685800" y="39611808"/>
            <a:ext cx="13699401" cy="3657600"/>
          </a:xfrm>
          <a:prstGeom prst="roundRect">
            <a:avLst>
              <a:gd name="adj" fmla="val 6990"/>
            </a:avLst>
          </a:prstGeom>
          <a:solidFill>
            <a:srgbClr val="0C234B"/>
          </a:solidFill>
          <a:ln>
            <a:noFill/>
            <a:miter lim="800000"/>
          </a:ln>
        </p:spPr>
        <p:txBody>
          <a:bodyPr vert="horz" lIns="91440" tIns="45720" rIns="91440" bIns="45720" rtlCol="0" anchor="ctr">
            <a:normAutofit/>
          </a:bodyPr>
          <a:lstStyle>
            <a:defPPr>
              <a:defRPr kern="1200"/>
            </a:defPPr>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noFill/>
            </a:endParaRPr>
          </a:p>
        </p:txBody>
      </p:sp>
      <p:pic>
        <p:nvPicPr>
          <p:cNvPr id="10" name="Picture 9" descr="A logo for a college&#10;&#10;Description automatically generated">
            <a:extLst>
              <a:ext uri="{FF2B5EF4-FFF2-40B4-BE49-F238E27FC236}">
                <a16:creationId xmlns:a16="http://schemas.microsoft.com/office/drawing/2014/main" id="{94F28BDB-2E63-9DE8-95FA-25D9348014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55393" y="1143000"/>
            <a:ext cx="4065237" cy="3657600"/>
          </a:xfrm>
          <a:prstGeom prst="rect">
            <a:avLst/>
          </a:prstGeom>
        </p:spPr>
      </p:pic>
      <p:pic>
        <p:nvPicPr>
          <p:cNvPr id="14" name="Picture 13" descr="A logo of a university of arizona&#10;&#10;Description automatically generated">
            <a:extLst>
              <a:ext uri="{FF2B5EF4-FFF2-40B4-BE49-F238E27FC236}">
                <a16:creationId xmlns:a16="http://schemas.microsoft.com/office/drawing/2014/main" id="{96CE12A2-B33C-4F5B-B356-6DDF081A19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9041" y="1143000"/>
            <a:ext cx="3899825" cy="3657600"/>
          </a:xfrm>
          <a:prstGeom prst="rect">
            <a:avLst/>
          </a:prstGeom>
        </p:spPr>
      </p:pic>
      <p:grpSp>
        <p:nvGrpSpPr>
          <p:cNvPr id="238" name="Group 237">
            <a:extLst>
              <a:ext uri="{FF2B5EF4-FFF2-40B4-BE49-F238E27FC236}">
                <a16:creationId xmlns:a16="http://schemas.microsoft.com/office/drawing/2014/main" id="{4C1A2EBA-4512-2342-4FEF-61D454A2DC6A}"/>
              </a:ext>
            </a:extLst>
          </p:cNvPr>
          <p:cNvGrpSpPr/>
          <p:nvPr/>
        </p:nvGrpSpPr>
        <p:grpSpPr>
          <a:xfrm>
            <a:off x="685800" y="25374600"/>
            <a:ext cx="13728758" cy="13556814"/>
            <a:chOff x="29489400" y="6858000"/>
            <a:chExt cx="13728758" cy="13556814"/>
          </a:xfrm>
        </p:grpSpPr>
        <p:sp>
          <p:nvSpPr>
            <p:cNvPr id="27" name="Rectangle 167">
              <a:extLst>
                <a:ext uri="{FF2B5EF4-FFF2-40B4-BE49-F238E27FC236}">
                  <a16:creationId xmlns:a16="http://schemas.microsoft.com/office/drawing/2014/main" id="{9E369C6D-A264-4B89-931F-14FD6655F2D2}"/>
                </a:ext>
              </a:extLst>
            </p:cNvPr>
            <p:cNvSpPr>
              <a:spLocks noChangeArrowheads="1"/>
            </p:cNvSpPr>
            <p:nvPr/>
          </p:nvSpPr>
          <p:spPr bwMode="auto">
            <a:xfrm>
              <a:off x="29489400" y="6858000"/>
              <a:ext cx="13716000" cy="1371600"/>
            </a:xfrm>
            <a:prstGeom prst="roundRect">
              <a:avLst/>
            </a:prstGeom>
            <a:solidFill>
              <a:srgbClr val="AB0520"/>
            </a:solidFill>
            <a:ln w="9525">
              <a:noFill/>
              <a:miter lim="800000"/>
            </a:ln>
          </p:spPr>
          <p:txBody>
            <a:bodyPr wrap="none" lIns="137160" tIns="68580" rIns="137160" bIns="68580"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762187"/>
              <a:r>
                <a:rPr lang="en-US" sz="4800" dirty="0">
                  <a:solidFill>
                    <a:schemeClr val="bg1"/>
                  </a:solidFill>
                  <a:latin typeface="Nunito" panose="00000500000000000000" pitchFamily="2" charset="0"/>
                </a:rPr>
                <a:t>Joint Distribution of Fitness Effects</a:t>
              </a:r>
            </a:p>
          </p:txBody>
        </p:sp>
        <p:sp>
          <p:nvSpPr>
            <p:cNvPr id="49" name="TextBox 48">
              <a:extLst>
                <a:ext uri="{FF2B5EF4-FFF2-40B4-BE49-F238E27FC236}">
                  <a16:creationId xmlns:a16="http://schemas.microsoft.com/office/drawing/2014/main" id="{DEA09F5A-1661-4BDF-A2DF-89252468F52D}"/>
                </a:ext>
              </a:extLst>
            </p:cNvPr>
            <p:cNvSpPr txBox="1"/>
            <p:nvPr/>
          </p:nvSpPr>
          <p:spPr>
            <a:xfrm>
              <a:off x="29489401" y="8229600"/>
              <a:ext cx="13715999" cy="3657600"/>
            </a:xfrm>
            <a:prstGeom prst="rect">
              <a:avLst/>
            </a:prstGeom>
            <a:solidFill>
              <a:schemeClr val="bg1"/>
            </a:solidFill>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Another key question in population genetics is understanding what selective pressures contribute to certain mutations reaching fixation or extinction. Each mutation exists on a spectrum of how deleterious it is, which yields a distributions of fitness effects (DFE). Using a joint DFE, we can quantify the correlation between mutation fitness effects in two populations. </a:t>
              </a:r>
              <a:r>
                <a:rPr kumimoji="0" lang="en-US" sz="3200" b="0" i="0"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A high correlation results in more shared high frequency polymorphisms compared to a low correlation.</a:t>
              </a:r>
              <a:endPar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3" descr="A graph of a function&#10;&#10;Description automatically generated with medium confidence">
              <a:extLst>
                <a:ext uri="{FF2B5EF4-FFF2-40B4-BE49-F238E27FC236}">
                  <a16:creationId xmlns:a16="http://schemas.microsoft.com/office/drawing/2014/main" id="{44E1A9AE-468E-1D6F-5152-342DE120D46E}"/>
                </a:ext>
              </a:extLst>
            </p:cNvPr>
            <p:cNvPicPr>
              <a:picLocks noChangeAspect="1"/>
            </p:cNvPicPr>
            <p:nvPr/>
          </p:nvPicPr>
          <p:blipFill rotWithShape="1">
            <a:blip r:embed="rId6">
              <a:extLst>
                <a:ext uri="{28A0092B-C50C-407E-A947-70E740481C1C}">
                  <a14:useLocalDpi xmlns:a14="http://schemas.microsoft.com/office/drawing/2010/main" val="0"/>
                </a:ext>
              </a:extLst>
            </a:blip>
            <a:srcRect l="10811" t="8709" r="20945" b="17626"/>
            <a:stretch/>
          </p:blipFill>
          <p:spPr>
            <a:xfrm>
              <a:off x="35498313" y="11658600"/>
              <a:ext cx="7623831" cy="6172200"/>
            </a:xfrm>
            <a:prstGeom prst="rect">
              <a:avLst/>
            </a:prstGeom>
          </p:spPr>
        </p:pic>
        <p:sp>
          <p:nvSpPr>
            <p:cNvPr id="217" name="TextBox 216">
              <a:extLst>
                <a:ext uri="{FF2B5EF4-FFF2-40B4-BE49-F238E27FC236}">
                  <a16:creationId xmlns:a16="http://schemas.microsoft.com/office/drawing/2014/main" id="{BA253D35-CCE7-5EAE-9211-70B76E08ACF5}"/>
                </a:ext>
              </a:extLst>
            </p:cNvPr>
            <p:cNvSpPr txBox="1"/>
            <p:nvPr/>
          </p:nvSpPr>
          <p:spPr>
            <a:xfrm>
              <a:off x="29567471" y="11759625"/>
              <a:ext cx="6727371" cy="6494085"/>
            </a:xfrm>
            <a:prstGeom prst="rect">
              <a:avLst/>
            </a:prstGeom>
            <a:noFill/>
          </p:spPr>
          <p:txBody>
            <a:bodyPr wrap="square">
              <a:spAutoFit/>
            </a:bodyPr>
            <a:lstStyle/>
            <a:p>
              <a:r>
                <a:rPr kumimoji="0" lang="en-US" sz="3200" b="0" i="0"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On the horizontal and vertical axes, we plot the strength of selection with S1 indicating the strength of selection for a mutation in population one and S2 indicating the strength of selection for a mutation in population two (modified from Huang et al. 2021). The density of color represents the number of mutations for both populations that have the corresponding pairs of selection coefficients. </a:t>
              </a:r>
              <a:endParaRPr lang="en-US" dirty="0"/>
            </a:p>
          </p:txBody>
        </p:sp>
        <p:sp>
          <p:nvSpPr>
            <p:cNvPr id="219" name="TextBox 218">
              <a:extLst>
                <a:ext uri="{FF2B5EF4-FFF2-40B4-BE49-F238E27FC236}">
                  <a16:creationId xmlns:a16="http://schemas.microsoft.com/office/drawing/2014/main" id="{BC32B257-6F1B-5383-CA86-A05ABD88A860}"/>
                </a:ext>
              </a:extLst>
            </p:cNvPr>
            <p:cNvSpPr txBox="1"/>
            <p:nvPr/>
          </p:nvSpPr>
          <p:spPr>
            <a:xfrm>
              <a:off x="29502158" y="18357414"/>
              <a:ext cx="13716000" cy="2057400"/>
            </a:xfrm>
            <a:prstGeom prst="rect">
              <a:avLst/>
            </a:prstGeom>
            <a:noFill/>
          </p:spPr>
          <p:txBody>
            <a:bodyPr wrap="square">
              <a:spAutoFit/>
            </a:bodyPr>
            <a:lstStyle/>
            <a:p>
              <a:r>
                <a:rPr kumimoji="0" lang="en-US" sz="3200" b="0" i="0" u="none" strike="noStrike" kern="1200" cap="none" spc="0" normalizeH="0" baseline="0" noProof="0" dirty="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rPr>
                <a:t>Between populations, we expect to see differences in the fitness effect of a mutation due to a combination of environmental and genetic context, although we do not yet know the importance of either in determining the overall fitness effect of a mutation. </a:t>
              </a:r>
              <a:endParaRPr lang="en-US" dirty="0"/>
            </a:p>
          </p:txBody>
        </p:sp>
      </p:grpSp>
      <p:grpSp>
        <p:nvGrpSpPr>
          <p:cNvPr id="229" name="Group 228">
            <a:extLst>
              <a:ext uri="{FF2B5EF4-FFF2-40B4-BE49-F238E27FC236}">
                <a16:creationId xmlns:a16="http://schemas.microsoft.com/office/drawing/2014/main" id="{45A6E8C5-3A77-B7BF-68A5-FD096B51F207}"/>
              </a:ext>
            </a:extLst>
          </p:cNvPr>
          <p:cNvGrpSpPr/>
          <p:nvPr/>
        </p:nvGrpSpPr>
        <p:grpSpPr>
          <a:xfrm>
            <a:off x="15087600" y="7504797"/>
            <a:ext cx="13716000" cy="15355205"/>
            <a:chOff x="685800" y="21220795"/>
            <a:chExt cx="13716000" cy="15355205"/>
          </a:xfrm>
        </p:grpSpPr>
        <p:pic>
          <p:nvPicPr>
            <p:cNvPr id="9" name="Picture 8" descr="A map of the world&#10;&#10;Description automatically generated">
              <a:extLst>
                <a:ext uri="{FF2B5EF4-FFF2-40B4-BE49-F238E27FC236}">
                  <a16:creationId xmlns:a16="http://schemas.microsoft.com/office/drawing/2014/main" id="{049CC7F9-F16F-A230-A70B-CC80437A0FE6}"/>
                </a:ext>
              </a:extLst>
            </p:cNvPr>
            <p:cNvPicPr>
              <a:picLocks noChangeAspect="1"/>
            </p:cNvPicPr>
            <p:nvPr/>
          </p:nvPicPr>
          <p:blipFill rotWithShape="1">
            <a:blip r:embed="rId7">
              <a:extLst>
                <a:ext uri="{28A0092B-C50C-407E-A947-70E740481C1C}">
                  <a14:useLocalDpi xmlns:a14="http://schemas.microsoft.com/office/drawing/2010/main" val="0"/>
                </a:ext>
              </a:extLst>
            </a:blip>
            <a:srcRect l="10960" r="36035" b="47194"/>
            <a:stretch/>
          </p:blipFill>
          <p:spPr>
            <a:xfrm>
              <a:off x="5486400" y="21220795"/>
              <a:ext cx="8915400" cy="4131391"/>
            </a:xfrm>
            <a:prstGeom prst="rect">
              <a:avLst/>
            </a:prstGeom>
            <a:ln>
              <a:solidFill>
                <a:schemeClr val="tx2"/>
              </a:solidFill>
            </a:ln>
          </p:spPr>
        </p:pic>
        <p:sp>
          <p:nvSpPr>
            <p:cNvPr id="5" name="Alternate Process 4">
              <a:extLst>
                <a:ext uri="{FF2B5EF4-FFF2-40B4-BE49-F238E27FC236}">
                  <a16:creationId xmlns:a16="http://schemas.microsoft.com/office/drawing/2014/main" id="{E826C2D4-C0A7-4B0D-9741-1A46B7BBFA6B}"/>
                </a:ext>
              </a:extLst>
            </p:cNvPr>
            <p:cNvSpPr/>
            <p:nvPr/>
          </p:nvSpPr>
          <p:spPr>
            <a:xfrm>
              <a:off x="685800" y="21259798"/>
              <a:ext cx="4572000" cy="3657600"/>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3200" dirty="0">
                  <a:latin typeface="Open Sans" panose="020B0606030504020204" pitchFamily="34" charset="0"/>
                  <a:ea typeface="Open Sans" panose="020B0606030504020204" pitchFamily="34" charset="0"/>
                  <a:cs typeface="Open Sans" panose="020B0606030504020204" pitchFamily="34" charset="0"/>
                </a:rPr>
                <a:t>Data from four populations of </a:t>
              </a:r>
              <a:r>
                <a:rPr lang="en-US" sz="3200" i="1" dirty="0">
                  <a:latin typeface="Open Sans" panose="020B0606030504020204" pitchFamily="34" charset="0"/>
                  <a:ea typeface="Open Sans" panose="020B0606030504020204" pitchFamily="34" charset="0"/>
                  <a:cs typeface="Open Sans" panose="020B0606030504020204" pitchFamily="34" charset="0"/>
                </a:rPr>
                <a:t>Mus musculus </a:t>
              </a:r>
              <a:r>
                <a:rPr lang="en-US" sz="3200" i="1" dirty="0" err="1">
                  <a:latin typeface="Open Sans" panose="020B0606030504020204" pitchFamily="34" charset="0"/>
                  <a:ea typeface="Open Sans" panose="020B0606030504020204" pitchFamily="34" charset="0"/>
                  <a:cs typeface="Open Sans" panose="020B0606030504020204" pitchFamily="34" charset="0"/>
                </a:rPr>
                <a:t>domesticus</a:t>
              </a:r>
              <a:r>
                <a:rPr lang="en-US" sz="3200" dirty="0">
                  <a:latin typeface="Open Sans" panose="020B0606030504020204" pitchFamily="34" charset="0"/>
                  <a:ea typeface="Open Sans" panose="020B0606030504020204" pitchFamily="34" charset="0"/>
                  <a:cs typeface="Open Sans" panose="020B0606030504020204" pitchFamily="34" charset="0"/>
                </a:rPr>
                <a:t>:</a:t>
              </a:r>
            </a:p>
            <a:p>
              <a:pPr marL="342900" indent="-342900" algn="ctr">
                <a:buAutoNum type="arabicPeriod"/>
              </a:pPr>
              <a:r>
                <a:rPr lang="en-US" sz="3200" dirty="0">
                  <a:latin typeface="Open Sans" panose="020B0606030504020204" pitchFamily="34" charset="0"/>
                  <a:ea typeface="Open Sans" panose="020B0606030504020204" pitchFamily="34" charset="0"/>
                  <a:cs typeface="Open Sans" panose="020B0606030504020204" pitchFamily="34" charset="0"/>
                </a:rPr>
                <a:t>France</a:t>
              </a:r>
            </a:p>
            <a:p>
              <a:pPr marL="342900" indent="-342900" algn="ctr">
                <a:buAutoNum type="arabicPeriod"/>
              </a:pPr>
              <a:r>
                <a:rPr lang="en-US" sz="3200" dirty="0">
                  <a:latin typeface="Open Sans" panose="020B0606030504020204" pitchFamily="34" charset="0"/>
                  <a:ea typeface="Open Sans" panose="020B0606030504020204" pitchFamily="34" charset="0"/>
                  <a:cs typeface="Open Sans" panose="020B0606030504020204" pitchFamily="34" charset="0"/>
                </a:rPr>
                <a:t>Germany</a:t>
              </a:r>
            </a:p>
            <a:p>
              <a:pPr marL="342900" indent="-342900" algn="ctr">
                <a:buAutoNum type="arabicPeriod"/>
              </a:pPr>
              <a:r>
                <a:rPr lang="en-US" sz="3200" dirty="0">
                  <a:latin typeface="Open Sans" panose="020B0606030504020204" pitchFamily="34" charset="0"/>
                  <a:ea typeface="Open Sans" panose="020B0606030504020204" pitchFamily="34" charset="0"/>
                  <a:cs typeface="Open Sans" panose="020B0606030504020204" pitchFamily="34" charset="0"/>
                </a:rPr>
                <a:t>Heligoland</a:t>
              </a:r>
            </a:p>
            <a:p>
              <a:pPr marL="342900" indent="-342900" algn="ctr">
                <a:buAutoNum type="arabicPeriod"/>
              </a:pPr>
              <a:r>
                <a:rPr lang="en-US" sz="3200" dirty="0">
                  <a:latin typeface="Open Sans" panose="020B0606030504020204" pitchFamily="34" charset="0"/>
                  <a:ea typeface="Open Sans" panose="020B0606030504020204" pitchFamily="34" charset="0"/>
                  <a:cs typeface="Open Sans" panose="020B0606030504020204" pitchFamily="34" charset="0"/>
                </a:rPr>
                <a:t>Iran</a:t>
              </a:r>
            </a:p>
          </p:txBody>
        </p:sp>
        <p:sp>
          <p:nvSpPr>
            <p:cNvPr id="11" name="Alternate Process 10">
              <a:extLst>
                <a:ext uri="{FF2B5EF4-FFF2-40B4-BE49-F238E27FC236}">
                  <a16:creationId xmlns:a16="http://schemas.microsoft.com/office/drawing/2014/main" id="{53F3C9B3-6032-9827-B43A-A286D988FAB0}"/>
                </a:ext>
              </a:extLst>
            </p:cNvPr>
            <p:cNvSpPr/>
            <p:nvPr/>
          </p:nvSpPr>
          <p:spPr>
            <a:xfrm>
              <a:off x="685800" y="26746200"/>
              <a:ext cx="4572000" cy="2057400"/>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3200" dirty="0">
                  <a:latin typeface="Open Sans" panose="020B0606030504020204" pitchFamily="34" charset="0"/>
                  <a:ea typeface="Open Sans" panose="020B0606030504020204" pitchFamily="34" charset="0"/>
                  <a:cs typeface="Open Sans" panose="020B0606030504020204" pitchFamily="34" charset="0"/>
                </a:rPr>
                <a:t>Ancestral allele inferred using </a:t>
              </a:r>
              <a:r>
                <a:rPr lang="en-US" sz="3200" i="1" dirty="0">
                  <a:latin typeface="Open Sans" panose="020B0606030504020204" pitchFamily="34" charset="0"/>
                  <a:ea typeface="Open Sans" panose="020B0606030504020204" pitchFamily="34" charset="0"/>
                  <a:cs typeface="Open Sans" panose="020B0606030504020204" pitchFamily="34" charset="0"/>
                </a:rPr>
                <a:t>Mus </a:t>
              </a:r>
              <a:r>
                <a:rPr lang="en-US" sz="3200" i="1" dirty="0" err="1">
                  <a:latin typeface="Open Sans" panose="020B0606030504020204" pitchFamily="34" charset="0"/>
                  <a:ea typeface="Open Sans" panose="020B0606030504020204" pitchFamily="34" charset="0"/>
                  <a:cs typeface="Open Sans" panose="020B0606030504020204" pitchFamily="34" charset="0"/>
                </a:rPr>
                <a:t>Spretus</a:t>
              </a:r>
              <a:r>
                <a:rPr lang="en-US" sz="3200" dirty="0">
                  <a:latin typeface="Open Sans" panose="020B0606030504020204" pitchFamily="34" charset="0"/>
                  <a:ea typeface="Open Sans" panose="020B0606030504020204" pitchFamily="34" charset="0"/>
                  <a:cs typeface="Open Sans" panose="020B0606030504020204" pitchFamily="34" charset="0"/>
                </a:rPr>
                <a:t> as an outgroup (4).</a:t>
              </a:r>
            </a:p>
          </p:txBody>
        </p:sp>
        <p:sp>
          <p:nvSpPr>
            <p:cNvPr id="13" name="Alternate Process 12">
              <a:extLst>
                <a:ext uri="{FF2B5EF4-FFF2-40B4-BE49-F238E27FC236}">
                  <a16:creationId xmlns:a16="http://schemas.microsoft.com/office/drawing/2014/main" id="{4DCF7B69-52E8-4A7D-AFAD-450DB7483C77}"/>
                </a:ext>
              </a:extLst>
            </p:cNvPr>
            <p:cNvSpPr/>
            <p:nvPr/>
          </p:nvSpPr>
          <p:spPr>
            <a:xfrm>
              <a:off x="8001000" y="26746200"/>
              <a:ext cx="6400800" cy="2057400"/>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3200" dirty="0">
                  <a:latin typeface="Open Sans" panose="020B0606030504020204" pitchFamily="34" charset="0"/>
                  <a:ea typeface="Open Sans" panose="020B0606030504020204" pitchFamily="34" charset="0"/>
                  <a:cs typeface="Open Sans" panose="020B0606030504020204" pitchFamily="34" charset="0"/>
                </a:rPr>
                <a:t>Sites marked as synonymous or non-synonymous single nucleotide polymorphisms (SNPs) using </a:t>
              </a:r>
              <a:r>
                <a:rPr lang="en-US" sz="3200" i="1" dirty="0" err="1">
                  <a:latin typeface="Open Sans" panose="020B0606030504020204" pitchFamily="34" charset="0"/>
                  <a:ea typeface="Open Sans" panose="020B0606030504020204" pitchFamily="34" charset="0"/>
                  <a:cs typeface="Open Sans" panose="020B0606030504020204" pitchFamily="34" charset="0"/>
                </a:rPr>
                <a:t>Annovar</a:t>
              </a:r>
              <a:r>
                <a:rPr lang="en-US" sz="3200" dirty="0">
                  <a:latin typeface="Open Sans" panose="020B0606030504020204" pitchFamily="34" charset="0"/>
                  <a:ea typeface="Open Sans" panose="020B0606030504020204" pitchFamily="34" charset="0"/>
                  <a:cs typeface="Open Sans" panose="020B0606030504020204" pitchFamily="34" charset="0"/>
                </a:rPr>
                <a:t> (5).</a:t>
              </a:r>
            </a:p>
          </p:txBody>
        </p:sp>
        <p:sp>
          <p:nvSpPr>
            <p:cNvPr id="15" name="Alternate Process 14">
              <a:extLst>
                <a:ext uri="{FF2B5EF4-FFF2-40B4-BE49-F238E27FC236}">
                  <a16:creationId xmlns:a16="http://schemas.microsoft.com/office/drawing/2014/main" id="{81E19005-5F7A-0A5D-B78B-BC519608BF02}"/>
                </a:ext>
              </a:extLst>
            </p:cNvPr>
            <p:cNvSpPr/>
            <p:nvPr/>
          </p:nvSpPr>
          <p:spPr>
            <a:xfrm>
              <a:off x="685800" y="30632400"/>
              <a:ext cx="4571999" cy="2057400"/>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3200" dirty="0">
                  <a:latin typeface="Open Sans" panose="020B0606030504020204" pitchFamily="34" charset="0"/>
                  <a:ea typeface="Open Sans" panose="020B0606030504020204" pitchFamily="34" charset="0"/>
                  <a:cs typeface="Open Sans" panose="020B0606030504020204" pitchFamily="34" charset="0"/>
                </a:rPr>
                <a:t>Demographic inference for population pairs with </a:t>
              </a:r>
              <a:r>
                <a:rPr lang="en-US" sz="3200" i="1" dirty="0" err="1">
                  <a:latin typeface="Open Sans" panose="020B0606030504020204" pitchFamily="34" charset="0"/>
                  <a:ea typeface="Open Sans" panose="020B0606030504020204" pitchFamily="34" charset="0"/>
                  <a:cs typeface="Open Sans" panose="020B0606030504020204" pitchFamily="34" charset="0"/>
                </a:rPr>
                <a:t>dadi</a:t>
              </a:r>
              <a:r>
                <a:rPr lang="en-US" sz="3200" i="1" dirty="0">
                  <a:latin typeface="Open Sans" panose="020B0606030504020204" pitchFamily="34" charset="0"/>
                  <a:ea typeface="Open Sans" panose="020B0606030504020204" pitchFamily="34" charset="0"/>
                  <a:cs typeface="Open Sans" panose="020B0606030504020204" pitchFamily="34" charset="0"/>
                </a:rPr>
                <a:t> </a:t>
              </a:r>
              <a:r>
                <a:rPr lang="en-US" sz="3200" dirty="0">
                  <a:latin typeface="Open Sans" panose="020B0606030504020204" pitchFamily="34" charset="0"/>
                  <a:ea typeface="Open Sans" panose="020B0606030504020204" pitchFamily="34" charset="0"/>
                  <a:cs typeface="Open Sans" panose="020B0606030504020204" pitchFamily="34" charset="0"/>
                </a:rPr>
                <a:t>(1).</a:t>
              </a:r>
            </a:p>
          </p:txBody>
        </p:sp>
        <p:sp>
          <p:nvSpPr>
            <p:cNvPr id="16" name="Alternate Process 15">
              <a:extLst>
                <a:ext uri="{FF2B5EF4-FFF2-40B4-BE49-F238E27FC236}">
                  <a16:creationId xmlns:a16="http://schemas.microsoft.com/office/drawing/2014/main" id="{D45BA62B-89A7-A0A1-98D5-2EE375D60501}"/>
                </a:ext>
              </a:extLst>
            </p:cNvPr>
            <p:cNvSpPr/>
            <p:nvPr/>
          </p:nvSpPr>
          <p:spPr>
            <a:xfrm>
              <a:off x="685800" y="34518598"/>
              <a:ext cx="6400800" cy="2057400"/>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3200" dirty="0">
                  <a:latin typeface="Open Sans" panose="020B0606030504020204" pitchFamily="34" charset="0"/>
                  <a:ea typeface="Open Sans" panose="020B0606030504020204" pitchFamily="34" charset="0"/>
                  <a:cs typeface="Open Sans" panose="020B0606030504020204" pitchFamily="34" charset="0"/>
                </a:rPr>
                <a:t>Parameters used to create a cache of SFS for non-synonymous sites under a range of selection coefficients.</a:t>
              </a:r>
            </a:p>
          </p:txBody>
        </p:sp>
        <p:sp>
          <p:nvSpPr>
            <p:cNvPr id="22" name="Alternate Process 21">
              <a:extLst>
                <a:ext uri="{FF2B5EF4-FFF2-40B4-BE49-F238E27FC236}">
                  <a16:creationId xmlns:a16="http://schemas.microsoft.com/office/drawing/2014/main" id="{B6B81EFA-2F40-D6AB-C934-47B398D7A133}"/>
                </a:ext>
              </a:extLst>
            </p:cNvPr>
            <p:cNvSpPr/>
            <p:nvPr/>
          </p:nvSpPr>
          <p:spPr>
            <a:xfrm>
              <a:off x="9829800" y="34518600"/>
              <a:ext cx="4572000" cy="2057400"/>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3200" dirty="0">
                  <a:latin typeface="Open Sans" panose="020B0606030504020204" pitchFamily="34" charset="0"/>
                  <a:ea typeface="Open Sans" panose="020B0606030504020204" pitchFamily="34" charset="0"/>
                  <a:cs typeface="Open Sans" panose="020B0606030504020204" pitchFamily="34" charset="0"/>
                </a:rPr>
                <a:t>Joint DFE inference for population pairs with </a:t>
              </a:r>
              <a:r>
                <a:rPr lang="en-US" sz="3200" i="1" dirty="0" err="1">
                  <a:latin typeface="Open Sans" panose="020B0606030504020204" pitchFamily="34" charset="0"/>
                  <a:ea typeface="Open Sans" panose="020B0606030504020204" pitchFamily="34" charset="0"/>
                  <a:cs typeface="Open Sans" panose="020B0606030504020204" pitchFamily="34" charset="0"/>
                </a:rPr>
                <a:t>dadi</a:t>
              </a:r>
              <a:r>
                <a:rPr lang="en-US" sz="3200" i="1" dirty="0">
                  <a:latin typeface="Open Sans" panose="020B0606030504020204" pitchFamily="34" charset="0"/>
                  <a:ea typeface="Open Sans" panose="020B0606030504020204" pitchFamily="34" charset="0"/>
                  <a:cs typeface="Open Sans" panose="020B0606030504020204" pitchFamily="34" charset="0"/>
                </a:rPr>
                <a:t>-cli </a:t>
              </a:r>
              <a:r>
                <a:rPr lang="en-US" sz="3200" dirty="0">
                  <a:latin typeface="Open Sans" panose="020B0606030504020204" pitchFamily="34" charset="0"/>
                  <a:ea typeface="Open Sans" panose="020B0606030504020204" pitchFamily="34" charset="0"/>
                  <a:cs typeface="Open Sans" panose="020B0606030504020204" pitchFamily="34" charset="0"/>
                </a:rPr>
                <a:t>(6).</a:t>
              </a:r>
            </a:p>
          </p:txBody>
        </p:sp>
        <p:sp>
          <p:nvSpPr>
            <p:cNvPr id="224" name="Down Arrow 223">
              <a:extLst>
                <a:ext uri="{FF2B5EF4-FFF2-40B4-BE49-F238E27FC236}">
                  <a16:creationId xmlns:a16="http://schemas.microsoft.com/office/drawing/2014/main" id="{2FE7E4E9-782B-AE49-6160-43541323B4E7}"/>
                </a:ext>
              </a:extLst>
            </p:cNvPr>
            <p:cNvSpPr/>
            <p:nvPr/>
          </p:nvSpPr>
          <p:spPr>
            <a:xfrm rot="16200000">
              <a:off x="5943600" y="26860500"/>
              <a:ext cx="1371600" cy="1828800"/>
            </a:xfrm>
            <a:prstGeom prst="downArrow">
              <a:avLst/>
            </a:prstGeom>
            <a:ln>
              <a:solidFill>
                <a:schemeClr val="tx2"/>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5" name="Down Arrow 224">
              <a:extLst>
                <a:ext uri="{FF2B5EF4-FFF2-40B4-BE49-F238E27FC236}">
                  <a16:creationId xmlns:a16="http://schemas.microsoft.com/office/drawing/2014/main" id="{4A6FDFC9-9AB7-5725-49A8-D24E745EDBF9}"/>
                </a:ext>
              </a:extLst>
            </p:cNvPr>
            <p:cNvSpPr/>
            <p:nvPr/>
          </p:nvSpPr>
          <p:spPr>
            <a:xfrm>
              <a:off x="2057400" y="25146000"/>
              <a:ext cx="1371600" cy="1371600"/>
            </a:xfrm>
            <a:prstGeom prst="downArrow">
              <a:avLst/>
            </a:prstGeom>
            <a:ln>
              <a:solidFill>
                <a:schemeClr val="tx2"/>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6" name="Down Arrow 225">
              <a:extLst>
                <a:ext uri="{FF2B5EF4-FFF2-40B4-BE49-F238E27FC236}">
                  <a16:creationId xmlns:a16="http://schemas.microsoft.com/office/drawing/2014/main" id="{D854C70B-46D5-655F-3D54-011A47554FCB}"/>
                </a:ext>
              </a:extLst>
            </p:cNvPr>
            <p:cNvSpPr/>
            <p:nvPr/>
          </p:nvSpPr>
          <p:spPr>
            <a:xfrm>
              <a:off x="11430000" y="29032200"/>
              <a:ext cx="1371600" cy="1371600"/>
            </a:xfrm>
            <a:prstGeom prst="downArrow">
              <a:avLst/>
            </a:prstGeom>
            <a:ln>
              <a:solidFill>
                <a:schemeClr val="tx2"/>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7" name="Down Arrow 226">
              <a:extLst>
                <a:ext uri="{FF2B5EF4-FFF2-40B4-BE49-F238E27FC236}">
                  <a16:creationId xmlns:a16="http://schemas.microsoft.com/office/drawing/2014/main" id="{749B9593-3216-F17A-562F-DB06F7F0F66C}"/>
                </a:ext>
              </a:extLst>
            </p:cNvPr>
            <p:cNvSpPr/>
            <p:nvPr/>
          </p:nvSpPr>
          <p:spPr>
            <a:xfrm rot="5400000">
              <a:off x="5943600" y="30746035"/>
              <a:ext cx="1371600" cy="1828800"/>
            </a:xfrm>
            <a:prstGeom prst="downArrow">
              <a:avLst/>
            </a:prstGeom>
            <a:ln>
              <a:solidFill>
                <a:schemeClr val="tx2"/>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8" name="Down Arrow 227">
              <a:extLst>
                <a:ext uri="{FF2B5EF4-FFF2-40B4-BE49-F238E27FC236}">
                  <a16:creationId xmlns:a16="http://schemas.microsoft.com/office/drawing/2014/main" id="{1BB2F069-6424-7E06-5FCB-6E7D247C1711}"/>
                </a:ext>
              </a:extLst>
            </p:cNvPr>
            <p:cNvSpPr/>
            <p:nvPr/>
          </p:nvSpPr>
          <p:spPr>
            <a:xfrm>
              <a:off x="2286000" y="32918400"/>
              <a:ext cx="1371600" cy="1371600"/>
            </a:xfrm>
            <a:prstGeom prst="downArrow">
              <a:avLst/>
            </a:prstGeom>
            <a:ln>
              <a:solidFill>
                <a:schemeClr val="tx2"/>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grpSp>
      <p:sp>
        <p:nvSpPr>
          <p:cNvPr id="240" name="Alternate Process 239">
            <a:extLst>
              <a:ext uri="{FF2B5EF4-FFF2-40B4-BE49-F238E27FC236}">
                <a16:creationId xmlns:a16="http://schemas.microsoft.com/office/drawing/2014/main" id="{7BCAB2D4-1FDB-9937-CC3A-6B11B06A5EFF}"/>
              </a:ext>
            </a:extLst>
          </p:cNvPr>
          <p:cNvSpPr/>
          <p:nvPr/>
        </p:nvSpPr>
        <p:spPr>
          <a:xfrm>
            <a:off x="22402800" y="16916400"/>
            <a:ext cx="6400800" cy="2057400"/>
          </a:xfrm>
          <a:prstGeom prst="flowChartAlternateProcess">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3200" dirty="0">
                <a:latin typeface="Open Sans" panose="020B0606030504020204" pitchFamily="34" charset="0"/>
                <a:ea typeface="Open Sans" panose="020B0606030504020204" pitchFamily="34" charset="0"/>
                <a:cs typeface="Open Sans" panose="020B0606030504020204" pitchFamily="34" charset="0"/>
              </a:rPr>
              <a:t>Generate two-dimensional site frequency spectra (SFS) of synonymous sites for each population pair.</a:t>
            </a:r>
          </a:p>
        </p:txBody>
      </p:sp>
      <p:sp>
        <p:nvSpPr>
          <p:cNvPr id="242" name="Down Arrow 241">
            <a:extLst>
              <a:ext uri="{FF2B5EF4-FFF2-40B4-BE49-F238E27FC236}">
                <a16:creationId xmlns:a16="http://schemas.microsoft.com/office/drawing/2014/main" id="{7597CC19-9A5B-F59A-B78E-05569787DA3D}"/>
              </a:ext>
            </a:extLst>
          </p:cNvPr>
          <p:cNvSpPr/>
          <p:nvPr/>
        </p:nvSpPr>
        <p:spPr>
          <a:xfrm rot="16200000">
            <a:off x="22174200" y="20916900"/>
            <a:ext cx="1371600" cy="1828800"/>
          </a:xfrm>
          <a:prstGeom prst="downArrow">
            <a:avLst/>
          </a:prstGeom>
          <a:ln>
            <a:solidFill>
              <a:schemeClr val="tx2"/>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49" name="Rectangle 248">
            <a:extLst>
              <a:ext uri="{FF2B5EF4-FFF2-40B4-BE49-F238E27FC236}">
                <a16:creationId xmlns:a16="http://schemas.microsoft.com/office/drawing/2014/main" id="{B194A679-CA07-DC50-33D5-97FF20D90F88}"/>
              </a:ext>
            </a:extLst>
          </p:cNvPr>
          <p:cNvSpPr/>
          <p:nvPr/>
        </p:nvSpPr>
        <p:spPr>
          <a:xfrm>
            <a:off x="23774400" y="24687445"/>
            <a:ext cx="5029200" cy="10661984"/>
          </a:xfrm>
          <a:prstGeom prst="rect">
            <a:avLst/>
          </a:prstGeom>
          <a:solidFill>
            <a:schemeClr val="bg1"/>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3200" dirty="0">
                <a:solidFill>
                  <a:schemeClr val="tx1"/>
                </a:solidFill>
                <a:latin typeface="Open Sans" panose="020B0606030504020204" pitchFamily="34" charset="0"/>
                <a:ea typeface="Open Sans" panose="020B0606030504020204" pitchFamily="34" charset="0"/>
                <a:cs typeface="Open Sans" panose="020B0606030504020204" pitchFamily="34" charset="0"/>
              </a:rPr>
              <a:t>For all three population pairs, the best-fitting demographic model is the </a:t>
            </a:r>
            <a:r>
              <a:rPr lang="en-US" sz="3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isolation-migration-pre model </a:t>
            </a:r>
            <a:r>
              <a:rPr lang="en-US" sz="3200" dirty="0">
                <a:solidFill>
                  <a:schemeClr val="tx1"/>
                </a:solidFill>
                <a:latin typeface="Open Sans" panose="020B0606030504020204" pitchFamily="34" charset="0"/>
                <a:ea typeface="Open Sans" panose="020B0606030504020204" pitchFamily="34" charset="0"/>
                <a:cs typeface="Open Sans" panose="020B0606030504020204" pitchFamily="34" charset="0"/>
              </a:rPr>
              <a:t>with inbreeding. </a:t>
            </a:r>
          </a:p>
          <a:p>
            <a:endParaRPr lang="en-US" sz="3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r>
              <a:rPr lang="en-US" sz="3200" dirty="0">
                <a:solidFill>
                  <a:schemeClr val="tx1"/>
                </a:solidFill>
                <a:latin typeface="Open Sans" panose="020B0606030504020204" pitchFamily="34" charset="0"/>
                <a:ea typeface="Open Sans" panose="020B0606030504020204" pitchFamily="34" charset="0"/>
                <a:cs typeface="Open Sans" panose="020B0606030504020204" pitchFamily="34" charset="0"/>
              </a:rPr>
              <a:t>Inferences for all three population pairs estimated an ancestral population size of 60-100 thousand individuals.</a:t>
            </a:r>
          </a:p>
          <a:p>
            <a:endParaRPr lang="en-US" sz="3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r>
              <a:rPr lang="en-US" sz="3200" dirty="0">
                <a:solidFill>
                  <a:schemeClr val="tx1"/>
                </a:solidFill>
                <a:latin typeface="Open Sans" panose="020B0606030504020204" pitchFamily="34" charset="0"/>
                <a:ea typeface="Open Sans" panose="020B0606030504020204" pitchFamily="34" charset="0"/>
                <a:cs typeface="Open Sans" panose="020B0606030504020204" pitchFamily="34" charset="0"/>
              </a:rPr>
              <a:t>According to these models, the populations from Iran and Heligoland have grown since their split from the ancestral population, whereas the German and French populations have shrunk. </a:t>
            </a:r>
          </a:p>
        </p:txBody>
      </p:sp>
      <p:pic>
        <p:nvPicPr>
          <p:cNvPr id="252" name="Picture 251" descr="A diagram of different colored rectangular shapes&#10;&#10;Description automatically generated">
            <a:extLst>
              <a:ext uri="{FF2B5EF4-FFF2-40B4-BE49-F238E27FC236}">
                <a16:creationId xmlns:a16="http://schemas.microsoft.com/office/drawing/2014/main" id="{623DC378-B204-4AFE-9107-7AA63C7FBEC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087600" y="29493629"/>
            <a:ext cx="8123583" cy="4572000"/>
          </a:xfrm>
          <a:prstGeom prst="rect">
            <a:avLst/>
          </a:prstGeom>
          <a:ln>
            <a:solidFill>
              <a:schemeClr val="tx2"/>
            </a:solidFill>
          </a:ln>
        </p:spPr>
      </p:pic>
      <p:pic>
        <p:nvPicPr>
          <p:cNvPr id="254" name="Picture 253" descr="A diagram of different colored shapes&#10;&#10;Description automatically generated">
            <a:extLst>
              <a:ext uri="{FF2B5EF4-FFF2-40B4-BE49-F238E27FC236}">
                <a16:creationId xmlns:a16="http://schemas.microsoft.com/office/drawing/2014/main" id="{0E98F8A4-2313-A586-3453-49F57E42595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087599" y="34290000"/>
            <a:ext cx="8123583" cy="4572000"/>
          </a:xfrm>
          <a:prstGeom prst="rect">
            <a:avLst/>
          </a:prstGeom>
          <a:ln>
            <a:solidFill>
              <a:schemeClr val="tx2"/>
            </a:solidFill>
          </a:ln>
        </p:spPr>
      </p:pic>
      <p:pic>
        <p:nvPicPr>
          <p:cNvPr id="2048" name="Picture 2047" descr="A green and green cone with a red stripe&#10;&#10;Description automatically generated with medium confidence">
            <a:extLst>
              <a:ext uri="{FF2B5EF4-FFF2-40B4-BE49-F238E27FC236}">
                <a16:creationId xmlns:a16="http://schemas.microsoft.com/office/drawing/2014/main" id="{A66555E2-FDA0-B685-E1DD-50B4066329D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087600" y="24689273"/>
            <a:ext cx="8123584" cy="4572000"/>
          </a:xfrm>
          <a:prstGeom prst="rect">
            <a:avLst/>
          </a:prstGeom>
          <a:ln>
            <a:solidFill>
              <a:schemeClr val="tx2"/>
            </a:solidFill>
          </a:ln>
        </p:spPr>
      </p:pic>
      <p:graphicFrame>
        <p:nvGraphicFramePr>
          <p:cNvPr id="2049" name="Table 2048">
            <a:extLst>
              <a:ext uri="{FF2B5EF4-FFF2-40B4-BE49-F238E27FC236}">
                <a16:creationId xmlns:a16="http://schemas.microsoft.com/office/drawing/2014/main" id="{753A67AA-D6DA-10E4-AABE-F3DCBBE15EFC}"/>
              </a:ext>
            </a:extLst>
          </p:cNvPr>
          <p:cNvGraphicFramePr>
            <a:graphicFrameLocks noGrp="1"/>
          </p:cNvGraphicFramePr>
          <p:nvPr>
            <p:extLst>
              <p:ext uri="{D42A27DB-BD31-4B8C-83A1-F6EECF244321}">
                <p14:modId xmlns:p14="http://schemas.microsoft.com/office/powerpoint/2010/main" val="1317270493"/>
              </p:ext>
            </p:extLst>
          </p:nvPr>
        </p:nvGraphicFramePr>
        <p:xfrm>
          <a:off x="23497955" y="36101346"/>
          <a:ext cx="5029200" cy="2514600"/>
        </p:xfrm>
        <a:graphic>
          <a:graphicData uri="http://schemas.openxmlformats.org/drawingml/2006/table">
            <a:tbl>
              <a:tblPr bandRow="1">
                <a:tableStyleId>{D7AC3CCA-C797-4891-BE02-D94E43425B78}</a:tableStyleId>
              </a:tblPr>
              <a:tblGrid>
                <a:gridCol w="914400">
                  <a:extLst>
                    <a:ext uri="{9D8B030D-6E8A-4147-A177-3AD203B41FA5}">
                      <a16:colId xmlns:a16="http://schemas.microsoft.com/office/drawing/2014/main" val="2270481473"/>
                    </a:ext>
                  </a:extLst>
                </a:gridCol>
                <a:gridCol w="2563465">
                  <a:extLst>
                    <a:ext uri="{9D8B030D-6E8A-4147-A177-3AD203B41FA5}">
                      <a16:colId xmlns:a16="http://schemas.microsoft.com/office/drawing/2014/main" val="3248307897"/>
                    </a:ext>
                  </a:extLst>
                </a:gridCol>
                <a:gridCol w="1551335">
                  <a:extLst>
                    <a:ext uri="{9D8B030D-6E8A-4147-A177-3AD203B41FA5}">
                      <a16:colId xmlns:a16="http://schemas.microsoft.com/office/drawing/2014/main" val="4057647617"/>
                    </a:ext>
                  </a:extLst>
                </a:gridCol>
              </a:tblGrid>
              <a:tr h="628650">
                <a:tc>
                  <a:txBody>
                    <a:bodyPr/>
                    <a:lstStyle/>
                    <a:p>
                      <a:endParaRPr lang="en-US" sz="3200" dirty="0">
                        <a:latin typeface="Open Sans" panose="020B0606030504020204" pitchFamily="34" charset="0"/>
                        <a:ea typeface="Open Sans" panose="020B0606030504020204" pitchFamily="34" charset="0"/>
                        <a:cs typeface="Open Sans" panose="020B0606030504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3200" b="0" dirty="0">
                          <a:latin typeface="Open Sans" panose="020B0606030504020204" pitchFamily="34" charset="0"/>
                          <a:ea typeface="Open Sans" panose="020B0606030504020204" pitchFamily="34" charset="0"/>
                          <a:cs typeface="Open Sans" panose="020B0606030504020204" pitchFamily="34" charset="0"/>
                        </a:rPr>
                        <a:t>Iran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3200" b="0" dirty="0">
                          <a:latin typeface="Open Sans" panose="020B0606030504020204" pitchFamily="34" charset="0"/>
                          <a:ea typeface="Open Sans" panose="020B0606030504020204" pitchFamily="34" charset="0"/>
                          <a:cs typeface="Open Sans" panose="020B0606030504020204" pitchFamily="34" charset="0"/>
                        </a:rPr>
                        <a:t>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08611714"/>
                  </a:ext>
                </a:extLst>
              </a:tr>
              <a:tr h="628650">
                <a:tc>
                  <a:txBody>
                    <a:bodyPr/>
                    <a:lstStyle/>
                    <a:p>
                      <a:endParaRPr lang="en-US" sz="3200" dirty="0">
                        <a:latin typeface="Open Sans" panose="020B0606030504020204" pitchFamily="34" charset="0"/>
                        <a:ea typeface="Open Sans" panose="020B0606030504020204" pitchFamily="34" charset="0"/>
                        <a:cs typeface="Open Sans" panose="020B0606030504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3200" dirty="0">
                          <a:latin typeface="Open Sans" panose="020B0606030504020204" pitchFamily="34" charset="0"/>
                          <a:ea typeface="Open Sans" panose="020B0606030504020204" pitchFamily="34" charset="0"/>
                          <a:cs typeface="Open Sans" panose="020B0606030504020204" pitchFamily="34" charset="0"/>
                        </a:rPr>
                        <a:t>France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3200" dirty="0">
                          <a:latin typeface="Open Sans" panose="020B0606030504020204" pitchFamily="34" charset="0"/>
                          <a:ea typeface="Open Sans" panose="020B0606030504020204" pitchFamily="34" charset="0"/>
                          <a:cs typeface="Open Sans" panose="020B0606030504020204" pitchFamily="34" charset="0"/>
                        </a:rPr>
                        <a:t>0.227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19741235"/>
                  </a:ext>
                </a:extLst>
              </a:tr>
              <a:tr h="628650">
                <a:tc>
                  <a:txBody>
                    <a:bodyPr/>
                    <a:lstStyle/>
                    <a:p>
                      <a:endParaRPr lang="en-US" sz="3200" dirty="0">
                        <a:latin typeface="Open Sans" panose="020B0606030504020204" pitchFamily="34" charset="0"/>
                        <a:ea typeface="Open Sans" panose="020B0606030504020204" pitchFamily="34" charset="0"/>
                        <a:cs typeface="Open Sans" panose="020B0606030504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3200" dirty="0">
                          <a:latin typeface="Open Sans" panose="020B0606030504020204" pitchFamily="34" charset="0"/>
                          <a:ea typeface="Open Sans" panose="020B0606030504020204" pitchFamily="34" charset="0"/>
                          <a:cs typeface="Open Sans" panose="020B0606030504020204" pitchFamily="34" charset="0"/>
                        </a:rPr>
                        <a:t>Germany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3200" dirty="0">
                          <a:latin typeface="Open Sans" panose="020B0606030504020204" pitchFamily="34" charset="0"/>
                          <a:ea typeface="Open Sans" panose="020B0606030504020204" pitchFamily="34" charset="0"/>
                          <a:cs typeface="Open Sans" panose="020B0606030504020204" pitchFamily="34" charset="0"/>
                        </a:rPr>
                        <a:t>0.045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18741467"/>
                  </a:ext>
                </a:extLst>
              </a:tr>
              <a:tr h="628650">
                <a:tc>
                  <a:txBody>
                    <a:bodyPr/>
                    <a:lstStyle/>
                    <a:p>
                      <a:endParaRPr lang="en-US" sz="3200" dirty="0">
                        <a:latin typeface="Open Sans" panose="020B0606030504020204" pitchFamily="34" charset="0"/>
                        <a:ea typeface="Open Sans" panose="020B0606030504020204" pitchFamily="34" charset="0"/>
                        <a:cs typeface="Open Sans" panose="020B0606030504020204" pitchFamily="34"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3200" dirty="0">
                          <a:latin typeface="Open Sans" panose="020B0606030504020204" pitchFamily="34" charset="0"/>
                          <a:ea typeface="Open Sans" panose="020B0606030504020204" pitchFamily="34" charset="0"/>
                          <a:cs typeface="Open Sans" panose="020B0606030504020204" pitchFamily="34" charset="0"/>
                        </a:rPr>
                        <a:t>Heligoland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3200" dirty="0">
                          <a:latin typeface="Open Sans" panose="020B0606030504020204" pitchFamily="34" charset="0"/>
                          <a:ea typeface="Open Sans" panose="020B0606030504020204" pitchFamily="34" charset="0"/>
                          <a:cs typeface="Open Sans" panose="020B0606030504020204" pitchFamily="34" charset="0"/>
                        </a:rPr>
                        <a:t>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56111046"/>
                  </a:ext>
                </a:extLst>
              </a:tr>
            </a:tbl>
          </a:graphicData>
        </a:graphic>
      </p:graphicFrame>
      <p:sp>
        <p:nvSpPr>
          <p:cNvPr id="2058" name="Oval 2057">
            <a:extLst>
              <a:ext uri="{FF2B5EF4-FFF2-40B4-BE49-F238E27FC236}">
                <a16:creationId xmlns:a16="http://schemas.microsoft.com/office/drawing/2014/main" id="{946A67A5-57FA-D21E-E70D-5E57C470F1E5}"/>
              </a:ext>
            </a:extLst>
          </p:cNvPr>
          <p:cNvSpPr/>
          <p:nvPr/>
        </p:nvSpPr>
        <p:spPr>
          <a:xfrm>
            <a:off x="23726555" y="36183642"/>
            <a:ext cx="457200" cy="457200"/>
          </a:xfrm>
          <a:prstGeom prst="ellipse">
            <a:avLst/>
          </a:prstGeom>
          <a:solidFill>
            <a:srgbClr val="98E59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Oval 2058">
            <a:extLst>
              <a:ext uri="{FF2B5EF4-FFF2-40B4-BE49-F238E27FC236}">
                <a16:creationId xmlns:a16="http://schemas.microsoft.com/office/drawing/2014/main" id="{92A6489B-364B-2648-CEED-3323C3CC21D7}"/>
              </a:ext>
            </a:extLst>
          </p:cNvPr>
          <p:cNvSpPr/>
          <p:nvPr/>
        </p:nvSpPr>
        <p:spPr>
          <a:xfrm>
            <a:off x="23726555" y="36814578"/>
            <a:ext cx="457200" cy="457200"/>
          </a:xfrm>
          <a:prstGeom prst="ellipse">
            <a:avLst/>
          </a:prstGeom>
          <a:solidFill>
            <a:srgbClr val="8EC7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0" name="Oval 2059">
            <a:extLst>
              <a:ext uri="{FF2B5EF4-FFF2-40B4-BE49-F238E27FC236}">
                <a16:creationId xmlns:a16="http://schemas.microsoft.com/office/drawing/2014/main" id="{C5D3A7FB-AE61-7628-024E-ACD9C23EF5FB}"/>
              </a:ext>
            </a:extLst>
          </p:cNvPr>
          <p:cNvSpPr/>
          <p:nvPr/>
        </p:nvSpPr>
        <p:spPr>
          <a:xfrm>
            <a:off x="23726555" y="37445514"/>
            <a:ext cx="457200" cy="457200"/>
          </a:xfrm>
          <a:prstGeom prst="ellipse">
            <a:avLst/>
          </a:prstGeom>
          <a:solidFill>
            <a:srgbClr val="FFC57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Oval 2060">
            <a:extLst>
              <a:ext uri="{FF2B5EF4-FFF2-40B4-BE49-F238E27FC236}">
                <a16:creationId xmlns:a16="http://schemas.microsoft.com/office/drawing/2014/main" id="{23F56D6D-3F5A-947C-57CF-166147CFA9C4}"/>
              </a:ext>
            </a:extLst>
          </p:cNvPr>
          <p:cNvSpPr/>
          <p:nvPr/>
        </p:nvSpPr>
        <p:spPr>
          <a:xfrm>
            <a:off x="23726555" y="38076450"/>
            <a:ext cx="457200" cy="457200"/>
          </a:xfrm>
          <a:prstGeom prst="ellipse">
            <a:avLst/>
          </a:prstGeom>
          <a:solidFill>
            <a:srgbClr val="BF7F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75" name="Picture 2074" descr="A chart of a graph&#10;&#10;Description automatically generated with medium confidence">
            <a:extLst>
              <a:ext uri="{FF2B5EF4-FFF2-40B4-BE49-F238E27FC236}">
                <a16:creationId xmlns:a16="http://schemas.microsoft.com/office/drawing/2014/main" id="{D42DE8BC-52FC-0821-1F04-B46BEC9E171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9489400" y="7739743"/>
            <a:ext cx="8036151" cy="6143442"/>
          </a:xfrm>
          <a:prstGeom prst="rect">
            <a:avLst/>
          </a:prstGeom>
        </p:spPr>
      </p:pic>
      <p:pic>
        <p:nvPicPr>
          <p:cNvPr id="2076" name="Picture 2075" descr="A chart of different colors&#10;&#10;Description automatically generated with medium confidence">
            <a:extLst>
              <a:ext uri="{FF2B5EF4-FFF2-40B4-BE49-F238E27FC236}">
                <a16:creationId xmlns:a16="http://schemas.microsoft.com/office/drawing/2014/main" id="{C8B721AD-DB83-9694-D4E7-C955984CF600}"/>
              </a:ext>
            </a:extLst>
          </p:cNvPr>
          <p:cNvPicPr>
            <a:picLocks noChangeAspect="1"/>
          </p:cNvPicPr>
          <p:nvPr/>
        </p:nvPicPr>
        <p:blipFill rotWithShape="1">
          <a:blip r:embed="rId12">
            <a:extLst>
              <a:ext uri="{28A0092B-C50C-407E-A947-70E740481C1C}">
                <a14:useLocalDpi xmlns:a14="http://schemas.microsoft.com/office/drawing/2010/main" val="0"/>
              </a:ext>
            </a:extLst>
          </a:blip>
          <a:srcRect l="10247" t="-1709"/>
          <a:stretch/>
        </p:blipFill>
        <p:spPr>
          <a:xfrm>
            <a:off x="29672169" y="13685131"/>
            <a:ext cx="7623157" cy="5941811"/>
          </a:xfrm>
          <a:prstGeom prst="rect">
            <a:avLst/>
          </a:prstGeom>
        </p:spPr>
      </p:pic>
      <p:pic>
        <p:nvPicPr>
          <p:cNvPr id="2077" name="Picture 2076" descr="A graph of different colors&#10;&#10;Description automatically generated">
            <a:extLst>
              <a:ext uri="{FF2B5EF4-FFF2-40B4-BE49-F238E27FC236}">
                <a16:creationId xmlns:a16="http://schemas.microsoft.com/office/drawing/2014/main" id="{ABC2DF02-1F97-5A10-A3B7-7496A724D5F0}"/>
              </a:ext>
            </a:extLst>
          </p:cNvPr>
          <p:cNvPicPr>
            <a:picLocks noChangeAspect="1"/>
          </p:cNvPicPr>
          <p:nvPr/>
        </p:nvPicPr>
        <p:blipFill rotWithShape="1">
          <a:blip r:embed="rId13">
            <a:extLst>
              <a:ext uri="{28A0092B-C50C-407E-A947-70E740481C1C}">
                <a14:useLocalDpi xmlns:a14="http://schemas.microsoft.com/office/drawing/2010/main" val="0"/>
              </a:ext>
            </a:extLst>
          </a:blip>
          <a:srcRect l="26923" t="-4252" b="-1"/>
          <a:stretch/>
        </p:blipFill>
        <p:spPr>
          <a:xfrm>
            <a:off x="29688933" y="19409516"/>
            <a:ext cx="7201128" cy="6226795"/>
          </a:xfrm>
          <a:prstGeom prst="rect">
            <a:avLst/>
          </a:prstGeom>
        </p:spPr>
      </p:pic>
      <p:sp>
        <p:nvSpPr>
          <p:cNvPr id="2065" name="Rectangle 167">
            <a:extLst>
              <a:ext uri="{FF2B5EF4-FFF2-40B4-BE49-F238E27FC236}">
                <a16:creationId xmlns:a16="http://schemas.microsoft.com/office/drawing/2014/main" id="{191575E9-9656-4AFB-D952-20F5CCB155FB}"/>
              </a:ext>
            </a:extLst>
          </p:cNvPr>
          <p:cNvSpPr>
            <a:spLocks noChangeArrowheads="1"/>
          </p:cNvSpPr>
          <p:nvPr/>
        </p:nvSpPr>
        <p:spPr bwMode="auto">
          <a:xfrm>
            <a:off x="29489400" y="25407711"/>
            <a:ext cx="13716000" cy="1371600"/>
          </a:xfrm>
          <a:prstGeom prst="roundRect">
            <a:avLst/>
          </a:prstGeom>
          <a:solidFill>
            <a:srgbClr val="AB0520"/>
          </a:solidFill>
          <a:ln w="9525">
            <a:noFill/>
            <a:miter lim="800000"/>
          </a:ln>
        </p:spPr>
        <p:txBody>
          <a:bodyPr wrap="none" lIns="137160" tIns="68580" rIns="137160" bIns="68580"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762187"/>
            <a:r>
              <a:rPr lang="en-US" sz="4800" dirty="0">
                <a:solidFill>
                  <a:schemeClr val="bg1"/>
                </a:solidFill>
                <a:latin typeface="Nunito" panose="00000500000000000000" pitchFamily="2" charset="0"/>
              </a:rPr>
              <a:t>Discussion</a:t>
            </a:r>
          </a:p>
        </p:txBody>
      </p:sp>
      <p:sp>
        <p:nvSpPr>
          <p:cNvPr id="2078" name="Alternate Process 2077">
            <a:extLst>
              <a:ext uri="{FF2B5EF4-FFF2-40B4-BE49-F238E27FC236}">
                <a16:creationId xmlns:a16="http://schemas.microsoft.com/office/drawing/2014/main" id="{042BF01F-7BEE-5ED5-0CCE-DB4058F4C2AA}"/>
              </a:ext>
            </a:extLst>
          </p:cNvPr>
          <p:cNvSpPr/>
          <p:nvPr/>
        </p:nvSpPr>
        <p:spPr>
          <a:xfrm>
            <a:off x="37719000" y="7739742"/>
            <a:ext cx="5486400" cy="914400"/>
          </a:xfrm>
          <a:prstGeom prst="flowChartAlternateProcess">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latin typeface="Open Sans" panose="020B0606030504020204" pitchFamily="34" charset="0"/>
                <a:ea typeface="Open Sans" panose="020B0606030504020204" pitchFamily="34" charset="0"/>
                <a:cs typeface="Open Sans" panose="020B0606030504020204" pitchFamily="34" charset="0"/>
              </a:rPr>
              <a:t>Iran and France</a:t>
            </a:r>
          </a:p>
        </p:txBody>
      </p:sp>
      <p:sp>
        <p:nvSpPr>
          <p:cNvPr id="2079" name="Alternate Process 2078">
            <a:extLst>
              <a:ext uri="{FF2B5EF4-FFF2-40B4-BE49-F238E27FC236}">
                <a16:creationId xmlns:a16="http://schemas.microsoft.com/office/drawing/2014/main" id="{057F078D-8372-D397-B70D-51D09DA00A81}"/>
              </a:ext>
            </a:extLst>
          </p:cNvPr>
          <p:cNvSpPr/>
          <p:nvPr/>
        </p:nvSpPr>
        <p:spPr>
          <a:xfrm>
            <a:off x="37719000" y="13835743"/>
            <a:ext cx="5486400" cy="914400"/>
          </a:xfrm>
          <a:prstGeom prst="flowChartAlternateProcess">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latin typeface="Open Sans" panose="020B0606030504020204" pitchFamily="34" charset="0"/>
                <a:ea typeface="Open Sans" panose="020B0606030504020204" pitchFamily="34" charset="0"/>
                <a:cs typeface="Open Sans" panose="020B0606030504020204" pitchFamily="34" charset="0"/>
              </a:rPr>
              <a:t>Germany and France</a:t>
            </a:r>
          </a:p>
        </p:txBody>
      </p:sp>
      <p:sp>
        <p:nvSpPr>
          <p:cNvPr id="2080" name="Alternate Process 2079">
            <a:extLst>
              <a:ext uri="{FF2B5EF4-FFF2-40B4-BE49-F238E27FC236}">
                <a16:creationId xmlns:a16="http://schemas.microsoft.com/office/drawing/2014/main" id="{66EF97C7-7B6E-BF26-C0AD-CC45A4D0F5E8}"/>
              </a:ext>
            </a:extLst>
          </p:cNvPr>
          <p:cNvSpPr/>
          <p:nvPr/>
        </p:nvSpPr>
        <p:spPr>
          <a:xfrm>
            <a:off x="37715157" y="19672663"/>
            <a:ext cx="5486400" cy="914400"/>
          </a:xfrm>
          <a:prstGeom prst="flowChartAlternateProcess">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latin typeface="Open Sans" panose="020B0606030504020204" pitchFamily="34" charset="0"/>
                <a:ea typeface="Open Sans" panose="020B0606030504020204" pitchFamily="34" charset="0"/>
                <a:cs typeface="Open Sans" panose="020B0606030504020204" pitchFamily="34" charset="0"/>
              </a:rPr>
              <a:t>Heligoland and Germany</a:t>
            </a:r>
          </a:p>
        </p:txBody>
      </p:sp>
      <p:sp>
        <p:nvSpPr>
          <p:cNvPr id="2081" name="TextBox 2080">
            <a:extLst>
              <a:ext uri="{FF2B5EF4-FFF2-40B4-BE49-F238E27FC236}">
                <a16:creationId xmlns:a16="http://schemas.microsoft.com/office/drawing/2014/main" id="{48223E41-8E62-9A27-031C-08D0390B2F52}"/>
              </a:ext>
            </a:extLst>
          </p:cNvPr>
          <p:cNvSpPr txBox="1"/>
          <p:nvPr/>
        </p:nvSpPr>
        <p:spPr>
          <a:xfrm>
            <a:off x="37719000" y="8686800"/>
            <a:ext cx="5486400" cy="4524315"/>
          </a:xfrm>
          <a:prstGeom prst="rect">
            <a:avLst/>
          </a:prstGeom>
          <a:solidFill>
            <a:schemeClr val="bg1"/>
          </a:solidFill>
          <a:ln>
            <a:noFill/>
          </a:ln>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best-fitting DFE for the Iranian and French populations has a correlation coefficient (rho) of 0.97. In this model, the mean and standard deviation of the distribution for each population are not equal.</a:t>
            </a:r>
          </a:p>
        </p:txBody>
      </p:sp>
      <p:sp>
        <p:nvSpPr>
          <p:cNvPr id="2082" name="TextBox 2081">
            <a:extLst>
              <a:ext uri="{FF2B5EF4-FFF2-40B4-BE49-F238E27FC236}">
                <a16:creationId xmlns:a16="http://schemas.microsoft.com/office/drawing/2014/main" id="{F8FE3D08-EDB2-B6EE-0F3A-3979ACC61A74}"/>
              </a:ext>
            </a:extLst>
          </p:cNvPr>
          <p:cNvSpPr txBox="1"/>
          <p:nvPr/>
        </p:nvSpPr>
        <p:spPr>
          <a:xfrm>
            <a:off x="37715157" y="14785848"/>
            <a:ext cx="5486400" cy="4524315"/>
          </a:xfrm>
          <a:prstGeom prst="rect">
            <a:avLst/>
          </a:prstGeom>
          <a:solidFill>
            <a:schemeClr val="bg1"/>
          </a:solidFill>
          <a:ln>
            <a:noFill/>
          </a:ln>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best-fitting DFE for the German and French populations has perfect correlation between fitness effects in the two populations. The mean and standard deviation of the distribution for each population are equal.</a:t>
            </a:r>
          </a:p>
        </p:txBody>
      </p:sp>
      <p:sp>
        <p:nvSpPr>
          <p:cNvPr id="2083" name="TextBox 2082">
            <a:extLst>
              <a:ext uri="{FF2B5EF4-FFF2-40B4-BE49-F238E27FC236}">
                <a16:creationId xmlns:a16="http://schemas.microsoft.com/office/drawing/2014/main" id="{10277FFA-A196-4D1F-F368-E8CD6C6121AE}"/>
              </a:ext>
            </a:extLst>
          </p:cNvPr>
          <p:cNvSpPr txBox="1"/>
          <p:nvPr/>
        </p:nvSpPr>
        <p:spPr>
          <a:xfrm>
            <a:off x="37719000" y="20621684"/>
            <a:ext cx="5486400" cy="4524315"/>
          </a:xfrm>
          <a:prstGeom prst="rect">
            <a:avLst/>
          </a:prstGeom>
          <a:solidFill>
            <a:schemeClr val="bg1"/>
          </a:solidFill>
          <a:ln>
            <a:noFill/>
          </a:ln>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3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best-fitting DFE for the populations from Germany and Heligoland has a correlation coefficient (rho) of 0.98. In this model, the mean and standard deviation of the distribution for each population are equal.</a:t>
            </a:r>
          </a:p>
        </p:txBody>
      </p:sp>
      <p:sp>
        <p:nvSpPr>
          <p:cNvPr id="2085" name="TextBox 2084">
            <a:extLst>
              <a:ext uri="{FF2B5EF4-FFF2-40B4-BE49-F238E27FC236}">
                <a16:creationId xmlns:a16="http://schemas.microsoft.com/office/drawing/2014/main" id="{92699C4A-DA33-FCDE-4AD1-F1AB9A1A4577}"/>
              </a:ext>
            </a:extLst>
          </p:cNvPr>
          <p:cNvSpPr txBox="1"/>
          <p:nvPr/>
        </p:nvSpPr>
        <p:spPr>
          <a:xfrm>
            <a:off x="24351954" y="35433000"/>
            <a:ext cx="4191965" cy="584775"/>
          </a:xfrm>
          <a:prstGeom prst="rect">
            <a:avLst/>
          </a:prstGeom>
          <a:noFill/>
        </p:spPr>
        <p:txBody>
          <a:bodyPr wrap="square">
            <a:spAutoFit/>
          </a:bodyPr>
          <a:lstStyle/>
          <a:p>
            <a:pPr algn="ctr"/>
            <a:r>
              <a:rPr lang="en-US" sz="3200" u="sng" dirty="0">
                <a:solidFill>
                  <a:schemeClr val="tx1"/>
                </a:solidFill>
                <a:latin typeface="Open Sans" panose="020B0606030504020204" pitchFamily="34" charset="0"/>
                <a:ea typeface="Open Sans" panose="020B0606030504020204" pitchFamily="34" charset="0"/>
                <a:cs typeface="Open Sans" panose="020B0606030504020204" pitchFamily="34" charset="0"/>
              </a:rPr>
              <a:t>Inbreeding Estimates</a:t>
            </a:r>
            <a:endParaRPr lang="en-US" sz="3200" dirty="0"/>
          </a:p>
        </p:txBody>
      </p:sp>
      <p:sp>
        <p:nvSpPr>
          <p:cNvPr id="2093" name="Rectangle 167">
            <a:extLst>
              <a:ext uri="{FF2B5EF4-FFF2-40B4-BE49-F238E27FC236}">
                <a16:creationId xmlns:a16="http://schemas.microsoft.com/office/drawing/2014/main" id="{910D5AC7-0C84-41D0-0D2A-DE81CA27917E}"/>
              </a:ext>
            </a:extLst>
          </p:cNvPr>
          <p:cNvSpPr>
            <a:spLocks noChangeArrowheads="1"/>
          </p:cNvSpPr>
          <p:nvPr/>
        </p:nvSpPr>
        <p:spPr bwMode="auto">
          <a:xfrm>
            <a:off x="29489400" y="36915983"/>
            <a:ext cx="13716000" cy="1371600"/>
          </a:xfrm>
          <a:prstGeom prst="roundRect">
            <a:avLst/>
          </a:prstGeom>
          <a:solidFill>
            <a:srgbClr val="AB0520"/>
          </a:solidFill>
          <a:ln w="9525">
            <a:noFill/>
            <a:miter lim="800000"/>
          </a:ln>
        </p:spPr>
        <p:txBody>
          <a:bodyPr wrap="none" lIns="137160" tIns="68580" rIns="137160" bIns="68580"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762187"/>
            <a:r>
              <a:rPr lang="en-US" sz="4800" dirty="0">
                <a:solidFill>
                  <a:schemeClr val="bg1"/>
                </a:solidFill>
                <a:latin typeface="Nunito" panose="00000500000000000000" pitchFamily="2" charset="0"/>
              </a:rPr>
              <a:t>References</a:t>
            </a:r>
          </a:p>
        </p:txBody>
      </p:sp>
      <p:sp>
        <p:nvSpPr>
          <p:cNvPr id="2094" name="Alternate Process 2093">
            <a:extLst>
              <a:ext uri="{FF2B5EF4-FFF2-40B4-BE49-F238E27FC236}">
                <a16:creationId xmlns:a16="http://schemas.microsoft.com/office/drawing/2014/main" id="{1F626E50-8B63-3114-3F15-7F03D9D6A325}"/>
              </a:ext>
            </a:extLst>
          </p:cNvPr>
          <p:cNvSpPr/>
          <p:nvPr/>
        </p:nvSpPr>
        <p:spPr>
          <a:xfrm>
            <a:off x="20986047" y="11759215"/>
            <a:ext cx="7495955" cy="685800"/>
          </a:xfrm>
          <a:prstGeom prst="flowChartAlternateProcess">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Open Sans" panose="020B0606030504020204" pitchFamily="34" charset="0"/>
                <a:ea typeface="Open Sans" panose="020B0606030504020204" pitchFamily="34" charset="0"/>
                <a:cs typeface="Open Sans" panose="020B0606030504020204" pitchFamily="34" charset="0"/>
              </a:rPr>
              <a:t>Image modified from Harr et al. 2016</a:t>
            </a:r>
          </a:p>
        </p:txBody>
      </p:sp>
      <p:graphicFrame>
        <p:nvGraphicFramePr>
          <p:cNvPr id="2095" name="Table 2094">
            <a:extLst>
              <a:ext uri="{FF2B5EF4-FFF2-40B4-BE49-F238E27FC236}">
                <a16:creationId xmlns:a16="http://schemas.microsoft.com/office/drawing/2014/main" id="{0DB532B1-8151-7C93-FB46-96E9C57903BB}"/>
              </a:ext>
            </a:extLst>
          </p:cNvPr>
          <p:cNvGraphicFramePr>
            <a:graphicFrameLocks noGrp="1"/>
          </p:cNvGraphicFramePr>
          <p:nvPr>
            <p:extLst>
              <p:ext uri="{D42A27DB-BD31-4B8C-83A1-F6EECF244321}">
                <p14:modId xmlns:p14="http://schemas.microsoft.com/office/powerpoint/2010/main" val="205941613"/>
              </p:ext>
            </p:extLst>
          </p:nvPr>
        </p:nvGraphicFramePr>
        <p:xfrm>
          <a:off x="29476644" y="38305037"/>
          <a:ext cx="13703244" cy="4297680"/>
        </p:xfrm>
        <a:graphic>
          <a:graphicData uri="http://schemas.openxmlformats.org/drawingml/2006/table">
            <a:tbl>
              <a:tblPr firstRow="1" bandRow="1">
                <a:tableStyleId>{5C22544A-7EE6-4342-B048-85BDC9FD1C3A}</a:tableStyleId>
              </a:tblPr>
              <a:tblGrid>
                <a:gridCol w="6851622">
                  <a:extLst>
                    <a:ext uri="{9D8B030D-6E8A-4147-A177-3AD203B41FA5}">
                      <a16:colId xmlns:a16="http://schemas.microsoft.com/office/drawing/2014/main" val="2098887085"/>
                    </a:ext>
                  </a:extLst>
                </a:gridCol>
                <a:gridCol w="6851622">
                  <a:extLst>
                    <a:ext uri="{9D8B030D-6E8A-4147-A177-3AD203B41FA5}">
                      <a16:colId xmlns:a16="http://schemas.microsoft.com/office/drawing/2014/main" val="2549916440"/>
                    </a:ext>
                  </a:extLst>
                </a:gridCol>
              </a:tblGrid>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1. </a:t>
                      </a:r>
                      <a:r>
                        <a:rPr lang="en-US" sz="2800" b="0" kern="1200"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rPr>
                        <a:t>Gutenkunst</a:t>
                      </a:r>
                      <a:r>
                        <a:rPr lang="en-US" sz="2800" b="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et al. (2009) PLOS Genet:1000695.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6. </a:t>
                      </a:r>
                      <a:r>
                        <a:rPr lang="en-US" sz="2800" b="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Huang et al. (2023) </a:t>
                      </a:r>
                      <a:r>
                        <a:rPr lang="en-US" sz="2800" b="0" kern="1200"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rPr>
                        <a:t>bioRxiv:p</a:t>
                      </a:r>
                      <a:r>
                        <a:rPr lang="en-US" sz="2800" b="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2023.06.15.545182.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42742736"/>
                  </a:ext>
                </a:extLst>
              </a:tr>
              <a:tr h="457200">
                <a:tc>
                  <a:txBody>
                    <a:bodyPr/>
                    <a:lstStyle/>
                    <a:p>
                      <a:r>
                        <a:rPr lang="en-US" sz="2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2. </a:t>
                      </a:r>
                      <a:r>
                        <a:rPr lang="en-US" sz="2800" b="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Huang et al. (2021) Mol Biol </a:t>
                      </a:r>
                      <a:r>
                        <a:rPr lang="en-US" sz="2800" b="0" kern="1200" dirty="0" err="1">
                          <a:solidFill>
                            <a:schemeClr val="tx1"/>
                          </a:solidFill>
                          <a:effectLst/>
                          <a:latin typeface="Open Sans" panose="020B0606030504020204" pitchFamily="34" charset="0"/>
                          <a:ea typeface="Open Sans" panose="020B0606030504020204" pitchFamily="34" charset="0"/>
                          <a:cs typeface="Open Sans" panose="020B0606030504020204" pitchFamily="34" charset="0"/>
                        </a:rPr>
                        <a:t>Evol</a:t>
                      </a:r>
                      <a:r>
                        <a:rPr lang="en-US" sz="2800" b="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38(10):4588-4602. </a:t>
                      </a:r>
                      <a:endParaRPr lang="en-US" sz="28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7. Morgan et al. (2022) Heredity:129:183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1383703"/>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 </a:t>
                      </a:r>
                      <a:r>
                        <a:rPr lang="en-US" sz="28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Harr et al. (2016) Sci Data 3:160075.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8. </a:t>
                      </a:r>
                      <a:r>
                        <a:rPr lang="en-US" sz="28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Phifer-</a:t>
                      </a:r>
                      <a:r>
                        <a:rPr lang="en-US" sz="2800" b="0" kern="1200" dirty="0" err="1">
                          <a:solidFill>
                            <a:schemeClr val="dk1"/>
                          </a:solidFill>
                          <a:effectLst/>
                          <a:latin typeface="Open Sans" panose="020B0606030504020204" pitchFamily="34" charset="0"/>
                          <a:ea typeface="Open Sans" panose="020B0606030504020204" pitchFamily="34" charset="0"/>
                          <a:cs typeface="Open Sans" panose="020B0606030504020204" pitchFamily="34" charset="0"/>
                        </a:rPr>
                        <a:t>Rixey</a:t>
                      </a:r>
                      <a:r>
                        <a:rPr lang="en-US" sz="28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 &amp; Nachman (2015) </a:t>
                      </a:r>
                      <a:r>
                        <a:rPr lang="en-US" sz="2800" b="0" kern="1200" dirty="0" err="1">
                          <a:solidFill>
                            <a:schemeClr val="dk1"/>
                          </a:solidFill>
                          <a:effectLst/>
                          <a:latin typeface="Open Sans" panose="020B0606030504020204" pitchFamily="34" charset="0"/>
                          <a:ea typeface="Open Sans" panose="020B0606030504020204" pitchFamily="34" charset="0"/>
                          <a:cs typeface="Open Sans" panose="020B0606030504020204" pitchFamily="34" charset="0"/>
                        </a:rPr>
                        <a:t>eLife</a:t>
                      </a:r>
                      <a:endParaRPr lang="en-US" sz="28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15412275"/>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4. </a:t>
                      </a:r>
                      <a:r>
                        <a:rPr lang="en-US" sz="2800" b="0" kern="1200" dirty="0" err="1">
                          <a:solidFill>
                            <a:schemeClr val="dk1"/>
                          </a:solidFill>
                          <a:effectLst/>
                          <a:latin typeface="Open Sans" panose="020B0606030504020204" pitchFamily="34" charset="0"/>
                          <a:ea typeface="Open Sans" panose="020B0606030504020204" pitchFamily="34" charset="0"/>
                          <a:cs typeface="Open Sans" panose="020B0606030504020204" pitchFamily="34" charset="0"/>
                        </a:rPr>
                        <a:t>Agwamba</a:t>
                      </a:r>
                      <a:r>
                        <a:rPr lang="en-US" sz="28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 &amp; Nachman (2022) G3 13(2):jkac332.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9. </a:t>
                      </a:r>
                      <a:r>
                        <a:rPr lang="en-US" sz="2800" b="0" kern="1200" dirty="0" err="1">
                          <a:solidFill>
                            <a:schemeClr val="dk1"/>
                          </a:solidFill>
                          <a:effectLst/>
                          <a:latin typeface="Open Sans" panose="020B0606030504020204" pitchFamily="34" charset="0"/>
                          <a:ea typeface="Open Sans" panose="020B0606030504020204" pitchFamily="34" charset="0"/>
                          <a:cs typeface="Open Sans" panose="020B0606030504020204" pitchFamily="34" charset="0"/>
                        </a:rPr>
                        <a:t>Ramakers</a:t>
                      </a:r>
                      <a:r>
                        <a:rPr lang="en-US" sz="28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 et al. (2018) Nat </a:t>
                      </a:r>
                      <a:r>
                        <a:rPr lang="en-US" sz="2800" b="0" kern="1200" dirty="0" err="1">
                          <a:solidFill>
                            <a:schemeClr val="dk1"/>
                          </a:solidFill>
                          <a:effectLst/>
                          <a:latin typeface="Open Sans" panose="020B0606030504020204" pitchFamily="34" charset="0"/>
                          <a:ea typeface="Open Sans" panose="020B0606030504020204" pitchFamily="34" charset="0"/>
                          <a:cs typeface="Open Sans" panose="020B0606030504020204" pitchFamily="34" charset="0"/>
                        </a:rPr>
                        <a:t>Ecol</a:t>
                      </a:r>
                      <a:r>
                        <a:rPr lang="en-US" sz="28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 </a:t>
                      </a:r>
                      <a:r>
                        <a:rPr lang="en-US" sz="2800" b="0" kern="1200" dirty="0" err="1">
                          <a:solidFill>
                            <a:schemeClr val="dk1"/>
                          </a:solidFill>
                          <a:effectLst/>
                          <a:latin typeface="Open Sans" panose="020B0606030504020204" pitchFamily="34" charset="0"/>
                          <a:ea typeface="Open Sans" panose="020B0606030504020204" pitchFamily="34" charset="0"/>
                          <a:cs typeface="Open Sans" panose="020B0606030504020204" pitchFamily="34" charset="0"/>
                        </a:rPr>
                        <a:t>Evol</a:t>
                      </a:r>
                      <a:r>
                        <a:rPr lang="en-US" sz="28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 2(7):1093-1103.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17358988"/>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5. </a:t>
                      </a:r>
                      <a:r>
                        <a:rPr lang="en-US" sz="28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Wang et al. (2010) Nucleic Acids Res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10. </a:t>
                      </a:r>
                      <a:r>
                        <a:rPr lang="en-US" sz="2800" b="0" kern="1200" dirty="0">
                          <a:solidFill>
                            <a:schemeClr val="dk1"/>
                          </a:solidFill>
                          <a:effectLst/>
                          <a:latin typeface="Open Sans" panose="020B0606030504020204" pitchFamily="34" charset="0"/>
                          <a:ea typeface="Open Sans" panose="020B0606030504020204" pitchFamily="34" charset="0"/>
                          <a:cs typeface="Open Sans" panose="020B0606030504020204" pitchFamily="34" charset="0"/>
                        </a:rPr>
                        <a:t>Yang et al. (2007) Nat Genet 39(9):1100-1107.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18068369"/>
                  </a:ext>
                </a:extLst>
              </a:tr>
            </a:tbl>
          </a:graphicData>
        </a:graphic>
      </p:graphicFrame>
      <p:sp>
        <p:nvSpPr>
          <p:cNvPr id="2097" name="Rectangle 167">
            <a:extLst>
              <a:ext uri="{FF2B5EF4-FFF2-40B4-BE49-F238E27FC236}">
                <a16:creationId xmlns:a16="http://schemas.microsoft.com/office/drawing/2014/main" id="{06F1ACCA-FCF0-5359-995D-607A9353DCF3}"/>
              </a:ext>
            </a:extLst>
          </p:cNvPr>
          <p:cNvSpPr>
            <a:spLocks noChangeArrowheads="1"/>
          </p:cNvSpPr>
          <p:nvPr/>
        </p:nvSpPr>
        <p:spPr bwMode="auto">
          <a:xfrm>
            <a:off x="15091689" y="39613917"/>
            <a:ext cx="13716000" cy="1371600"/>
          </a:xfrm>
          <a:prstGeom prst="roundRect">
            <a:avLst/>
          </a:prstGeom>
          <a:solidFill>
            <a:srgbClr val="AB0520"/>
          </a:solidFill>
          <a:ln w="9525">
            <a:noFill/>
            <a:miter lim="800000"/>
          </a:ln>
        </p:spPr>
        <p:txBody>
          <a:bodyPr wrap="none" lIns="137160" tIns="68580" rIns="137160" bIns="68580" anchor="ct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defTabSz="3762187"/>
            <a:r>
              <a:rPr lang="en-US" sz="4800" dirty="0">
                <a:solidFill>
                  <a:schemeClr val="bg1"/>
                </a:solidFill>
                <a:latin typeface="Nunito" panose="00000500000000000000" pitchFamily="2" charset="0"/>
              </a:rPr>
              <a:t>Acknowledgements</a:t>
            </a:r>
          </a:p>
        </p:txBody>
      </p:sp>
      <p:pic>
        <p:nvPicPr>
          <p:cNvPr id="7" name="Picture 6" descr="A close up of a logo&#10;&#10;Description automatically generated">
            <a:extLst>
              <a:ext uri="{FF2B5EF4-FFF2-40B4-BE49-F238E27FC236}">
                <a16:creationId xmlns:a16="http://schemas.microsoft.com/office/drawing/2014/main" id="{6CCDEF25-BCCE-93D0-12AF-D29A412037CF}"/>
              </a:ext>
            </a:extLst>
          </p:cNvPr>
          <p:cNvPicPr>
            <a:picLocks noChangeAspect="1"/>
          </p:cNvPicPr>
          <p:nvPr/>
        </p:nvPicPr>
        <p:blipFill>
          <a:blip r:embed="rId14"/>
          <a:stretch>
            <a:fillRect/>
          </a:stretch>
        </p:blipFill>
        <p:spPr>
          <a:xfrm>
            <a:off x="3547872" y="41321736"/>
            <a:ext cx="8001000" cy="1943891"/>
          </a:xfrm>
          <a:prstGeom prst="rect">
            <a:avLst/>
          </a:prstGeom>
        </p:spPr>
      </p:pic>
      <p:pic>
        <p:nvPicPr>
          <p:cNvPr id="12" name="Picture 11" descr="A close up of a sign&#10;&#10;Description automatically generated">
            <a:extLst>
              <a:ext uri="{FF2B5EF4-FFF2-40B4-BE49-F238E27FC236}">
                <a16:creationId xmlns:a16="http://schemas.microsoft.com/office/drawing/2014/main" id="{2918D7A5-1CA9-DBE8-C7B1-D3FEE0FCC82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547872" y="39611808"/>
            <a:ext cx="8001000" cy="1550432"/>
          </a:xfrm>
          <a:prstGeom prst="rect">
            <a:avLst/>
          </a:prstGeom>
        </p:spPr>
      </p:pic>
      <p:sp>
        <p:nvSpPr>
          <p:cNvPr id="2099" name="TextBox 2098">
            <a:extLst>
              <a:ext uri="{FF2B5EF4-FFF2-40B4-BE49-F238E27FC236}">
                <a16:creationId xmlns:a16="http://schemas.microsoft.com/office/drawing/2014/main" id="{87B619A7-D5C5-965C-C162-2A30BB6F18C6}"/>
              </a:ext>
            </a:extLst>
          </p:cNvPr>
          <p:cNvSpPr txBox="1"/>
          <p:nvPr/>
        </p:nvSpPr>
        <p:spPr>
          <a:xfrm>
            <a:off x="15026357" y="41003469"/>
            <a:ext cx="13715999" cy="2246769"/>
          </a:xfrm>
          <a:prstGeom prst="rect">
            <a:avLst/>
          </a:prstGeom>
          <a:solidFill>
            <a:schemeClr val="bg1"/>
          </a:solidFill>
          <a:ln>
            <a:noFill/>
          </a:ln>
        </p:spPr>
        <p:txBody>
          <a:bodyPr wrap="square" rtlCol="0">
            <a:spAutoFit/>
          </a:bodyPr>
          <a:lstStyle>
            <a:defPPr>
              <a:defRPr lang="en-US"/>
            </a:defPPr>
            <a:lvl1pPr algn="ctr" rtl="0" fontAlgn="base">
              <a:spcBef>
                <a:spcPct val="0"/>
              </a:spcBef>
              <a:spcAft>
                <a:spcPct val="0"/>
              </a:spcAft>
              <a:defRPr sz="5733" b="1" kern="1200">
                <a:solidFill>
                  <a:srgbClr val="FF9900"/>
                </a:solidFill>
                <a:latin typeface="Arial"/>
                <a:ea typeface="+mn-ea"/>
                <a:cs typeface="+mn-cs"/>
              </a:defRPr>
            </a:lvl1pPr>
            <a:lvl2pPr marL="609585" algn="ctr" rtl="0" fontAlgn="base">
              <a:spcBef>
                <a:spcPct val="0"/>
              </a:spcBef>
              <a:spcAft>
                <a:spcPct val="0"/>
              </a:spcAft>
              <a:defRPr sz="5733" b="1" kern="1200">
                <a:solidFill>
                  <a:srgbClr val="FF9900"/>
                </a:solidFill>
                <a:latin typeface="Arial"/>
                <a:ea typeface="+mn-ea"/>
                <a:cs typeface="+mn-cs"/>
              </a:defRPr>
            </a:lvl2pPr>
            <a:lvl3pPr marL="1219170" algn="ctr" rtl="0" fontAlgn="base">
              <a:spcBef>
                <a:spcPct val="0"/>
              </a:spcBef>
              <a:spcAft>
                <a:spcPct val="0"/>
              </a:spcAft>
              <a:defRPr sz="5733" b="1" kern="1200">
                <a:solidFill>
                  <a:srgbClr val="FF9900"/>
                </a:solidFill>
                <a:latin typeface="Arial"/>
                <a:ea typeface="+mn-ea"/>
                <a:cs typeface="+mn-cs"/>
              </a:defRPr>
            </a:lvl3pPr>
            <a:lvl4pPr marL="1828754" algn="ctr" rtl="0" fontAlgn="base">
              <a:spcBef>
                <a:spcPct val="0"/>
              </a:spcBef>
              <a:spcAft>
                <a:spcPct val="0"/>
              </a:spcAft>
              <a:defRPr sz="5733" b="1" kern="1200">
                <a:solidFill>
                  <a:srgbClr val="FF9900"/>
                </a:solidFill>
                <a:latin typeface="Arial"/>
                <a:ea typeface="+mn-ea"/>
                <a:cs typeface="+mn-cs"/>
              </a:defRPr>
            </a:lvl4pPr>
            <a:lvl5pPr marL="2438339" algn="ctr" rtl="0" fontAlgn="base">
              <a:spcBef>
                <a:spcPct val="0"/>
              </a:spcBef>
              <a:spcAft>
                <a:spcPct val="0"/>
              </a:spcAft>
              <a:defRPr sz="5733" b="1" kern="1200">
                <a:solidFill>
                  <a:srgbClr val="FF9900"/>
                </a:solidFill>
                <a:latin typeface="Arial"/>
                <a:ea typeface="+mn-ea"/>
                <a:cs typeface="+mn-cs"/>
              </a:defRPr>
            </a:lvl5pPr>
            <a:lvl6pPr marL="3047924" algn="l" defTabSz="1219170" rtl="0" eaLnBrk="1" latinLnBrk="0" hangingPunct="1">
              <a:defRPr sz="5733" b="1" kern="1200">
                <a:solidFill>
                  <a:srgbClr val="FF9900"/>
                </a:solidFill>
                <a:latin typeface="Arial"/>
                <a:ea typeface="+mn-ea"/>
                <a:cs typeface="+mn-cs"/>
              </a:defRPr>
            </a:lvl6pPr>
            <a:lvl7pPr marL="3657509" algn="l" defTabSz="1219170" rtl="0" eaLnBrk="1" latinLnBrk="0" hangingPunct="1">
              <a:defRPr sz="5733" b="1" kern="1200">
                <a:solidFill>
                  <a:srgbClr val="FF9900"/>
                </a:solidFill>
                <a:latin typeface="Arial"/>
                <a:ea typeface="+mn-ea"/>
                <a:cs typeface="+mn-cs"/>
              </a:defRPr>
            </a:lvl7pPr>
            <a:lvl8pPr marL="4267093" algn="l" defTabSz="1219170" rtl="0" eaLnBrk="1" latinLnBrk="0" hangingPunct="1">
              <a:defRPr sz="5733" b="1" kern="1200">
                <a:solidFill>
                  <a:srgbClr val="FF9900"/>
                </a:solidFill>
                <a:latin typeface="Arial"/>
                <a:ea typeface="+mn-ea"/>
                <a:cs typeface="+mn-cs"/>
              </a:defRPr>
            </a:lvl8pPr>
            <a:lvl9pPr marL="4876678" algn="l" defTabSz="1219170" rtl="0" eaLnBrk="1" latinLnBrk="0" hangingPunct="1">
              <a:defRPr sz="5733" b="1" kern="1200">
                <a:solidFill>
                  <a:srgbClr val="FF9900"/>
                </a:solidFill>
                <a:latin typeface="Arial"/>
                <a:ea typeface="+mn-ea"/>
                <a:cs typeface="+mn-cs"/>
              </a:defRPr>
            </a:lvl9pPr>
          </a:lstStyle>
          <a:p>
            <a:pPr algn="l"/>
            <a:r>
              <a:rPr lang="en-US" sz="28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This work was made possible by the University of Arizona Undergraduate Biology Research Program (OF) and funded by the Arnold and Mabel Beckman Foundation (OF). This work was supported by the National Institute of General Medical Sciences of the National Institutes of Health (R01GM127348 and R35GM149235 to RNG).</a:t>
            </a:r>
          </a:p>
        </p:txBody>
      </p:sp>
    </p:spTree>
    <p:extLst>
      <p:ext uri="{BB962C8B-B14F-4D97-AF65-F5344CB8AC3E}">
        <p14:creationId xmlns:p14="http://schemas.microsoft.com/office/powerpoint/2010/main" val="105217913"/>
      </p:ext>
    </p:extLst>
  </p:cSld>
  <p:clrMapOvr>
    <a:masterClrMapping/>
  </p:clrMapOvr>
  <p:transition/>
</p:sld>
</file>

<file path=ppt/theme/theme1.xml><?xml version="1.0" encoding="utf-8"?>
<a:theme xmlns:a="http://schemas.openxmlformats.org/drawingml/2006/main" name="AccentBoxVTI">
  <a:themeElements>
    <a:clrScheme name="UA_1">
      <a:dk1>
        <a:srgbClr val="000000"/>
      </a:dk1>
      <a:lt1>
        <a:srgbClr val="FFFFFF"/>
      </a:lt1>
      <a:dk2>
        <a:srgbClr val="0C234B"/>
      </a:dk2>
      <a:lt2>
        <a:srgbClr val="AB0520"/>
      </a:lt2>
      <a:accent1>
        <a:srgbClr val="70B865"/>
      </a:accent1>
      <a:accent2>
        <a:srgbClr val="007D83"/>
      </a:accent2>
      <a:accent3>
        <a:srgbClr val="1E5188"/>
      </a:accent3>
      <a:accent4>
        <a:srgbClr val="378DBD"/>
      </a:accent4>
      <a:accent5>
        <a:srgbClr val="EF4056"/>
      </a:accent5>
      <a:accent6>
        <a:srgbClr val="81D3EB"/>
      </a:accent6>
      <a:hlink>
        <a:srgbClr val="E2E9EB"/>
      </a:hlink>
      <a:folHlink>
        <a:srgbClr val="E2E9EB"/>
      </a:folHlink>
    </a:clrScheme>
    <a:fontScheme name="AccentBoxVTI">
      <a:majorFont>
        <a:latin typeface="Avenir Next LT Pro"/>
        <a:ea typeface=""/>
        <a:cs typeface=""/>
      </a:majorFont>
      <a:minorFont>
        <a:latin typeface="Avenir Next LT Pro"/>
        <a:ea typeface=""/>
        <a:cs typeface=""/>
      </a:minorFont>
    </a:fontScheme>
    <a:fmtScheme name="AccentBox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ster" id="{892FFA36-1D6F-254B-9912-BE76CF01288C}" vid="{E3BFC0A0-519E-D944-B66C-A645206193A3}"/>
    </a:ext>
  </a:extLst>
</a:theme>
</file>

<file path=docProps/app.xml><?xml version="1.0" encoding="utf-8"?>
<Properties xmlns="http://schemas.openxmlformats.org/officeDocument/2006/extended-properties" xmlns:vt="http://schemas.openxmlformats.org/officeDocument/2006/docPropsVTypes">
  <Template/>
  <TotalTime>4681</TotalTime>
  <Words>1353</Words>
  <Application>Microsoft Macintosh PowerPoint</Application>
  <PresentationFormat>Custom</PresentationFormat>
  <Paragraphs>64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Avenir Next LT Pro</vt:lpstr>
      <vt:lpstr>Nunito</vt:lpstr>
      <vt:lpstr>Open Sans</vt:lpstr>
      <vt:lpstr>AccentBoxVTI</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Microsoft Office User</cp:lastModifiedBy>
  <cp:revision>112</cp:revision>
  <dcterms:created xsi:type="dcterms:W3CDTF">2024-07-15T19:18:27Z</dcterms:created>
  <dcterms:modified xsi:type="dcterms:W3CDTF">2024-07-19T23:04:40Z</dcterms:modified>
</cp:coreProperties>
</file>