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3"/>
  </p:handoutMasterIdLst>
  <p:sldIdLst>
    <p:sldId id="256"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p:scale>
          <a:sx n="19" d="100"/>
          <a:sy n="19" d="100"/>
        </p:scale>
        <p:origin x="-1256" y="-208"/>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7B4C38-4D12-6442-A64B-EC82D61A0E3F}" type="datetimeFigureOut">
              <a:rPr lang="en-US" smtClean="0"/>
              <a:t>4/21/15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90F280-1337-8646-8118-0E16DDFC2CBB}" type="slidenum">
              <a:rPr lang="en-US" smtClean="0"/>
              <a:t>‹#›</a:t>
            </a:fld>
            <a:endParaRPr lang="en-US"/>
          </a:p>
        </p:txBody>
      </p:sp>
    </p:spTree>
    <p:extLst>
      <p:ext uri="{BB962C8B-B14F-4D97-AF65-F5344CB8AC3E}">
        <p14:creationId xmlns:p14="http://schemas.microsoft.com/office/powerpoint/2010/main" val="271302922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D01D82-EF00-403B-B4F6-7DE99A8DFE89}" type="datetimeFigureOut">
              <a:rPr lang="en-US" smtClean="0"/>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286504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D01D82-EF00-403B-B4F6-7DE99A8DFE89}" type="datetimeFigureOut">
              <a:rPr lang="en-US" smtClean="0"/>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169927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D01D82-EF00-403B-B4F6-7DE99A8DFE89}" type="datetimeFigureOut">
              <a:rPr lang="en-US" smtClean="0"/>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249171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D01D82-EF00-403B-B4F6-7DE99A8DFE89}" type="datetimeFigureOut">
              <a:rPr lang="en-US" smtClean="0"/>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386718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D01D82-EF00-403B-B4F6-7DE99A8DFE89}" type="datetimeFigureOut">
              <a:rPr lang="en-US" smtClean="0"/>
              <a:t>4/21/15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1420760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D01D82-EF00-403B-B4F6-7DE99A8DFE89}" type="datetimeFigureOut">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2054150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D01D82-EF00-403B-B4F6-7DE99A8DFE89}" type="datetimeFigureOut">
              <a:rPr lang="en-US" smtClean="0"/>
              <a:t>4/21/15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137011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D01D82-EF00-403B-B4F6-7DE99A8DFE89}" type="datetimeFigureOut">
              <a:rPr lang="en-US" smtClean="0"/>
              <a:t>4/21/15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2188394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01D82-EF00-403B-B4F6-7DE99A8DFE89}" type="datetimeFigureOut">
              <a:rPr lang="en-US" smtClean="0"/>
              <a:t>4/21/15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219292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D01D82-EF00-403B-B4F6-7DE99A8DFE89}" type="datetimeFigureOut">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159018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D01D82-EF00-403B-B4F6-7DE99A8DFE89}" type="datetimeFigureOut">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7B34D-F499-4FF3-9632-815D0B98B5C6}" type="slidenum">
              <a:rPr lang="en-US" smtClean="0"/>
              <a:t>‹#›</a:t>
            </a:fld>
            <a:endParaRPr lang="en-US"/>
          </a:p>
        </p:txBody>
      </p:sp>
    </p:spTree>
    <p:extLst>
      <p:ext uri="{BB962C8B-B14F-4D97-AF65-F5344CB8AC3E}">
        <p14:creationId xmlns:p14="http://schemas.microsoft.com/office/powerpoint/2010/main" val="538720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D6D01D82-EF00-403B-B4F6-7DE99A8DFE89}" type="datetimeFigureOut">
              <a:rPr lang="en-US" smtClean="0"/>
              <a:t>4/21/15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1797B34D-F499-4FF3-9632-815D0B98B5C6}" type="slidenum">
              <a:rPr lang="en-US" smtClean="0"/>
              <a:t>‹#›</a:t>
            </a:fld>
            <a:endParaRPr lang="en-US"/>
          </a:p>
        </p:txBody>
      </p:sp>
    </p:spTree>
    <p:extLst>
      <p:ext uri="{BB962C8B-B14F-4D97-AF65-F5344CB8AC3E}">
        <p14:creationId xmlns:p14="http://schemas.microsoft.com/office/powerpoint/2010/main" val="31413014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dx.doi.org/10.4103/2231-0770.140653" TargetMode="External"/><Relationship Id="rId12" Type="http://schemas.openxmlformats.org/officeDocument/2006/relationships/hyperlink" Target="http://0-search.ebscohost.com.wncln.wncln.org/login.aspx?direct=true&amp;db=a9h&amp;AN=98496275&amp;site=ehost-live" TargetMode="External"/><Relationship Id="rId13" Type="http://schemas.openxmlformats.org/officeDocument/2006/relationships/hyperlink" Target="http://dx.doi.org/10.1186/s12966-014-0095-y" TargetMode="External"/><Relationship Id="rId14" Type="http://schemas.openxmlformats.org/officeDocument/2006/relationships/hyperlink" Target="http://0-search.ebscohost.com.wncln.wncln.org/login.aspx?direct=true&amp;db=a9h&amp;AN=97363130&amp;site=ehost-live" TargetMode="External"/><Relationship Id="rId1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dx.doi.org/10.1007/s10603-013-9233-1" TargetMode="External"/><Relationship Id="rId6" Type="http://schemas.openxmlformats.org/officeDocument/2006/relationships/hyperlink" Target="http://0-search.ebscohost.com.wncln.wncln.org/login.aspx?direct=true&amp;db=bth&amp;AN=99108895&amp;site=ehost-live" TargetMode="External"/><Relationship Id="rId7" Type="http://schemas.openxmlformats.org/officeDocument/2006/relationships/hyperlink" Target="http://dx.doi.org/10.1080/01463373.2013.860904" TargetMode="External"/><Relationship Id="rId8" Type="http://schemas.openxmlformats.org/officeDocument/2006/relationships/hyperlink" Target="http://0-search.ebscohost.com.wncln.wncln.org/login.aspx?direct=true&amp;db=a9h&amp;AN=94318349&amp;site=ehost-live" TargetMode="External"/><Relationship Id="rId9" Type="http://schemas.openxmlformats.org/officeDocument/2006/relationships/hyperlink" Target="http://dx.doi.org/10.1111/j.2047-6310.2012.00085.x" TargetMode="External"/><Relationship Id="rId10" Type="http://schemas.openxmlformats.org/officeDocument/2006/relationships/hyperlink" Target="http://0-search.ebscohost.com.wncln.wncln.org/login.aspx?direct=true&amp;db=a9h&amp;AN=84637230&amp;site=ehost-liv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98996"/>
            <a:ext cx="43891199" cy="6597792"/>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US" sz="14400" dirty="0" smtClean="0">
                <a:solidFill>
                  <a:schemeClr val="bg1"/>
                </a:solidFill>
              </a:rPr>
              <a:t>How Videogames and Exercise Affect BMI</a:t>
            </a:r>
            <a:br>
              <a:rPr lang="en-US" sz="14400" dirty="0" smtClean="0">
                <a:solidFill>
                  <a:schemeClr val="bg1"/>
                </a:solidFill>
              </a:rPr>
            </a:br>
            <a:r>
              <a:rPr lang="en-US" sz="9600" dirty="0">
                <a:solidFill>
                  <a:schemeClr val="bg1"/>
                </a:solidFill>
              </a:rPr>
              <a:t>By Olivia </a:t>
            </a:r>
            <a:r>
              <a:rPr lang="en-US" sz="9600" dirty="0" smtClean="0">
                <a:solidFill>
                  <a:schemeClr val="bg1"/>
                </a:solidFill>
              </a:rPr>
              <a:t>Herder </a:t>
            </a:r>
            <a:br>
              <a:rPr lang="en-US" sz="9600" dirty="0" smtClean="0">
                <a:solidFill>
                  <a:schemeClr val="bg1"/>
                </a:solidFill>
              </a:rPr>
            </a:br>
            <a:endParaRPr lang="en-US" sz="14400" dirty="0">
              <a:solidFill>
                <a:schemeClr val="bg1"/>
              </a:solidFill>
            </a:endParaRPr>
          </a:p>
        </p:txBody>
      </p:sp>
      <p:sp>
        <p:nvSpPr>
          <p:cNvPr id="4" name="TextBox 3"/>
          <p:cNvSpPr txBox="1"/>
          <p:nvPr/>
        </p:nvSpPr>
        <p:spPr>
          <a:xfrm>
            <a:off x="2565138" y="4316670"/>
            <a:ext cx="9028369" cy="1200329"/>
          </a:xfrm>
          <a:prstGeom prst="rect">
            <a:avLst/>
          </a:prstGeom>
          <a:noFill/>
        </p:spPr>
        <p:txBody>
          <a:bodyPr wrap="square" rtlCol="0">
            <a:spAutoFit/>
          </a:bodyPr>
          <a:lstStyle/>
          <a:p>
            <a:pPr algn="ctr"/>
            <a:r>
              <a:rPr lang="en-US" sz="7200" b="1" dirty="0" smtClean="0"/>
              <a:t>Introduction</a:t>
            </a:r>
            <a:endParaRPr lang="en-US" sz="7200" b="1" dirty="0"/>
          </a:p>
        </p:txBody>
      </p:sp>
      <p:sp>
        <p:nvSpPr>
          <p:cNvPr id="6" name="TextBox 5"/>
          <p:cNvSpPr txBox="1"/>
          <p:nvPr/>
        </p:nvSpPr>
        <p:spPr>
          <a:xfrm>
            <a:off x="706204" y="13487656"/>
            <a:ext cx="12699081" cy="1200329"/>
          </a:xfrm>
          <a:prstGeom prst="rect">
            <a:avLst/>
          </a:prstGeom>
          <a:noFill/>
        </p:spPr>
        <p:txBody>
          <a:bodyPr wrap="square" rtlCol="0">
            <a:spAutoFit/>
          </a:bodyPr>
          <a:lstStyle/>
          <a:p>
            <a:pPr algn="ctr"/>
            <a:r>
              <a:rPr lang="en-US" sz="7200" b="1" dirty="0" smtClean="0"/>
              <a:t>Methods</a:t>
            </a:r>
            <a:endParaRPr lang="en-US" sz="7200" b="1" dirty="0"/>
          </a:p>
        </p:txBody>
      </p:sp>
      <p:sp>
        <p:nvSpPr>
          <p:cNvPr id="7" name="TextBox 6"/>
          <p:cNvSpPr txBox="1"/>
          <p:nvPr/>
        </p:nvSpPr>
        <p:spPr>
          <a:xfrm>
            <a:off x="2860219" y="21773177"/>
            <a:ext cx="7718070" cy="1200329"/>
          </a:xfrm>
          <a:prstGeom prst="rect">
            <a:avLst/>
          </a:prstGeom>
          <a:noFill/>
        </p:spPr>
        <p:txBody>
          <a:bodyPr wrap="square" rtlCol="0">
            <a:spAutoFit/>
          </a:bodyPr>
          <a:lstStyle/>
          <a:p>
            <a:pPr algn="ctr"/>
            <a:r>
              <a:rPr lang="en-US" sz="7200" b="1" dirty="0" smtClean="0"/>
              <a:t>Results</a:t>
            </a:r>
            <a:endParaRPr lang="en-US" sz="7200" b="1" dirty="0"/>
          </a:p>
        </p:txBody>
      </p:sp>
      <p:sp>
        <p:nvSpPr>
          <p:cNvPr id="8" name="TextBox 7"/>
          <p:cNvSpPr txBox="1"/>
          <p:nvPr/>
        </p:nvSpPr>
        <p:spPr>
          <a:xfrm>
            <a:off x="30252600" y="22152614"/>
            <a:ext cx="12769632" cy="1201517"/>
          </a:xfrm>
          <a:prstGeom prst="rect">
            <a:avLst/>
          </a:prstGeom>
          <a:noFill/>
        </p:spPr>
        <p:txBody>
          <a:bodyPr wrap="square" rtlCol="0">
            <a:spAutoFit/>
          </a:bodyPr>
          <a:lstStyle/>
          <a:p>
            <a:pPr algn="ctr"/>
            <a:r>
              <a:rPr lang="en-US" sz="7200" b="1" dirty="0" smtClean="0"/>
              <a:t>References</a:t>
            </a:r>
            <a:endParaRPr lang="en-US" sz="7200" b="1" dirty="0"/>
          </a:p>
        </p:txBody>
      </p:sp>
      <p:pic>
        <p:nvPicPr>
          <p:cNvPr id="13" name="Picture 12" descr="BM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2211" y="12261854"/>
            <a:ext cx="9835856" cy="10807661"/>
          </a:xfrm>
          <a:prstGeom prst="rect">
            <a:avLst/>
          </a:prstGeom>
        </p:spPr>
      </p:pic>
      <p:sp>
        <p:nvSpPr>
          <p:cNvPr id="15" name="TextBox 14"/>
          <p:cNvSpPr txBox="1"/>
          <p:nvPr/>
        </p:nvSpPr>
        <p:spPr>
          <a:xfrm>
            <a:off x="1057753" y="5453096"/>
            <a:ext cx="11200585" cy="84022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5400" dirty="0" smtClean="0"/>
              <a:t>This project uses the </a:t>
            </a:r>
            <a:r>
              <a:rPr lang="en-US" sz="5400" dirty="0" err="1" smtClean="0"/>
              <a:t>AddHealth</a:t>
            </a:r>
            <a:r>
              <a:rPr lang="en-US" sz="5400" dirty="0" smtClean="0"/>
              <a:t> data set to explore a possible correlation between BMI, hours spent </a:t>
            </a:r>
            <a:r>
              <a:rPr lang="en-US" sz="5400" dirty="0" smtClean="0"/>
              <a:t>exercising and </a:t>
            </a:r>
            <a:r>
              <a:rPr lang="en-US" sz="5400" dirty="0" smtClean="0"/>
              <a:t>hours spent playing video </a:t>
            </a:r>
            <a:r>
              <a:rPr lang="en-US" sz="5400" dirty="0" smtClean="0"/>
              <a:t>games. </a:t>
            </a:r>
            <a:r>
              <a:rPr lang="en-US" sz="5400" dirty="0" smtClean="0"/>
              <a:t>The </a:t>
            </a:r>
            <a:r>
              <a:rPr lang="en-US" sz="5400" dirty="0" err="1" smtClean="0"/>
              <a:t>AddHealth</a:t>
            </a:r>
            <a:r>
              <a:rPr lang="en-US" sz="5400" dirty="0" smtClean="0"/>
              <a:t> data set was composed of students from high schools all over the United </a:t>
            </a:r>
            <a:r>
              <a:rPr lang="en-US" sz="5400" dirty="0"/>
              <a:t>States. During the first phase of this study, students were asked questions pertaining to their daily lives. </a:t>
            </a:r>
            <a:endParaRPr lang="en-US" sz="5400" dirty="0"/>
          </a:p>
        </p:txBody>
      </p:sp>
      <p:sp>
        <p:nvSpPr>
          <p:cNvPr id="17" name="TextBox 16"/>
          <p:cNvSpPr txBox="1"/>
          <p:nvPr/>
        </p:nvSpPr>
        <p:spPr>
          <a:xfrm>
            <a:off x="1109674" y="23040464"/>
            <a:ext cx="12526426" cy="75713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5400" dirty="0" smtClean="0"/>
              <a:t>After performing an analysis of variance test, the p value </a:t>
            </a:r>
            <a:r>
              <a:rPr lang="en-US" sz="5400" dirty="0"/>
              <a:t>was found to be </a:t>
            </a:r>
            <a:r>
              <a:rPr lang="en-US" sz="5400" dirty="0" smtClean="0"/>
              <a:t>0.3238. This shows that there is no association between the </a:t>
            </a:r>
            <a:r>
              <a:rPr lang="en-US" sz="5400" dirty="0"/>
              <a:t>BMI of the cohort and how many times a week they exercise</a:t>
            </a:r>
            <a:r>
              <a:rPr lang="en-US" sz="5400" dirty="0" smtClean="0"/>
              <a:t>. </a:t>
            </a:r>
            <a:r>
              <a:rPr lang="en-US" sz="5400" dirty="0"/>
              <a:t>This means </a:t>
            </a:r>
            <a:r>
              <a:rPr lang="en-US" sz="5400" dirty="0" smtClean="0"/>
              <a:t>that there is </a:t>
            </a:r>
            <a:r>
              <a:rPr lang="en-US" sz="5400" dirty="0" err="1" smtClean="0"/>
              <a:t>insificant</a:t>
            </a:r>
            <a:r>
              <a:rPr lang="en-US" sz="5400" dirty="0" smtClean="0"/>
              <a:t> evidence to support the alternative hypothesis. The results of graph two show that the average BMI for each level of exercise is consistent.</a:t>
            </a:r>
          </a:p>
        </p:txBody>
      </p:sp>
      <p:pic>
        <p:nvPicPr>
          <p:cNvPr id="19" name="Picture 18" descr="Macintosh HD:private:var:folders:99:tjxr2fh56_7dlg_zwjd61q3w0000gn:T:TemporaryItems:appalachian-state1.png"/>
          <p:cNvPicPr/>
          <p:nvPr/>
        </p:nvPicPr>
        <p:blipFill>
          <a:blip r:embed="rId3">
            <a:extLst>
              <a:ext uri="{28A0092B-C50C-407E-A947-70E740481C1C}">
                <a14:useLocalDpi xmlns:a14="http://schemas.microsoft.com/office/drawing/2010/main" val="0"/>
              </a:ext>
            </a:extLst>
          </a:blip>
          <a:srcRect/>
          <a:stretch>
            <a:fillRect/>
          </a:stretch>
        </p:blipFill>
        <p:spPr bwMode="auto">
          <a:xfrm>
            <a:off x="30602896" y="0"/>
            <a:ext cx="10292097" cy="2740349"/>
          </a:xfrm>
          <a:prstGeom prst="rect">
            <a:avLst/>
          </a:prstGeom>
          <a:noFill/>
          <a:ln>
            <a:noFill/>
          </a:ln>
        </p:spPr>
      </p:pic>
      <p:pic>
        <p:nvPicPr>
          <p:cNvPr id="3" name="Picture 2" descr="graph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09594" y="22474798"/>
            <a:ext cx="13252147" cy="10443602"/>
          </a:xfrm>
          <a:prstGeom prst="rect">
            <a:avLst/>
          </a:prstGeom>
        </p:spPr>
      </p:pic>
      <p:sp>
        <p:nvSpPr>
          <p:cNvPr id="9" name="TextBox 8"/>
          <p:cNvSpPr txBox="1"/>
          <p:nvPr/>
        </p:nvSpPr>
        <p:spPr>
          <a:xfrm>
            <a:off x="982293" y="14805632"/>
            <a:ext cx="12534426" cy="674030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5400" dirty="0"/>
              <a:t>Graph one shows the relationship between the height and weight of the cohort. This information was used to determine their BMI. Graph two shows the relationship between a person’s BMI and how often they exercise. Graph three shows the relationship between BMI, and how often a person plays video games and exercises. </a:t>
            </a:r>
          </a:p>
        </p:txBody>
      </p:sp>
      <p:sp>
        <p:nvSpPr>
          <p:cNvPr id="10" name="TextBox 9"/>
          <p:cNvSpPr txBox="1"/>
          <p:nvPr/>
        </p:nvSpPr>
        <p:spPr>
          <a:xfrm>
            <a:off x="30213533" y="23360550"/>
            <a:ext cx="12700079" cy="895629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err="1">
                <a:solidFill>
                  <a:srgbClr val="000000"/>
                </a:solidFill>
              </a:rPr>
              <a:t>Berning</a:t>
            </a:r>
            <a:r>
              <a:rPr lang="en-US" sz="2400" dirty="0">
                <a:solidFill>
                  <a:srgbClr val="000000"/>
                </a:solidFill>
              </a:rPr>
              <a:t>, Joshua, </a:t>
            </a:r>
            <a:r>
              <a:rPr lang="en-US" sz="2400" dirty="0" err="1">
                <a:solidFill>
                  <a:srgbClr val="000000"/>
                </a:solidFill>
              </a:rPr>
              <a:t>Rui</a:t>
            </a:r>
            <a:r>
              <a:rPr lang="en-US" sz="2400" dirty="0">
                <a:solidFill>
                  <a:srgbClr val="000000"/>
                </a:solidFill>
              </a:rPr>
              <a:t> Huang, and Adam </a:t>
            </a:r>
            <a:r>
              <a:rPr lang="en-US" sz="2400" dirty="0" err="1">
                <a:solidFill>
                  <a:srgbClr val="000000"/>
                </a:solidFill>
              </a:rPr>
              <a:t>Rabinowitz</a:t>
            </a:r>
            <a:r>
              <a:rPr lang="en-US" sz="2400" dirty="0">
                <a:solidFill>
                  <a:srgbClr val="000000"/>
                </a:solidFill>
              </a:rPr>
              <a:t>. 2014. “An Evaluation of Government and Industry Proposed Restrictions on Television Advertising of Breakfast Cereals to Children.” </a:t>
            </a:r>
            <a:r>
              <a:rPr lang="en-US" sz="2400" i="1" dirty="0">
                <a:solidFill>
                  <a:srgbClr val="000000"/>
                </a:solidFill>
              </a:rPr>
              <a:t>Journal of Consumer Policy</a:t>
            </a:r>
            <a:r>
              <a:rPr lang="en-US" sz="2400" dirty="0">
                <a:solidFill>
                  <a:srgbClr val="000000"/>
                </a:solidFill>
              </a:rPr>
              <a:t> 37 (4): 507–25. doi:</a:t>
            </a:r>
            <a:r>
              <a:rPr lang="en-US" sz="2400" dirty="0">
                <a:solidFill>
                  <a:srgbClr val="000000"/>
                </a:solidFill>
                <a:hlinkClick r:id="rId5"/>
              </a:rPr>
              <a:t>10.1007/s10603-013-9233-1. </a:t>
            </a:r>
            <a:r>
              <a:rPr lang="en-US" sz="2400" dirty="0">
                <a:solidFill>
                  <a:srgbClr val="000000"/>
                </a:solidFill>
                <a:hlinkClick r:id="rId6"/>
              </a:rPr>
              <a:t>http://0-search.ebscohost.com.wncln.wncln.org/login.aspx?direct=true&amp;db=bth&amp;AN=99108895&amp;site=ehost-live.</a:t>
            </a:r>
          </a:p>
          <a:p>
            <a:r>
              <a:rPr lang="en-US" sz="2400" dirty="0" err="1">
                <a:solidFill>
                  <a:srgbClr val="000000"/>
                </a:solidFill>
              </a:rPr>
              <a:t>Beyens</a:t>
            </a:r>
            <a:r>
              <a:rPr lang="en-US" sz="2400" dirty="0">
                <a:solidFill>
                  <a:srgbClr val="000000"/>
                </a:solidFill>
              </a:rPr>
              <a:t>, </a:t>
            </a:r>
            <a:r>
              <a:rPr lang="en-US" sz="2400" dirty="0" err="1">
                <a:solidFill>
                  <a:srgbClr val="000000"/>
                </a:solidFill>
              </a:rPr>
              <a:t>Ine</a:t>
            </a:r>
            <a:r>
              <a:rPr lang="en-US" sz="2400" dirty="0">
                <a:solidFill>
                  <a:srgbClr val="000000"/>
                </a:solidFill>
              </a:rPr>
              <a:t>, and Steven </a:t>
            </a:r>
            <a:r>
              <a:rPr lang="en-US" sz="2400" dirty="0" err="1">
                <a:solidFill>
                  <a:srgbClr val="000000"/>
                </a:solidFill>
              </a:rPr>
              <a:t>Eggermont</a:t>
            </a:r>
            <a:r>
              <a:rPr lang="en-US" sz="2400" dirty="0">
                <a:solidFill>
                  <a:srgbClr val="000000"/>
                </a:solidFill>
              </a:rPr>
              <a:t>. 2014. “Putting Young Children in Front of the Television: Antecedents and Outcomes of Parents’ Use of Television as a Babysitter.” </a:t>
            </a:r>
            <a:r>
              <a:rPr lang="en-US" sz="2400" i="1" dirty="0">
                <a:solidFill>
                  <a:srgbClr val="000000"/>
                </a:solidFill>
              </a:rPr>
              <a:t>Communication Quarterly</a:t>
            </a:r>
            <a:r>
              <a:rPr lang="en-US" sz="2400" dirty="0">
                <a:solidFill>
                  <a:srgbClr val="000000"/>
                </a:solidFill>
              </a:rPr>
              <a:t> 62 (1): 57–74. doi:</a:t>
            </a:r>
            <a:r>
              <a:rPr lang="en-US" sz="2400" dirty="0">
                <a:solidFill>
                  <a:srgbClr val="000000"/>
                </a:solidFill>
                <a:hlinkClick r:id="rId7"/>
              </a:rPr>
              <a:t>10.1080/01463373.2013.860904. </a:t>
            </a:r>
            <a:r>
              <a:rPr lang="en-US" sz="2400" dirty="0">
                <a:solidFill>
                  <a:srgbClr val="000000"/>
                </a:solidFill>
                <a:hlinkClick r:id="rId8"/>
              </a:rPr>
              <a:t>http://0-search.ebscohost.com.wncln.wncln.org/login.aspx?direct=true&amp;db=a9h&amp;AN=94318349&amp;site=ehost-live.</a:t>
            </a:r>
          </a:p>
          <a:p>
            <a:r>
              <a:rPr lang="en-US" sz="2400" dirty="0" err="1">
                <a:solidFill>
                  <a:srgbClr val="000000"/>
                </a:solidFill>
              </a:rPr>
              <a:t>Chahal</a:t>
            </a:r>
            <a:r>
              <a:rPr lang="en-US" sz="2400" dirty="0">
                <a:solidFill>
                  <a:srgbClr val="000000"/>
                </a:solidFill>
              </a:rPr>
              <a:t>, H., C. Fung, S. </a:t>
            </a:r>
            <a:r>
              <a:rPr lang="en-US" sz="2400" dirty="0" err="1">
                <a:solidFill>
                  <a:srgbClr val="000000"/>
                </a:solidFill>
              </a:rPr>
              <a:t>Kuhle</a:t>
            </a:r>
            <a:r>
              <a:rPr lang="en-US" sz="2400" dirty="0">
                <a:solidFill>
                  <a:srgbClr val="000000"/>
                </a:solidFill>
              </a:rPr>
              <a:t>, and P. J. </a:t>
            </a:r>
            <a:r>
              <a:rPr lang="en-US" sz="2400" dirty="0" err="1">
                <a:solidFill>
                  <a:srgbClr val="000000"/>
                </a:solidFill>
              </a:rPr>
              <a:t>Veugelers</a:t>
            </a:r>
            <a:r>
              <a:rPr lang="en-US" sz="2400" dirty="0">
                <a:solidFill>
                  <a:srgbClr val="000000"/>
                </a:solidFill>
              </a:rPr>
              <a:t>. 2013. “Availability and Night-Time Use of Electronic Entertainment and Communication Devices Are Associated with Short Sleep Duration and Obesity Among Canadian Children.” </a:t>
            </a:r>
            <a:r>
              <a:rPr lang="en-US" sz="2400" i="1" dirty="0">
                <a:solidFill>
                  <a:srgbClr val="000000"/>
                </a:solidFill>
              </a:rPr>
              <a:t>Pediatric Obesity</a:t>
            </a:r>
            <a:r>
              <a:rPr lang="en-US" sz="2400" dirty="0">
                <a:solidFill>
                  <a:srgbClr val="000000"/>
                </a:solidFill>
              </a:rPr>
              <a:t> 8 (1): 42–51. doi:</a:t>
            </a:r>
            <a:r>
              <a:rPr lang="en-US" sz="2400" dirty="0">
                <a:solidFill>
                  <a:srgbClr val="000000"/>
                </a:solidFill>
                <a:hlinkClick r:id="rId9"/>
              </a:rPr>
              <a:t>10.1111/j.2047-6310.2012.00085.x. </a:t>
            </a:r>
            <a:r>
              <a:rPr lang="en-US" sz="2400" dirty="0">
                <a:solidFill>
                  <a:srgbClr val="000000"/>
                </a:solidFill>
                <a:hlinkClick r:id="rId10"/>
              </a:rPr>
              <a:t>http://0-search.ebscohost.com.wncln.wncln.org/login.aspx?direct=true&amp;db=a9h&amp;AN=84637230&amp;site=ehost-live.</a:t>
            </a:r>
          </a:p>
          <a:p>
            <a:r>
              <a:rPr lang="en-US" sz="2400" dirty="0" err="1">
                <a:solidFill>
                  <a:srgbClr val="000000"/>
                </a:solidFill>
              </a:rPr>
              <a:t>Kar</a:t>
            </a:r>
            <a:r>
              <a:rPr lang="en-US" sz="2400" dirty="0">
                <a:solidFill>
                  <a:srgbClr val="000000"/>
                </a:solidFill>
              </a:rPr>
              <a:t>, </a:t>
            </a:r>
            <a:r>
              <a:rPr lang="en-US" sz="2400" dirty="0" err="1">
                <a:solidFill>
                  <a:srgbClr val="000000"/>
                </a:solidFill>
              </a:rPr>
              <a:t>Subhranshu</a:t>
            </a:r>
            <a:r>
              <a:rPr lang="en-US" sz="2400" dirty="0">
                <a:solidFill>
                  <a:srgbClr val="000000"/>
                </a:solidFill>
              </a:rPr>
              <a:t> </a:t>
            </a:r>
            <a:r>
              <a:rPr lang="en-US" sz="2400" dirty="0" err="1">
                <a:solidFill>
                  <a:srgbClr val="000000"/>
                </a:solidFill>
              </a:rPr>
              <a:t>Sekhar</a:t>
            </a:r>
            <a:r>
              <a:rPr lang="en-US" sz="2400" dirty="0">
                <a:solidFill>
                  <a:srgbClr val="000000"/>
                </a:solidFill>
              </a:rPr>
              <a:t>, </a:t>
            </a:r>
            <a:r>
              <a:rPr lang="en-US" sz="2400" dirty="0" err="1">
                <a:solidFill>
                  <a:srgbClr val="000000"/>
                </a:solidFill>
              </a:rPr>
              <a:t>Rajani</a:t>
            </a:r>
            <a:r>
              <a:rPr lang="en-US" sz="2400" dirty="0">
                <a:solidFill>
                  <a:srgbClr val="000000"/>
                </a:solidFill>
              </a:rPr>
              <a:t> </a:t>
            </a:r>
            <a:r>
              <a:rPr lang="en-US" sz="2400" dirty="0" err="1">
                <a:solidFill>
                  <a:srgbClr val="000000"/>
                </a:solidFill>
              </a:rPr>
              <a:t>Dube</a:t>
            </a:r>
            <a:r>
              <a:rPr lang="en-US" sz="2400" dirty="0">
                <a:solidFill>
                  <a:srgbClr val="000000"/>
                </a:solidFill>
              </a:rPr>
              <a:t>, and </a:t>
            </a:r>
            <a:r>
              <a:rPr lang="en-US" sz="2400" dirty="0" err="1">
                <a:solidFill>
                  <a:srgbClr val="000000"/>
                </a:solidFill>
              </a:rPr>
              <a:t>Sitanshu</a:t>
            </a:r>
            <a:r>
              <a:rPr lang="en-US" sz="2400" dirty="0">
                <a:solidFill>
                  <a:srgbClr val="000000"/>
                </a:solidFill>
              </a:rPr>
              <a:t> </a:t>
            </a:r>
            <a:r>
              <a:rPr lang="en-US" sz="2400" dirty="0" err="1">
                <a:solidFill>
                  <a:srgbClr val="000000"/>
                </a:solidFill>
              </a:rPr>
              <a:t>Sekhar</a:t>
            </a:r>
            <a:r>
              <a:rPr lang="en-US" sz="2400" dirty="0">
                <a:solidFill>
                  <a:srgbClr val="000000"/>
                </a:solidFill>
              </a:rPr>
              <a:t> </a:t>
            </a:r>
            <a:r>
              <a:rPr lang="en-US" sz="2400" dirty="0" err="1">
                <a:solidFill>
                  <a:srgbClr val="000000"/>
                </a:solidFill>
              </a:rPr>
              <a:t>Kar</a:t>
            </a:r>
            <a:r>
              <a:rPr lang="en-US" sz="2400" dirty="0">
                <a:solidFill>
                  <a:srgbClr val="000000"/>
                </a:solidFill>
              </a:rPr>
              <a:t>. 2014. “Childhood Obesity-an Insight into Preventive Strategies.” </a:t>
            </a:r>
            <a:r>
              <a:rPr lang="en-US" sz="2400" i="1" dirty="0">
                <a:solidFill>
                  <a:srgbClr val="000000"/>
                </a:solidFill>
              </a:rPr>
              <a:t>Avicenna Journal of Medicine</a:t>
            </a:r>
            <a:r>
              <a:rPr lang="en-US" sz="2400" dirty="0">
                <a:solidFill>
                  <a:srgbClr val="000000"/>
                </a:solidFill>
              </a:rPr>
              <a:t> 4 (4): 88–93. doi:</a:t>
            </a:r>
            <a:r>
              <a:rPr lang="en-US" sz="2400" dirty="0">
                <a:solidFill>
                  <a:srgbClr val="000000"/>
                </a:solidFill>
                <a:hlinkClick r:id="rId11"/>
              </a:rPr>
              <a:t>10.4103/2231-0770.140653. </a:t>
            </a:r>
            <a:r>
              <a:rPr lang="en-US" sz="2400" dirty="0">
                <a:solidFill>
                  <a:srgbClr val="000000"/>
                </a:solidFill>
                <a:hlinkClick r:id="rId12"/>
              </a:rPr>
              <a:t>http://0-search.ebscohost.com.wncln.wncln.org/login.aspx?direct=true&amp;db=a9h&amp;AN=98496275&amp;site=ehost-live.</a:t>
            </a:r>
          </a:p>
          <a:p>
            <a:r>
              <a:rPr lang="en-US" sz="2400" dirty="0">
                <a:solidFill>
                  <a:srgbClr val="000000"/>
                </a:solidFill>
              </a:rPr>
              <a:t>Philips, </a:t>
            </a:r>
            <a:r>
              <a:rPr lang="en-US" sz="2400" dirty="0" err="1">
                <a:solidFill>
                  <a:srgbClr val="000000"/>
                </a:solidFill>
              </a:rPr>
              <a:t>Nele</a:t>
            </a:r>
            <a:r>
              <a:rPr lang="en-US" sz="2400" dirty="0">
                <a:solidFill>
                  <a:srgbClr val="000000"/>
                </a:solidFill>
              </a:rPr>
              <a:t>, Isabelle </a:t>
            </a:r>
            <a:r>
              <a:rPr lang="en-US" sz="2400" dirty="0" err="1">
                <a:solidFill>
                  <a:srgbClr val="000000"/>
                </a:solidFill>
              </a:rPr>
              <a:t>Sioen</a:t>
            </a:r>
            <a:r>
              <a:rPr lang="en-US" sz="2400" dirty="0">
                <a:solidFill>
                  <a:srgbClr val="000000"/>
                </a:solidFill>
              </a:rPr>
              <a:t>, Nathalie </a:t>
            </a:r>
            <a:r>
              <a:rPr lang="en-US" sz="2400" dirty="0" err="1">
                <a:solidFill>
                  <a:srgbClr val="000000"/>
                </a:solidFill>
              </a:rPr>
              <a:t>Michels</a:t>
            </a:r>
            <a:r>
              <a:rPr lang="en-US" sz="2400" dirty="0">
                <a:solidFill>
                  <a:srgbClr val="000000"/>
                </a:solidFill>
              </a:rPr>
              <a:t>, Ester </a:t>
            </a:r>
            <a:r>
              <a:rPr lang="en-US" sz="2400" dirty="0" err="1">
                <a:solidFill>
                  <a:srgbClr val="000000"/>
                </a:solidFill>
              </a:rPr>
              <a:t>Sleddens</a:t>
            </a:r>
            <a:r>
              <a:rPr lang="en-US" sz="2400" dirty="0">
                <a:solidFill>
                  <a:srgbClr val="000000"/>
                </a:solidFill>
              </a:rPr>
              <a:t>, and </a:t>
            </a:r>
            <a:r>
              <a:rPr lang="en-US" sz="2400" dirty="0" err="1">
                <a:solidFill>
                  <a:srgbClr val="000000"/>
                </a:solidFill>
              </a:rPr>
              <a:t>Stefaan</a:t>
            </a:r>
            <a:r>
              <a:rPr lang="en-US" sz="2400" dirty="0">
                <a:solidFill>
                  <a:srgbClr val="000000"/>
                </a:solidFill>
              </a:rPr>
              <a:t> De </a:t>
            </a:r>
            <a:r>
              <a:rPr lang="en-US" sz="2400" dirty="0" err="1">
                <a:solidFill>
                  <a:srgbClr val="000000"/>
                </a:solidFill>
              </a:rPr>
              <a:t>Henauw</a:t>
            </a:r>
            <a:r>
              <a:rPr lang="en-US" sz="2400" dirty="0">
                <a:solidFill>
                  <a:srgbClr val="000000"/>
                </a:solidFill>
              </a:rPr>
              <a:t>. 2014. “The Influence of Parenting Style on Health Related Behavior of Children: Findings from the </a:t>
            </a:r>
            <a:r>
              <a:rPr lang="en-US" sz="2400" dirty="0" err="1">
                <a:solidFill>
                  <a:srgbClr val="000000"/>
                </a:solidFill>
              </a:rPr>
              <a:t>ChiBS</a:t>
            </a:r>
            <a:r>
              <a:rPr lang="en-US" sz="2400" dirty="0">
                <a:solidFill>
                  <a:srgbClr val="000000"/>
                </a:solidFill>
              </a:rPr>
              <a:t> Study.” </a:t>
            </a:r>
            <a:r>
              <a:rPr lang="en-US" sz="2400" i="1" dirty="0">
                <a:solidFill>
                  <a:srgbClr val="000000"/>
                </a:solidFill>
              </a:rPr>
              <a:t>International Journal of Behavioral Nutrition &amp; Physical Activity</a:t>
            </a:r>
            <a:r>
              <a:rPr lang="en-US" sz="2400" dirty="0">
                <a:solidFill>
                  <a:srgbClr val="000000"/>
                </a:solidFill>
              </a:rPr>
              <a:t> 11 (1): 1–23. doi:</a:t>
            </a:r>
            <a:r>
              <a:rPr lang="en-US" sz="2400" dirty="0">
                <a:solidFill>
                  <a:srgbClr val="000000"/>
                </a:solidFill>
                <a:hlinkClick r:id="rId13"/>
              </a:rPr>
              <a:t>10.1186/s12966-014-0095-y. </a:t>
            </a:r>
            <a:r>
              <a:rPr lang="en-US" sz="2400" dirty="0">
                <a:solidFill>
                  <a:srgbClr val="000000"/>
                </a:solidFill>
                <a:hlinkClick r:id="rId14"/>
              </a:rPr>
              <a:t>http://0-search.ebscohost.com.wncln.wncln.org/login.aspx?direct=true&amp;db=a9h&amp;AN=97363130&amp;site=ehost-live.</a:t>
            </a:r>
            <a:endParaRPr lang="en-US" sz="2400" dirty="0">
              <a:solidFill>
                <a:srgbClr val="000000"/>
              </a:solidFill>
            </a:endParaRPr>
          </a:p>
        </p:txBody>
      </p:sp>
      <p:pic>
        <p:nvPicPr>
          <p:cNvPr id="11" name="Picture 10" descr="Rplot01.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112499" y="4033980"/>
            <a:ext cx="10223892" cy="8973489"/>
          </a:xfrm>
          <a:prstGeom prst="rect">
            <a:avLst/>
          </a:prstGeom>
        </p:spPr>
      </p:pic>
      <p:sp>
        <p:nvSpPr>
          <p:cNvPr id="12" name="TextBox 11"/>
          <p:cNvSpPr txBox="1"/>
          <p:nvPr/>
        </p:nvSpPr>
        <p:spPr>
          <a:xfrm>
            <a:off x="30681226" y="16709848"/>
            <a:ext cx="11497105" cy="507831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5400" dirty="0"/>
              <a:t>All of this information indicates that other factors, such as nutrition, television exposure, sleep , socioeconomic status, and family life </a:t>
            </a:r>
            <a:r>
              <a:rPr lang="en-US" sz="5400" dirty="0" smtClean="0"/>
              <a:t>may play a more important </a:t>
            </a:r>
            <a:r>
              <a:rPr lang="en-US" sz="5400" dirty="0"/>
              <a:t>roles in BMI.</a:t>
            </a:r>
          </a:p>
          <a:p>
            <a:endParaRPr lang="en-US" sz="5400" dirty="0"/>
          </a:p>
        </p:txBody>
      </p:sp>
      <p:sp>
        <p:nvSpPr>
          <p:cNvPr id="16" name="TextBox 15"/>
          <p:cNvSpPr txBox="1"/>
          <p:nvPr/>
        </p:nvSpPr>
        <p:spPr>
          <a:xfrm>
            <a:off x="32820223" y="15373060"/>
            <a:ext cx="9224422" cy="1200329"/>
          </a:xfrm>
          <a:prstGeom prst="rect">
            <a:avLst/>
          </a:prstGeom>
          <a:noFill/>
        </p:spPr>
        <p:txBody>
          <a:bodyPr wrap="square" rtlCol="0">
            <a:spAutoFit/>
          </a:bodyPr>
          <a:lstStyle/>
          <a:p>
            <a:r>
              <a:rPr lang="en-US" sz="7200" b="1" dirty="0" smtClean="0"/>
              <a:t>Further Research</a:t>
            </a:r>
            <a:endParaRPr lang="en-US" sz="7200" b="1" dirty="0"/>
          </a:p>
        </p:txBody>
      </p:sp>
      <p:sp>
        <p:nvSpPr>
          <p:cNvPr id="21" name="TextBox 20"/>
          <p:cNvSpPr txBox="1"/>
          <p:nvPr/>
        </p:nvSpPr>
        <p:spPr>
          <a:xfrm>
            <a:off x="30748071" y="5146633"/>
            <a:ext cx="12232385" cy="923329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5400" dirty="0" smtClean="0"/>
              <a:t>This once again suggests </a:t>
            </a:r>
            <a:r>
              <a:rPr lang="en-US" sz="5400" dirty="0"/>
              <a:t>that there is no relationship between BMI and exercise. The results of graph three </a:t>
            </a:r>
            <a:r>
              <a:rPr lang="en-US" sz="5400" dirty="0" smtClean="0"/>
              <a:t>shows that </a:t>
            </a:r>
            <a:r>
              <a:rPr lang="en-US" sz="5400" dirty="0"/>
              <a:t>the participants with the lowest BMI do not play video games and they exercise 5 or more times per week. The participants with the highest BMI do not exercise at all, but they also do not play videogames. This suggests that videogames and BMI do not have as strong as </a:t>
            </a:r>
            <a:r>
              <a:rPr lang="en-US" sz="5400" dirty="0" smtClean="0"/>
              <a:t>an </a:t>
            </a:r>
            <a:r>
              <a:rPr lang="en-US" sz="5400" dirty="0"/>
              <a:t>association because the results are all across </a:t>
            </a:r>
            <a:r>
              <a:rPr lang="en-US" sz="5400" dirty="0" smtClean="0"/>
              <a:t>the board.</a:t>
            </a:r>
          </a:p>
        </p:txBody>
      </p:sp>
      <p:sp>
        <p:nvSpPr>
          <p:cNvPr id="22" name="TextBox 21"/>
          <p:cNvSpPr txBox="1"/>
          <p:nvPr/>
        </p:nvSpPr>
        <p:spPr>
          <a:xfrm>
            <a:off x="32486005" y="3943524"/>
            <a:ext cx="8221767" cy="1200329"/>
          </a:xfrm>
          <a:prstGeom prst="rect">
            <a:avLst/>
          </a:prstGeom>
          <a:noFill/>
        </p:spPr>
        <p:txBody>
          <a:bodyPr wrap="square" rtlCol="0">
            <a:spAutoFit/>
          </a:bodyPr>
          <a:lstStyle/>
          <a:p>
            <a:r>
              <a:rPr lang="en-US" sz="7200" b="1" dirty="0" smtClean="0"/>
              <a:t>Results continued</a:t>
            </a:r>
            <a:endParaRPr lang="en-US" sz="7200" b="1" dirty="0"/>
          </a:p>
        </p:txBody>
      </p:sp>
    </p:spTree>
    <p:extLst>
      <p:ext uri="{BB962C8B-B14F-4D97-AF65-F5344CB8AC3E}">
        <p14:creationId xmlns:p14="http://schemas.microsoft.com/office/powerpoint/2010/main" val="32391476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10221</TotalTime>
  <Words>754</Words>
  <Application>Microsoft Macintosh PowerPoint</Application>
  <PresentationFormat>Custom</PresentationFormat>
  <Paragraphs>17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How Videogames and Exercise Affect BMI By Olivia Herder  </vt:lpstr>
    </vt:vector>
  </TitlesOfParts>
  <Company>Appalachian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144 pts = 2 inch letters</dc:title>
  <dc:creator>Arnholt, Suzanne Ruth</dc:creator>
  <cp:lastModifiedBy>Olivia Herder</cp:lastModifiedBy>
  <cp:revision>23</cp:revision>
  <dcterms:created xsi:type="dcterms:W3CDTF">2015-03-23T15:12:36Z</dcterms:created>
  <dcterms:modified xsi:type="dcterms:W3CDTF">2015-04-28T15:32:13Z</dcterms:modified>
</cp:coreProperties>
</file>