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78" r:id="rId3"/>
    <p:sldId id="279" r:id="rId4"/>
    <p:sldId id="277" r:id="rId5"/>
    <p:sldId id="276" r:id="rId6"/>
    <p:sldId id="280" r:id="rId7"/>
    <p:sldId id="281" r:id="rId8"/>
    <p:sldId id="282" r:id="rId9"/>
    <p:sldId id="284" r:id="rId10"/>
    <p:sldId id="283" r:id="rId11"/>
    <p:sldId id="285" r:id="rId12"/>
    <p:sldId id="286" r:id="rId13"/>
    <p:sldId id="289" r:id="rId14"/>
    <p:sldId id="290" r:id="rId15"/>
    <p:sldId id="287" r:id="rId16"/>
    <p:sldId id="288" r:id="rId17"/>
    <p:sldId id="291" r:id="rId18"/>
    <p:sldId id="292" r:id="rId19"/>
    <p:sldId id="295" r:id="rId20"/>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0"/>
    <p:restoredTop sz="96405"/>
  </p:normalViewPr>
  <p:slideViewPr>
    <p:cSldViewPr snapToGrid="0" snapToObjects="1">
      <p:cViewPr>
        <p:scale>
          <a:sx n="85" d="100"/>
          <a:sy n="85" d="100"/>
        </p:scale>
        <p:origin x="352" y="1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9657B-56C7-0642-9027-FC7A7ED9B8A4}" type="datetimeFigureOut">
              <a:rPr lang="en-KR" smtClean="0"/>
              <a:t>2022/01/04</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0A40C-B915-DA47-8C88-270A9BEF4DF4}" type="slidenum">
              <a:rPr lang="en-KR" smtClean="0"/>
              <a:t>‹#›</a:t>
            </a:fld>
            <a:endParaRPr lang="en-KR"/>
          </a:p>
        </p:txBody>
      </p:sp>
    </p:spTree>
    <p:extLst>
      <p:ext uri="{BB962C8B-B14F-4D97-AF65-F5344CB8AC3E}">
        <p14:creationId xmlns:p14="http://schemas.microsoft.com/office/powerpoint/2010/main" val="202444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960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44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70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915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08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86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594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19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493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29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8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63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53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59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08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935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67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67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C5DF-F38C-E444-A4A5-84A19062CA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R"/>
          </a:p>
        </p:txBody>
      </p:sp>
      <p:sp>
        <p:nvSpPr>
          <p:cNvPr id="3" name="Subtitle 2">
            <a:extLst>
              <a:ext uri="{FF2B5EF4-FFF2-40B4-BE49-F238E27FC236}">
                <a16:creationId xmlns:a16="http://schemas.microsoft.com/office/drawing/2014/main" id="{A00A5D51-E2E8-594C-B2AB-D162AEE7D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4" name="Date Placeholder 3">
            <a:extLst>
              <a:ext uri="{FF2B5EF4-FFF2-40B4-BE49-F238E27FC236}">
                <a16:creationId xmlns:a16="http://schemas.microsoft.com/office/drawing/2014/main" id="{0AFA6575-B4CE-C14F-90D4-F2140869A20F}"/>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5" name="Footer Placeholder 4">
            <a:extLst>
              <a:ext uri="{FF2B5EF4-FFF2-40B4-BE49-F238E27FC236}">
                <a16:creationId xmlns:a16="http://schemas.microsoft.com/office/drawing/2014/main" id="{869DF6CC-BE48-AF45-B57A-0647553E62D6}"/>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0734D961-BE98-8B42-99F9-2F1D3849C2A9}"/>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143024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4404-F5AD-B343-AB27-902AF700F756}"/>
              </a:ext>
            </a:extLst>
          </p:cNvPr>
          <p:cNvSpPr>
            <a:spLocks noGrp="1"/>
          </p:cNvSpPr>
          <p:nvPr>
            <p:ph type="title"/>
          </p:nvPr>
        </p:nvSpPr>
        <p:spPr/>
        <p:txBody>
          <a:bodyPr/>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F75807D4-0B64-B54E-8F97-6ABF6F4EB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C2247AC4-E895-EE4A-A80A-5DC44EF7E157}"/>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5" name="Footer Placeholder 4">
            <a:extLst>
              <a:ext uri="{FF2B5EF4-FFF2-40B4-BE49-F238E27FC236}">
                <a16:creationId xmlns:a16="http://schemas.microsoft.com/office/drawing/2014/main" id="{B7DFD2B6-E1BC-7C43-A484-092495F6F9E9}"/>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4402B0FB-B19A-A243-A1E9-D7ADE965DBB6}"/>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55630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390232-6924-5249-AB5C-014EC955DB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635B268D-FCF4-034C-A867-B0F5C82FA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5DB025EB-4FE7-F94F-944B-7489338B6E59}"/>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5" name="Footer Placeholder 4">
            <a:extLst>
              <a:ext uri="{FF2B5EF4-FFF2-40B4-BE49-F238E27FC236}">
                <a16:creationId xmlns:a16="http://schemas.microsoft.com/office/drawing/2014/main" id="{B1AABD81-576B-834A-80D0-9BDA11053695}"/>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E1B0EE50-56EF-7646-B261-6BD6619B6A33}"/>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35803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7858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34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6616-3F84-5243-B018-9251CBFCAD8F}"/>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4CD3DE18-EE2A-9A43-B1A7-1DEF0AAD1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840B3E3E-6F00-E240-913C-75D9A6D6BC50}"/>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5" name="Footer Placeholder 4">
            <a:extLst>
              <a:ext uri="{FF2B5EF4-FFF2-40B4-BE49-F238E27FC236}">
                <a16:creationId xmlns:a16="http://schemas.microsoft.com/office/drawing/2014/main" id="{39347C2A-3380-5B4D-9516-3B60F4059294}"/>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30DDA3F8-94C2-9A46-BA68-075CEF4CCB80}"/>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105395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FC89-B29F-9C41-A2FC-DC050B8F3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R"/>
          </a:p>
        </p:txBody>
      </p:sp>
      <p:sp>
        <p:nvSpPr>
          <p:cNvPr id="3" name="Text Placeholder 2">
            <a:extLst>
              <a:ext uri="{FF2B5EF4-FFF2-40B4-BE49-F238E27FC236}">
                <a16:creationId xmlns:a16="http://schemas.microsoft.com/office/drawing/2014/main" id="{ECA03E52-7CE0-6448-9D77-461484EF8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CFD46-511D-A843-AAA2-A84C0B663A81}"/>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5" name="Footer Placeholder 4">
            <a:extLst>
              <a:ext uri="{FF2B5EF4-FFF2-40B4-BE49-F238E27FC236}">
                <a16:creationId xmlns:a16="http://schemas.microsoft.com/office/drawing/2014/main" id="{71F7BA19-C038-A748-A700-14A20E2DCC40}"/>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BCD614C5-1A38-D640-88BB-CDF6C97C93AC}"/>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82375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6FB9-0D70-7C49-80AD-DA851B997938}"/>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2F041CAD-0EA8-BD4A-803E-A79CF2E96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Content Placeholder 3">
            <a:extLst>
              <a:ext uri="{FF2B5EF4-FFF2-40B4-BE49-F238E27FC236}">
                <a16:creationId xmlns:a16="http://schemas.microsoft.com/office/drawing/2014/main" id="{89287DF1-99C8-484A-88A9-1201AA04D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Date Placeholder 4">
            <a:extLst>
              <a:ext uri="{FF2B5EF4-FFF2-40B4-BE49-F238E27FC236}">
                <a16:creationId xmlns:a16="http://schemas.microsoft.com/office/drawing/2014/main" id="{ABD4C19B-6111-0F49-ADA1-E7AF02E928E9}"/>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6" name="Footer Placeholder 5">
            <a:extLst>
              <a:ext uri="{FF2B5EF4-FFF2-40B4-BE49-F238E27FC236}">
                <a16:creationId xmlns:a16="http://schemas.microsoft.com/office/drawing/2014/main" id="{E63E97D7-B538-494E-8FE7-C4D19903AFB3}"/>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FF359CAB-8D71-604A-9DF1-83E08C0C6136}"/>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1268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E517-B73B-B840-BCFF-2B43875C043A}"/>
              </a:ext>
            </a:extLst>
          </p:cNvPr>
          <p:cNvSpPr>
            <a:spLocks noGrp="1"/>
          </p:cNvSpPr>
          <p:nvPr>
            <p:ph type="title"/>
          </p:nvPr>
        </p:nvSpPr>
        <p:spPr>
          <a:xfrm>
            <a:off x="839788" y="365125"/>
            <a:ext cx="10515600" cy="1325563"/>
          </a:xfrm>
        </p:spPr>
        <p:txBody>
          <a:bodyPr/>
          <a:lstStyle/>
          <a:p>
            <a:r>
              <a:rPr lang="en-US"/>
              <a:t>Click to edit Master title style</a:t>
            </a:r>
            <a:endParaRPr lang="en-KR"/>
          </a:p>
        </p:txBody>
      </p:sp>
      <p:sp>
        <p:nvSpPr>
          <p:cNvPr id="3" name="Text Placeholder 2">
            <a:extLst>
              <a:ext uri="{FF2B5EF4-FFF2-40B4-BE49-F238E27FC236}">
                <a16:creationId xmlns:a16="http://schemas.microsoft.com/office/drawing/2014/main" id="{2DA079DD-2A9E-AB46-8E0F-127F4398E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6778C-010A-AC42-A770-B168C8A1C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Text Placeholder 4">
            <a:extLst>
              <a:ext uri="{FF2B5EF4-FFF2-40B4-BE49-F238E27FC236}">
                <a16:creationId xmlns:a16="http://schemas.microsoft.com/office/drawing/2014/main" id="{1CAEA4E3-15FF-0B46-83C8-493DF7CEB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4A307-91AF-C547-93C2-5E57265E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7" name="Date Placeholder 6">
            <a:extLst>
              <a:ext uri="{FF2B5EF4-FFF2-40B4-BE49-F238E27FC236}">
                <a16:creationId xmlns:a16="http://schemas.microsoft.com/office/drawing/2014/main" id="{7F6F71E3-7FAE-1B47-8063-7A3E30F4732C}"/>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8" name="Footer Placeholder 7">
            <a:extLst>
              <a:ext uri="{FF2B5EF4-FFF2-40B4-BE49-F238E27FC236}">
                <a16:creationId xmlns:a16="http://schemas.microsoft.com/office/drawing/2014/main" id="{CAE7EE2C-8958-4444-919A-ADC7475502E9}"/>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D8106BD5-2191-8645-BCD5-51432FB693F7}"/>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32085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4679-C689-CE48-8306-96C7A9BFBDF5}"/>
              </a:ext>
            </a:extLst>
          </p:cNvPr>
          <p:cNvSpPr>
            <a:spLocks noGrp="1"/>
          </p:cNvSpPr>
          <p:nvPr>
            <p:ph type="title"/>
          </p:nvPr>
        </p:nvSpPr>
        <p:spPr/>
        <p:txBody>
          <a:bodyPr/>
          <a:lstStyle/>
          <a:p>
            <a:r>
              <a:rPr lang="en-US"/>
              <a:t>Click to edit Master title style</a:t>
            </a:r>
            <a:endParaRPr lang="en-KR"/>
          </a:p>
        </p:txBody>
      </p:sp>
      <p:sp>
        <p:nvSpPr>
          <p:cNvPr id="3" name="Date Placeholder 2">
            <a:extLst>
              <a:ext uri="{FF2B5EF4-FFF2-40B4-BE49-F238E27FC236}">
                <a16:creationId xmlns:a16="http://schemas.microsoft.com/office/drawing/2014/main" id="{E586D7CC-D02F-5B4B-8E17-FAB6FCE76826}"/>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4" name="Footer Placeholder 3">
            <a:extLst>
              <a:ext uri="{FF2B5EF4-FFF2-40B4-BE49-F238E27FC236}">
                <a16:creationId xmlns:a16="http://schemas.microsoft.com/office/drawing/2014/main" id="{51BAEB95-76D8-4F48-9C2D-E6C25880BB29}"/>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E5702187-AA57-2B4A-B0B3-45C76BC07B4A}"/>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3127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176BA-B732-1F43-AE52-F5209EB9FD98}"/>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3" name="Footer Placeholder 2">
            <a:extLst>
              <a:ext uri="{FF2B5EF4-FFF2-40B4-BE49-F238E27FC236}">
                <a16:creationId xmlns:a16="http://schemas.microsoft.com/office/drawing/2014/main" id="{22631710-A740-E74C-9D34-EFCD0D867F69}"/>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3C99B53D-7B5B-3740-AB63-2A4580199DAC}"/>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6007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F45B-1DB8-9645-90BE-9D3A455B9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Content Placeholder 2">
            <a:extLst>
              <a:ext uri="{FF2B5EF4-FFF2-40B4-BE49-F238E27FC236}">
                <a16:creationId xmlns:a16="http://schemas.microsoft.com/office/drawing/2014/main" id="{080AC744-2590-DB4F-96CF-29D1CBC09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Text Placeholder 3">
            <a:extLst>
              <a:ext uri="{FF2B5EF4-FFF2-40B4-BE49-F238E27FC236}">
                <a16:creationId xmlns:a16="http://schemas.microsoft.com/office/drawing/2014/main" id="{F04BA607-6B15-D64B-B8A7-67F576224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08DB4-C08C-3145-8205-53CE53532BC0}"/>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6" name="Footer Placeholder 5">
            <a:extLst>
              <a:ext uri="{FF2B5EF4-FFF2-40B4-BE49-F238E27FC236}">
                <a16:creationId xmlns:a16="http://schemas.microsoft.com/office/drawing/2014/main" id="{D4F32445-7407-B545-87BF-CC329E0B608F}"/>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6A7902F0-4E42-D743-A43C-1F26310496AD}"/>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29866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11A2-9200-DE43-8342-35294E9C8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Picture Placeholder 2">
            <a:extLst>
              <a:ext uri="{FF2B5EF4-FFF2-40B4-BE49-F238E27FC236}">
                <a16:creationId xmlns:a16="http://schemas.microsoft.com/office/drawing/2014/main" id="{4E19DBDE-212D-5343-A09F-584E021A5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46749D06-8EF5-D64F-8641-D41ED2551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DBE7D-4195-434A-B31B-6DA5DD9DCB8A}"/>
              </a:ext>
            </a:extLst>
          </p:cNvPr>
          <p:cNvSpPr>
            <a:spLocks noGrp="1"/>
          </p:cNvSpPr>
          <p:nvPr>
            <p:ph type="dt" sz="half" idx="10"/>
          </p:nvPr>
        </p:nvSpPr>
        <p:spPr/>
        <p:txBody>
          <a:bodyPr/>
          <a:lstStyle/>
          <a:p>
            <a:fld id="{CE8A2D6E-6A20-5B44-8885-B3A65636E84A}" type="datetimeFigureOut">
              <a:rPr lang="en-KR" smtClean="0"/>
              <a:t>2022/01/04</a:t>
            </a:fld>
            <a:endParaRPr lang="en-KR"/>
          </a:p>
        </p:txBody>
      </p:sp>
      <p:sp>
        <p:nvSpPr>
          <p:cNvPr id="6" name="Footer Placeholder 5">
            <a:extLst>
              <a:ext uri="{FF2B5EF4-FFF2-40B4-BE49-F238E27FC236}">
                <a16:creationId xmlns:a16="http://schemas.microsoft.com/office/drawing/2014/main" id="{9CBF8B77-7C7A-094E-BB5C-CEED9E3D16EF}"/>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E5F84145-5FD4-334B-A39D-89E233EDB7F9}"/>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42535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47D49-DF76-2842-BC32-CD8314C49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R"/>
          </a:p>
        </p:txBody>
      </p:sp>
      <p:sp>
        <p:nvSpPr>
          <p:cNvPr id="3" name="Text Placeholder 2">
            <a:extLst>
              <a:ext uri="{FF2B5EF4-FFF2-40B4-BE49-F238E27FC236}">
                <a16:creationId xmlns:a16="http://schemas.microsoft.com/office/drawing/2014/main" id="{686B7A82-918E-7F46-A8CE-2838AD167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6A1E8978-EE34-DE47-9B1E-6EE851525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A2D6E-6A20-5B44-8885-B3A65636E84A}" type="datetimeFigureOut">
              <a:rPr lang="en-KR" smtClean="0"/>
              <a:t>2022/01/04</a:t>
            </a:fld>
            <a:endParaRPr lang="en-KR"/>
          </a:p>
        </p:txBody>
      </p:sp>
      <p:sp>
        <p:nvSpPr>
          <p:cNvPr id="5" name="Footer Placeholder 4">
            <a:extLst>
              <a:ext uri="{FF2B5EF4-FFF2-40B4-BE49-F238E27FC236}">
                <a16:creationId xmlns:a16="http://schemas.microsoft.com/office/drawing/2014/main" id="{7964ACEB-5D77-2345-A580-9DF008E46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R"/>
          </a:p>
        </p:txBody>
      </p:sp>
      <p:sp>
        <p:nvSpPr>
          <p:cNvPr id="6" name="Slide Number Placeholder 5">
            <a:extLst>
              <a:ext uri="{FF2B5EF4-FFF2-40B4-BE49-F238E27FC236}">
                <a16:creationId xmlns:a16="http://schemas.microsoft.com/office/drawing/2014/main" id="{2B5EF703-2BDF-BF4B-A737-BF52765C5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44CA-B566-5442-96A8-32087E777A4D}" type="slidenum">
              <a:rPr lang="en-KR" smtClean="0"/>
              <a:t>‹#›</a:t>
            </a:fld>
            <a:endParaRPr lang="en-KR"/>
          </a:p>
        </p:txBody>
      </p:sp>
    </p:spTree>
    <p:extLst>
      <p:ext uri="{BB962C8B-B14F-4D97-AF65-F5344CB8AC3E}">
        <p14:creationId xmlns:p14="http://schemas.microsoft.com/office/powerpoint/2010/main" val="14995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liviahs/People_Analytics_for_UN/blob/main/Modeling_Evaluation.ipynb"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liviahs/People_Analytics_for_UN/blob/main/DataCleaning.ipynb"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github.com/oliviahs/People_Analytics_for_UN/blob/main/EDA_HypothesisTesting.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860300" y="3683633"/>
            <a:ext cx="8982000" cy="1546400"/>
          </a:xfrm>
          <a:prstGeom prst="rect">
            <a:avLst/>
          </a:prstGeom>
        </p:spPr>
        <p:txBody>
          <a:bodyPr spcFirstLastPara="1" vert="horz" wrap="square" lIns="121900" tIns="121900" rIns="121900" bIns="121900" rtlCol="0" anchor="t" anchorCtr="0">
            <a:noAutofit/>
          </a:bodyPr>
          <a:lstStyle/>
          <a:p>
            <a:r>
              <a:rPr lang="en-US" dirty="0"/>
              <a:t>UNDP &amp; UNICEF </a:t>
            </a:r>
            <a:br>
              <a:rPr lang="en-US" dirty="0"/>
            </a:br>
            <a:r>
              <a:rPr lang="en-US" dirty="0"/>
              <a:t>Staff Management Strategy</a:t>
            </a:r>
            <a:br>
              <a:rPr lang="en-US" dirty="0"/>
            </a:br>
            <a:r>
              <a:rPr lang="en-US" dirty="0"/>
              <a:t>with Performance Evaluation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10</a:t>
            </a:fld>
            <a:endParaRPr/>
          </a:p>
        </p:txBody>
      </p:sp>
      <p:sp>
        <p:nvSpPr>
          <p:cNvPr id="125" name="Google Shape;125;p17"/>
          <p:cNvSpPr txBox="1">
            <a:spLocks noGrp="1"/>
          </p:cNvSpPr>
          <p:nvPr>
            <p:ph type="body" idx="1"/>
          </p:nvPr>
        </p:nvSpPr>
        <p:spPr>
          <a:xfrm>
            <a:off x="260820" y="879554"/>
            <a:ext cx="4170906" cy="4142454"/>
          </a:xfrm>
          <a:prstGeom prst="rect">
            <a:avLst/>
          </a:prstGeom>
        </p:spPr>
        <p:txBody>
          <a:bodyPr spcFirstLastPara="1" vert="horz" wrap="square" lIns="121900" tIns="121900" rIns="121900" bIns="121900" rtlCol="0" anchor="t" anchorCtr="0">
            <a:noAutofit/>
          </a:bodyPr>
          <a:lstStyle/>
          <a:p>
            <a:r>
              <a:rPr lang="en-US" sz="2400" dirty="0"/>
              <a:t>UNDP staffs tend to receive a higher score than UNICEF staff in the performance evaluation.</a:t>
            </a:r>
          </a:p>
          <a:p>
            <a:pPr marL="152396" indent="0">
              <a:spcBef>
                <a:spcPts val="0"/>
              </a:spcBef>
              <a:buNone/>
            </a:pPr>
            <a:endParaRPr dirty="0"/>
          </a:p>
        </p:txBody>
      </p:sp>
      <p:pic>
        <p:nvPicPr>
          <p:cNvPr id="4" name="Picture 3">
            <a:extLst>
              <a:ext uri="{FF2B5EF4-FFF2-40B4-BE49-F238E27FC236}">
                <a16:creationId xmlns:a16="http://schemas.microsoft.com/office/drawing/2014/main" id="{D4E55DFF-66E9-1A42-B266-67C7D59DDC08}"/>
              </a:ext>
            </a:extLst>
          </p:cNvPr>
          <p:cNvPicPr>
            <a:picLocks noChangeAspect="1"/>
          </p:cNvPicPr>
          <p:nvPr/>
        </p:nvPicPr>
        <p:blipFill>
          <a:blip r:embed="rId3"/>
          <a:stretch>
            <a:fillRect/>
          </a:stretch>
        </p:blipFill>
        <p:spPr>
          <a:xfrm>
            <a:off x="4129667" y="879554"/>
            <a:ext cx="7543565" cy="5098891"/>
          </a:xfrm>
          <a:prstGeom prst="rect">
            <a:avLst/>
          </a:prstGeom>
        </p:spPr>
      </p:pic>
    </p:spTree>
    <p:extLst>
      <p:ext uri="{BB962C8B-B14F-4D97-AF65-F5344CB8AC3E}">
        <p14:creationId xmlns:p14="http://schemas.microsoft.com/office/powerpoint/2010/main" val="210049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
        <p:nvSpPr>
          <p:cNvPr id="125" name="Google Shape;125;p17"/>
          <p:cNvSpPr txBox="1">
            <a:spLocks noGrp="1"/>
          </p:cNvSpPr>
          <p:nvPr>
            <p:ph type="body" idx="1"/>
          </p:nvPr>
        </p:nvSpPr>
        <p:spPr>
          <a:xfrm>
            <a:off x="617662" y="382162"/>
            <a:ext cx="11574338" cy="934255"/>
          </a:xfrm>
          <a:prstGeom prst="rect">
            <a:avLst/>
          </a:prstGeom>
        </p:spPr>
        <p:txBody>
          <a:bodyPr spcFirstLastPara="1" vert="horz" wrap="square" lIns="121900" tIns="121900" rIns="121900" bIns="121900" rtlCol="0" anchor="t" anchorCtr="0">
            <a:noAutofit/>
          </a:bodyPr>
          <a:lstStyle/>
          <a:p>
            <a:pPr marL="152396" indent="0">
              <a:buNone/>
            </a:pPr>
            <a:r>
              <a:rPr lang="en-US" sz="4000" dirty="0"/>
              <a:t>Comparison of Top Performers &amp; Low Performers</a:t>
            </a:r>
          </a:p>
          <a:p>
            <a:pPr marL="152396" indent="0">
              <a:spcBef>
                <a:spcPts val="0"/>
              </a:spcBef>
              <a:buNone/>
            </a:pPr>
            <a:endParaRPr dirty="0"/>
          </a:p>
        </p:txBody>
      </p:sp>
      <p:pic>
        <p:nvPicPr>
          <p:cNvPr id="3" name="Picture 2">
            <a:extLst>
              <a:ext uri="{FF2B5EF4-FFF2-40B4-BE49-F238E27FC236}">
                <a16:creationId xmlns:a16="http://schemas.microsoft.com/office/drawing/2014/main" id="{30B21BE7-DA0C-C945-B399-C1C9C19D6CE3}"/>
              </a:ext>
            </a:extLst>
          </p:cNvPr>
          <p:cNvPicPr>
            <a:picLocks noChangeAspect="1"/>
          </p:cNvPicPr>
          <p:nvPr/>
        </p:nvPicPr>
        <p:blipFill>
          <a:blip r:embed="rId3"/>
          <a:stretch>
            <a:fillRect/>
          </a:stretch>
        </p:blipFill>
        <p:spPr>
          <a:xfrm>
            <a:off x="939049" y="1568428"/>
            <a:ext cx="4472400" cy="2357075"/>
          </a:xfrm>
          <a:prstGeom prst="rect">
            <a:avLst/>
          </a:prstGeom>
        </p:spPr>
      </p:pic>
      <p:pic>
        <p:nvPicPr>
          <p:cNvPr id="6" name="Picture 5">
            <a:extLst>
              <a:ext uri="{FF2B5EF4-FFF2-40B4-BE49-F238E27FC236}">
                <a16:creationId xmlns:a16="http://schemas.microsoft.com/office/drawing/2014/main" id="{A3FD95FF-CC36-614A-AC9D-DB49E1160DC4}"/>
              </a:ext>
            </a:extLst>
          </p:cNvPr>
          <p:cNvPicPr>
            <a:picLocks noChangeAspect="1"/>
          </p:cNvPicPr>
          <p:nvPr/>
        </p:nvPicPr>
        <p:blipFill>
          <a:blip r:embed="rId4"/>
          <a:stretch>
            <a:fillRect/>
          </a:stretch>
        </p:blipFill>
        <p:spPr>
          <a:xfrm>
            <a:off x="6284550" y="1568429"/>
            <a:ext cx="4472400" cy="2357076"/>
          </a:xfrm>
          <a:prstGeom prst="rect">
            <a:avLst/>
          </a:prstGeom>
        </p:spPr>
      </p:pic>
      <p:pic>
        <p:nvPicPr>
          <p:cNvPr id="8" name="Picture 7">
            <a:extLst>
              <a:ext uri="{FF2B5EF4-FFF2-40B4-BE49-F238E27FC236}">
                <a16:creationId xmlns:a16="http://schemas.microsoft.com/office/drawing/2014/main" id="{F0C63A0E-2836-7B4C-BEA3-75DDA61DD379}"/>
              </a:ext>
            </a:extLst>
          </p:cNvPr>
          <p:cNvPicPr>
            <a:picLocks noChangeAspect="1"/>
          </p:cNvPicPr>
          <p:nvPr/>
        </p:nvPicPr>
        <p:blipFill>
          <a:blip r:embed="rId5"/>
          <a:stretch>
            <a:fillRect/>
          </a:stretch>
        </p:blipFill>
        <p:spPr>
          <a:xfrm>
            <a:off x="3468090" y="4177514"/>
            <a:ext cx="4472400" cy="2224113"/>
          </a:xfrm>
          <a:prstGeom prst="rect">
            <a:avLst/>
          </a:prstGeom>
        </p:spPr>
      </p:pic>
    </p:spTree>
    <p:extLst>
      <p:ext uri="{BB962C8B-B14F-4D97-AF65-F5344CB8AC3E}">
        <p14:creationId xmlns:p14="http://schemas.microsoft.com/office/powerpoint/2010/main" val="313157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sp>
        <p:nvSpPr>
          <p:cNvPr id="125" name="Google Shape;125;p17"/>
          <p:cNvSpPr txBox="1">
            <a:spLocks noGrp="1"/>
          </p:cNvSpPr>
          <p:nvPr>
            <p:ph type="body" idx="1"/>
          </p:nvPr>
        </p:nvSpPr>
        <p:spPr>
          <a:xfrm>
            <a:off x="755000" y="1280977"/>
            <a:ext cx="10682000" cy="4981600"/>
          </a:xfrm>
          <a:prstGeom prst="rect">
            <a:avLst/>
          </a:prstGeom>
        </p:spPr>
        <p:txBody>
          <a:bodyPr spcFirstLastPara="1" vert="horz" wrap="square" lIns="121900" tIns="121900" rIns="121900" bIns="121900" rtlCol="0" anchor="t" anchorCtr="0">
            <a:noAutofit/>
          </a:bodyPr>
          <a:lstStyle/>
          <a:p>
            <a:r>
              <a:rPr lang="en-US" sz="2400" dirty="0"/>
              <a:t>Top performers have working experience in more challenging locations than low performers, though most of the low performers have experience in hardship duty stations at least once.</a:t>
            </a:r>
          </a:p>
          <a:p>
            <a:endParaRPr lang="en-US" sz="2400" dirty="0"/>
          </a:p>
          <a:p>
            <a:r>
              <a:rPr lang="en-US" sz="2400" dirty="0"/>
              <a:t>While most low performers had experience in only one position, more than half of top performers tried to work in multiple positions.</a:t>
            </a:r>
          </a:p>
          <a:p>
            <a:endParaRPr lang="en-US" sz="2400" dirty="0"/>
          </a:p>
          <a:p>
            <a:r>
              <a:rPr lang="en-US" sz="2400" dirty="0"/>
              <a:t>Although more top performers received more than one promotion, most of them have remained in the same grade compared to the low performers.</a:t>
            </a:r>
          </a:p>
          <a:p>
            <a:pPr marL="152396" indent="0">
              <a:spcBef>
                <a:spcPts val="0"/>
              </a:spcBef>
              <a:buNone/>
            </a:pPr>
            <a:endParaRPr dirty="0"/>
          </a:p>
        </p:txBody>
      </p:sp>
      <p:sp>
        <p:nvSpPr>
          <p:cNvPr id="5" name="Google Shape;125;p17">
            <a:extLst>
              <a:ext uri="{FF2B5EF4-FFF2-40B4-BE49-F238E27FC236}">
                <a16:creationId xmlns:a16="http://schemas.microsoft.com/office/drawing/2014/main" id="{D45FBDAD-E137-704F-96EA-E6BD8F3EB315}"/>
              </a:ext>
            </a:extLst>
          </p:cNvPr>
          <p:cNvSpPr txBox="1">
            <a:spLocks/>
          </p:cNvSpPr>
          <p:nvPr/>
        </p:nvSpPr>
        <p:spPr>
          <a:xfrm>
            <a:off x="754999" y="395849"/>
            <a:ext cx="11284033" cy="934255"/>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Clr>
                <a:schemeClr val="accent6"/>
              </a:buClr>
              <a:buSzPts val="1800"/>
              <a:buFont typeface="Arial" panose="020B0604020202020204" pitchFamily="34" charset="0"/>
              <a:buChar char="▷"/>
              <a:defRPr sz="2800" kern="1200">
                <a:solidFill>
                  <a:schemeClr val="dk1"/>
                </a:solidFill>
                <a:latin typeface="+mn-lt"/>
                <a:ea typeface="+mn-ea"/>
                <a:cs typeface="+mn-cs"/>
              </a:defRPr>
            </a:lvl1pPr>
            <a:lvl2pPr marL="1219170" lvl="1"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400" kern="1200">
                <a:solidFill>
                  <a:schemeClr val="dk1"/>
                </a:solidFill>
                <a:latin typeface="+mn-lt"/>
                <a:ea typeface="+mn-ea"/>
                <a:cs typeface="+mn-cs"/>
              </a:defRPr>
            </a:lvl2pPr>
            <a:lvl3pPr marL="1828754" lvl="2"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000" kern="1200">
                <a:solidFill>
                  <a:schemeClr val="dk1"/>
                </a:solidFill>
                <a:latin typeface="+mn-lt"/>
                <a:ea typeface="+mn-ea"/>
                <a:cs typeface="+mn-cs"/>
              </a:defRPr>
            </a:lvl3pPr>
            <a:lvl4pPr marL="2438339" lvl="3"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4pPr>
            <a:lvl5pPr marL="3047924" lvl="4"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5pPr>
            <a:lvl6pPr marL="3657509" lvl="5"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6pPr>
            <a:lvl7pPr marL="4267093" lvl="6"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7pPr>
            <a:lvl8pPr marL="4876678" lvl="7"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8pPr>
            <a:lvl9pPr marL="5486263" lvl="8"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9pPr>
          </a:lstStyle>
          <a:p>
            <a:pPr marL="152396" indent="0">
              <a:buFont typeface="Arial" panose="020B0604020202020204" pitchFamily="34" charset="0"/>
              <a:buNone/>
            </a:pPr>
            <a:r>
              <a:rPr lang="en-US" sz="4000" dirty="0"/>
              <a:t>Comparison of Top Performers &amp; Low Performers</a:t>
            </a:r>
          </a:p>
          <a:p>
            <a:pPr marL="152396" indent="0">
              <a:spcBef>
                <a:spcPts val="0"/>
              </a:spcBef>
              <a:buFont typeface="Arial" panose="020B0604020202020204" pitchFamily="34" charset="0"/>
              <a:buNone/>
            </a:pPr>
            <a:endParaRPr lang="en-US" dirty="0"/>
          </a:p>
        </p:txBody>
      </p:sp>
    </p:spTree>
    <p:extLst>
      <p:ext uri="{BB962C8B-B14F-4D97-AF65-F5344CB8AC3E}">
        <p14:creationId xmlns:p14="http://schemas.microsoft.com/office/powerpoint/2010/main" val="343388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sp>
        <p:nvSpPr>
          <p:cNvPr id="125" name="Google Shape;125;p17"/>
          <p:cNvSpPr txBox="1">
            <a:spLocks noGrp="1"/>
          </p:cNvSpPr>
          <p:nvPr>
            <p:ph type="body" idx="1"/>
          </p:nvPr>
        </p:nvSpPr>
        <p:spPr>
          <a:xfrm>
            <a:off x="442090" y="1269259"/>
            <a:ext cx="10337226" cy="1143200"/>
          </a:xfrm>
          <a:prstGeom prst="rect">
            <a:avLst/>
          </a:prstGeom>
        </p:spPr>
        <p:txBody>
          <a:bodyPr spcFirstLastPara="1" vert="horz" wrap="square" lIns="121900" tIns="121900" rIns="121900" bIns="121900" rtlCol="0" anchor="t" anchorCtr="0">
            <a:noAutofit/>
          </a:bodyPr>
          <a:lstStyle/>
          <a:p>
            <a:pPr>
              <a:spcBef>
                <a:spcPts val="0"/>
              </a:spcBef>
            </a:pPr>
            <a:r>
              <a:rPr lang="en-US" dirty="0"/>
              <a:t>Distribution of Target Variable: Average Performance Score </a:t>
            </a:r>
            <a:endParaRPr dirty="0"/>
          </a:p>
        </p:txBody>
      </p:sp>
      <p:sp>
        <p:nvSpPr>
          <p:cNvPr id="14" name="Google Shape;124;p17">
            <a:extLst>
              <a:ext uri="{FF2B5EF4-FFF2-40B4-BE49-F238E27FC236}">
                <a16:creationId xmlns:a16="http://schemas.microsoft.com/office/drawing/2014/main" id="{C293EC32-EEFF-B144-B7F4-D419D7DEAF63}"/>
              </a:ext>
            </a:extLst>
          </p:cNvPr>
          <p:cNvSpPr txBox="1">
            <a:spLocks noGrp="1"/>
          </p:cNvSpPr>
          <p:nvPr>
            <p:ph type="title"/>
          </p:nvPr>
        </p:nvSpPr>
        <p:spPr>
          <a:xfrm>
            <a:off x="442090" y="126059"/>
            <a:ext cx="10155956" cy="1143200"/>
          </a:xfrm>
          <a:prstGeom prst="rect">
            <a:avLst/>
          </a:prstGeom>
        </p:spPr>
        <p:txBody>
          <a:bodyPr spcFirstLastPara="1" vert="horz" wrap="square" lIns="121900" tIns="121900" rIns="121900" bIns="121900" rtlCol="0" anchor="b" anchorCtr="0">
            <a:noAutofit/>
          </a:bodyPr>
          <a:lstStyle/>
          <a:p>
            <a:br>
              <a:rPr lang="en-US" dirty="0">
                <a:latin typeface="+mn-lt"/>
              </a:rPr>
            </a:br>
            <a:br>
              <a:rPr lang="en-US" dirty="0">
                <a:latin typeface="+mn-lt"/>
              </a:rPr>
            </a:br>
            <a:r>
              <a:rPr lang="en-US" dirty="0">
                <a:latin typeface="+mn-lt"/>
              </a:rPr>
              <a:t> </a:t>
            </a:r>
            <a:br>
              <a:rPr lang="en-US" dirty="0">
                <a:latin typeface="+mn-lt"/>
              </a:rPr>
            </a:br>
            <a:r>
              <a:rPr lang="en-US" dirty="0">
                <a:latin typeface="+mn-lt"/>
              </a:rPr>
              <a:t>Performance Score Prediction Model </a:t>
            </a:r>
            <a:r>
              <a:rPr lang="en-US" sz="2400" dirty="0">
                <a:latin typeface="+mn-lt"/>
              </a:rPr>
              <a:t>[</a:t>
            </a:r>
            <a:r>
              <a:rPr lang="en-US" sz="2400" dirty="0">
                <a:latin typeface="+mn-lt"/>
                <a:hlinkClick r:id="rId3"/>
              </a:rPr>
              <a:t>link</a:t>
            </a:r>
            <a:r>
              <a:rPr lang="en-US" sz="2400" dirty="0">
                <a:latin typeface="+mn-lt"/>
              </a:rPr>
              <a:t>]</a:t>
            </a:r>
            <a:endParaRPr sz="2400" dirty="0">
              <a:latin typeface="+mn-lt"/>
            </a:endParaRPr>
          </a:p>
        </p:txBody>
      </p:sp>
      <p:pic>
        <p:nvPicPr>
          <p:cNvPr id="6" name="Picture 5">
            <a:extLst>
              <a:ext uri="{FF2B5EF4-FFF2-40B4-BE49-F238E27FC236}">
                <a16:creationId xmlns:a16="http://schemas.microsoft.com/office/drawing/2014/main" id="{8F9CE7B5-F5D4-964C-B9B5-BF52A76F027A}"/>
              </a:ext>
            </a:extLst>
          </p:cNvPr>
          <p:cNvPicPr>
            <a:picLocks noChangeAspect="1"/>
          </p:cNvPicPr>
          <p:nvPr/>
        </p:nvPicPr>
        <p:blipFill>
          <a:blip r:embed="rId4"/>
          <a:stretch>
            <a:fillRect/>
          </a:stretch>
        </p:blipFill>
        <p:spPr>
          <a:xfrm>
            <a:off x="528094" y="2237394"/>
            <a:ext cx="6146800" cy="3022600"/>
          </a:xfrm>
          <a:prstGeom prst="rect">
            <a:avLst/>
          </a:prstGeom>
        </p:spPr>
      </p:pic>
      <p:pic>
        <p:nvPicPr>
          <p:cNvPr id="8" name="Picture 7">
            <a:extLst>
              <a:ext uri="{FF2B5EF4-FFF2-40B4-BE49-F238E27FC236}">
                <a16:creationId xmlns:a16="http://schemas.microsoft.com/office/drawing/2014/main" id="{0D941C7A-BB23-B648-930D-3E62AFE994B8}"/>
              </a:ext>
            </a:extLst>
          </p:cNvPr>
          <p:cNvPicPr>
            <a:picLocks noChangeAspect="1"/>
          </p:cNvPicPr>
          <p:nvPr/>
        </p:nvPicPr>
        <p:blipFill>
          <a:blip r:embed="rId5"/>
          <a:stretch>
            <a:fillRect/>
          </a:stretch>
        </p:blipFill>
        <p:spPr>
          <a:xfrm>
            <a:off x="7193506" y="2415194"/>
            <a:ext cx="4470400" cy="2844800"/>
          </a:xfrm>
          <a:prstGeom prst="rect">
            <a:avLst/>
          </a:prstGeom>
        </p:spPr>
      </p:pic>
      <p:sp>
        <p:nvSpPr>
          <p:cNvPr id="9" name="Right Arrow 8">
            <a:extLst>
              <a:ext uri="{FF2B5EF4-FFF2-40B4-BE49-F238E27FC236}">
                <a16:creationId xmlns:a16="http://schemas.microsoft.com/office/drawing/2014/main" id="{7669F572-FD52-ED43-80E2-E48762E8B070}"/>
              </a:ext>
            </a:extLst>
          </p:cNvPr>
          <p:cNvSpPr/>
          <p:nvPr/>
        </p:nvSpPr>
        <p:spPr>
          <a:xfrm>
            <a:off x="5839918" y="3837594"/>
            <a:ext cx="1094282" cy="434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0" name="TextBox 9">
            <a:extLst>
              <a:ext uri="{FF2B5EF4-FFF2-40B4-BE49-F238E27FC236}">
                <a16:creationId xmlns:a16="http://schemas.microsoft.com/office/drawing/2014/main" id="{BCDA2D25-A153-D44A-8C26-ED37A5FE75C8}"/>
              </a:ext>
            </a:extLst>
          </p:cNvPr>
          <p:cNvSpPr txBox="1"/>
          <p:nvPr/>
        </p:nvSpPr>
        <p:spPr>
          <a:xfrm>
            <a:off x="2198558" y="5213830"/>
            <a:ext cx="3897442" cy="369332"/>
          </a:xfrm>
          <a:prstGeom prst="rect">
            <a:avLst/>
          </a:prstGeom>
          <a:noFill/>
        </p:spPr>
        <p:txBody>
          <a:bodyPr wrap="square" rtlCol="0">
            <a:spAutoFit/>
          </a:bodyPr>
          <a:lstStyle/>
          <a:p>
            <a:r>
              <a:rPr lang="en-KR" dirty="0"/>
              <a:t>Imbalanced Classification</a:t>
            </a:r>
          </a:p>
        </p:txBody>
      </p:sp>
      <p:sp>
        <p:nvSpPr>
          <p:cNvPr id="15" name="TextBox 14">
            <a:extLst>
              <a:ext uri="{FF2B5EF4-FFF2-40B4-BE49-F238E27FC236}">
                <a16:creationId xmlns:a16="http://schemas.microsoft.com/office/drawing/2014/main" id="{A1F014B2-6E55-1849-9534-E984644E22CA}"/>
              </a:ext>
            </a:extLst>
          </p:cNvPr>
          <p:cNvSpPr txBox="1"/>
          <p:nvPr/>
        </p:nvSpPr>
        <p:spPr>
          <a:xfrm>
            <a:off x="8465834" y="5178117"/>
            <a:ext cx="2338465" cy="369332"/>
          </a:xfrm>
          <a:prstGeom prst="rect">
            <a:avLst/>
          </a:prstGeom>
          <a:noFill/>
        </p:spPr>
        <p:txBody>
          <a:bodyPr wrap="square" rtlCol="0">
            <a:spAutoFit/>
          </a:bodyPr>
          <a:lstStyle/>
          <a:p>
            <a:r>
              <a:rPr lang="en-KR" dirty="0"/>
              <a:t>Balanced Classification</a:t>
            </a:r>
          </a:p>
        </p:txBody>
      </p:sp>
      <p:sp>
        <p:nvSpPr>
          <p:cNvPr id="11" name="TextBox 10">
            <a:extLst>
              <a:ext uri="{FF2B5EF4-FFF2-40B4-BE49-F238E27FC236}">
                <a16:creationId xmlns:a16="http://schemas.microsoft.com/office/drawing/2014/main" id="{70B2F522-44A8-D94C-845B-420479723409}"/>
              </a:ext>
            </a:extLst>
          </p:cNvPr>
          <p:cNvSpPr txBox="1"/>
          <p:nvPr/>
        </p:nvSpPr>
        <p:spPr>
          <a:xfrm>
            <a:off x="6400800" y="5893245"/>
            <a:ext cx="5638233" cy="369332"/>
          </a:xfrm>
          <a:prstGeom prst="rect">
            <a:avLst/>
          </a:prstGeom>
          <a:noFill/>
        </p:spPr>
        <p:txBody>
          <a:bodyPr wrap="square" rtlCol="0">
            <a:spAutoFit/>
          </a:bodyPr>
          <a:lstStyle/>
          <a:p>
            <a:r>
              <a:rPr lang="en-US" dirty="0"/>
              <a:t>* Using SMOTE, the imbalanced data issue has been fixed.</a:t>
            </a:r>
            <a:endParaRPr lang="en-KR" dirty="0"/>
          </a:p>
        </p:txBody>
      </p:sp>
    </p:spTree>
    <p:extLst>
      <p:ext uri="{BB962C8B-B14F-4D97-AF65-F5344CB8AC3E}">
        <p14:creationId xmlns:p14="http://schemas.microsoft.com/office/powerpoint/2010/main" val="1819934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sp>
        <p:nvSpPr>
          <p:cNvPr id="125" name="Google Shape;125;p17"/>
          <p:cNvSpPr txBox="1">
            <a:spLocks noGrp="1"/>
          </p:cNvSpPr>
          <p:nvPr>
            <p:ph type="body" idx="1"/>
          </p:nvPr>
        </p:nvSpPr>
        <p:spPr>
          <a:xfrm>
            <a:off x="260820" y="2428287"/>
            <a:ext cx="4170906" cy="4142454"/>
          </a:xfrm>
          <a:prstGeom prst="rect">
            <a:avLst/>
          </a:prstGeom>
        </p:spPr>
        <p:txBody>
          <a:bodyPr spcFirstLastPara="1" vert="horz" wrap="square" lIns="121900" tIns="121900" rIns="121900" bIns="121900" rtlCol="0" anchor="t" anchorCtr="0">
            <a:noAutofit/>
          </a:bodyPr>
          <a:lstStyle/>
          <a:p>
            <a:r>
              <a:rPr lang="en-US" sz="2400" dirty="0"/>
              <a:t>Using SMOTE to deal with imbalanced data issue significantly improves the cross validation accuracy score up to 0.768.</a:t>
            </a:r>
          </a:p>
          <a:p>
            <a:pPr>
              <a:spcBef>
                <a:spcPts val="0"/>
              </a:spcBef>
            </a:pPr>
            <a:endParaRPr dirty="0"/>
          </a:p>
        </p:txBody>
      </p:sp>
      <p:pic>
        <p:nvPicPr>
          <p:cNvPr id="3" name="Picture 2">
            <a:extLst>
              <a:ext uri="{FF2B5EF4-FFF2-40B4-BE49-F238E27FC236}">
                <a16:creationId xmlns:a16="http://schemas.microsoft.com/office/drawing/2014/main" id="{9A169301-06BE-FF46-98D1-895F423F0450}"/>
              </a:ext>
            </a:extLst>
          </p:cNvPr>
          <p:cNvPicPr>
            <a:picLocks noChangeAspect="1"/>
          </p:cNvPicPr>
          <p:nvPr/>
        </p:nvPicPr>
        <p:blipFill>
          <a:blip r:embed="rId3"/>
          <a:stretch>
            <a:fillRect/>
          </a:stretch>
        </p:blipFill>
        <p:spPr>
          <a:xfrm>
            <a:off x="4754233" y="1934772"/>
            <a:ext cx="6553200" cy="3378200"/>
          </a:xfrm>
          <a:prstGeom prst="rect">
            <a:avLst/>
          </a:prstGeom>
        </p:spPr>
      </p:pic>
    </p:spTree>
    <p:extLst>
      <p:ext uri="{BB962C8B-B14F-4D97-AF65-F5344CB8AC3E}">
        <p14:creationId xmlns:p14="http://schemas.microsoft.com/office/powerpoint/2010/main" val="387301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sp>
        <p:nvSpPr>
          <p:cNvPr id="125" name="Google Shape;125;p17"/>
          <p:cNvSpPr txBox="1">
            <a:spLocks noGrp="1"/>
          </p:cNvSpPr>
          <p:nvPr>
            <p:ph type="body" idx="1"/>
          </p:nvPr>
        </p:nvSpPr>
        <p:spPr>
          <a:xfrm>
            <a:off x="260820" y="1479160"/>
            <a:ext cx="4170906" cy="4142454"/>
          </a:xfrm>
          <a:prstGeom prst="rect">
            <a:avLst/>
          </a:prstGeom>
        </p:spPr>
        <p:txBody>
          <a:bodyPr spcFirstLastPara="1" vert="horz" wrap="square" lIns="121900" tIns="121900" rIns="121900" bIns="121900" rtlCol="0" anchor="t" anchorCtr="0">
            <a:noAutofit/>
          </a:bodyPr>
          <a:lstStyle/>
          <a:p>
            <a:r>
              <a:rPr lang="en-US" sz="2400" dirty="0"/>
              <a:t>Mean Cross Validation Score of Random Forest Classifier without tuning parameters is 0.95, which is greatly improved (18% increase) compared to multinomial logistic regression, but it might be overfitting in the training data.</a:t>
            </a:r>
          </a:p>
          <a:p>
            <a:pPr marL="152396" indent="0">
              <a:spcBef>
                <a:spcPts val="0"/>
              </a:spcBef>
              <a:buNone/>
            </a:pPr>
            <a:endParaRPr dirty="0"/>
          </a:p>
        </p:txBody>
      </p:sp>
      <p:pic>
        <p:nvPicPr>
          <p:cNvPr id="3" name="Picture 2">
            <a:extLst>
              <a:ext uri="{FF2B5EF4-FFF2-40B4-BE49-F238E27FC236}">
                <a16:creationId xmlns:a16="http://schemas.microsoft.com/office/drawing/2014/main" id="{2999AB03-2700-1442-B500-919BF29549FC}"/>
              </a:ext>
            </a:extLst>
          </p:cNvPr>
          <p:cNvPicPr>
            <a:picLocks noChangeAspect="1"/>
          </p:cNvPicPr>
          <p:nvPr/>
        </p:nvPicPr>
        <p:blipFill>
          <a:blip r:embed="rId3"/>
          <a:stretch>
            <a:fillRect/>
          </a:stretch>
        </p:blipFill>
        <p:spPr>
          <a:xfrm>
            <a:off x="4431726" y="1479160"/>
            <a:ext cx="6883400" cy="3378200"/>
          </a:xfrm>
          <a:prstGeom prst="rect">
            <a:avLst/>
          </a:prstGeom>
        </p:spPr>
      </p:pic>
    </p:spTree>
    <p:extLst>
      <p:ext uri="{BB962C8B-B14F-4D97-AF65-F5344CB8AC3E}">
        <p14:creationId xmlns:p14="http://schemas.microsoft.com/office/powerpoint/2010/main" val="374963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sp>
        <p:nvSpPr>
          <p:cNvPr id="125" name="Google Shape;125;p17"/>
          <p:cNvSpPr txBox="1">
            <a:spLocks noGrp="1"/>
          </p:cNvSpPr>
          <p:nvPr>
            <p:ph type="body" idx="1"/>
          </p:nvPr>
        </p:nvSpPr>
        <p:spPr>
          <a:xfrm>
            <a:off x="290800" y="1643808"/>
            <a:ext cx="4745895" cy="4142454"/>
          </a:xfrm>
          <a:prstGeom prst="rect">
            <a:avLst/>
          </a:prstGeom>
        </p:spPr>
        <p:txBody>
          <a:bodyPr spcFirstLastPara="1" vert="horz" wrap="square" lIns="121900" tIns="121900" rIns="121900" bIns="121900" rtlCol="0" anchor="t" anchorCtr="0">
            <a:noAutofit/>
          </a:bodyPr>
          <a:lstStyle/>
          <a:p>
            <a:r>
              <a:rPr lang="en-US" sz="2400" dirty="0"/>
              <a:t>Random Forest Classifier had the highest cross validation score, compared to other models.</a:t>
            </a:r>
          </a:p>
          <a:p>
            <a:r>
              <a:rPr lang="en-US" sz="2400" dirty="0"/>
              <a:t>Mean Cross Validation Score has been improved by 0.6% (</a:t>
            </a:r>
            <a:r>
              <a:rPr lang="en-KR" sz="2400" dirty="0"/>
              <a:t>0.950 </a:t>
            </a:r>
            <a:r>
              <a:rPr lang="en-US" sz="2400" dirty="0"/>
              <a:t> --&gt; 0.956) by tuning parameters of Random Forest model</a:t>
            </a:r>
          </a:p>
          <a:p>
            <a:endParaRPr dirty="0"/>
          </a:p>
        </p:txBody>
      </p:sp>
      <p:pic>
        <p:nvPicPr>
          <p:cNvPr id="3" name="Picture 2">
            <a:extLst>
              <a:ext uri="{FF2B5EF4-FFF2-40B4-BE49-F238E27FC236}">
                <a16:creationId xmlns:a16="http://schemas.microsoft.com/office/drawing/2014/main" id="{F6EBEB4A-9F79-ED46-9455-487C6BF996FA}"/>
              </a:ext>
            </a:extLst>
          </p:cNvPr>
          <p:cNvPicPr>
            <a:picLocks noChangeAspect="1"/>
          </p:cNvPicPr>
          <p:nvPr/>
        </p:nvPicPr>
        <p:blipFill>
          <a:blip r:embed="rId3"/>
          <a:stretch>
            <a:fillRect/>
          </a:stretch>
        </p:blipFill>
        <p:spPr>
          <a:xfrm>
            <a:off x="5363833" y="1643808"/>
            <a:ext cx="5943600" cy="3378200"/>
          </a:xfrm>
          <a:prstGeom prst="rect">
            <a:avLst/>
          </a:prstGeom>
        </p:spPr>
      </p:pic>
    </p:spTree>
    <p:extLst>
      <p:ext uri="{BB962C8B-B14F-4D97-AF65-F5344CB8AC3E}">
        <p14:creationId xmlns:p14="http://schemas.microsoft.com/office/powerpoint/2010/main" val="259782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17</a:t>
            </a:fld>
            <a:endParaRPr/>
          </a:p>
        </p:txBody>
      </p:sp>
      <p:sp>
        <p:nvSpPr>
          <p:cNvPr id="125" name="Google Shape;125;p17"/>
          <p:cNvSpPr txBox="1">
            <a:spLocks noGrp="1"/>
          </p:cNvSpPr>
          <p:nvPr>
            <p:ph type="body" idx="1"/>
          </p:nvPr>
        </p:nvSpPr>
        <p:spPr>
          <a:xfrm>
            <a:off x="6654233" y="2399257"/>
            <a:ext cx="5384800" cy="2452521"/>
          </a:xfrm>
          <a:prstGeom prst="rect">
            <a:avLst/>
          </a:prstGeom>
        </p:spPr>
        <p:txBody>
          <a:bodyPr spcFirstLastPara="1" vert="horz" wrap="square" lIns="121900" tIns="121900" rIns="121900" bIns="121900" rtlCol="0" anchor="t" anchorCtr="0">
            <a:noAutofit/>
          </a:bodyPr>
          <a:lstStyle/>
          <a:p>
            <a:r>
              <a:rPr lang="en-US" sz="2400" dirty="0"/>
              <a:t>X-axis represents the predicted performance score.</a:t>
            </a:r>
          </a:p>
          <a:p>
            <a:endParaRPr lang="en-US" sz="2400" dirty="0"/>
          </a:p>
          <a:p>
            <a:r>
              <a:rPr lang="en-US" sz="2400" dirty="0"/>
              <a:t>Y-axis means the actual performance score.</a:t>
            </a:r>
          </a:p>
        </p:txBody>
      </p:sp>
      <p:pic>
        <p:nvPicPr>
          <p:cNvPr id="6" name="Picture 5">
            <a:extLst>
              <a:ext uri="{FF2B5EF4-FFF2-40B4-BE49-F238E27FC236}">
                <a16:creationId xmlns:a16="http://schemas.microsoft.com/office/drawing/2014/main" id="{0E47A322-AF57-BC44-ABBF-494C6F3AD682}"/>
              </a:ext>
            </a:extLst>
          </p:cNvPr>
          <p:cNvPicPr>
            <a:picLocks noChangeAspect="1"/>
          </p:cNvPicPr>
          <p:nvPr/>
        </p:nvPicPr>
        <p:blipFill>
          <a:blip r:embed="rId3"/>
          <a:stretch>
            <a:fillRect/>
          </a:stretch>
        </p:blipFill>
        <p:spPr>
          <a:xfrm>
            <a:off x="696324" y="1434854"/>
            <a:ext cx="5663669" cy="4381329"/>
          </a:xfrm>
          <a:prstGeom prst="rect">
            <a:avLst/>
          </a:prstGeom>
        </p:spPr>
      </p:pic>
      <p:sp>
        <p:nvSpPr>
          <p:cNvPr id="9" name="Google Shape;125;p17">
            <a:extLst>
              <a:ext uri="{FF2B5EF4-FFF2-40B4-BE49-F238E27FC236}">
                <a16:creationId xmlns:a16="http://schemas.microsoft.com/office/drawing/2014/main" id="{33172F94-0D5D-F64C-8C32-21CF0FE601B8}"/>
              </a:ext>
            </a:extLst>
          </p:cNvPr>
          <p:cNvSpPr txBox="1">
            <a:spLocks/>
          </p:cNvSpPr>
          <p:nvPr/>
        </p:nvSpPr>
        <p:spPr>
          <a:xfrm>
            <a:off x="3867462" y="411945"/>
            <a:ext cx="5698193" cy="934255"/>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Clr>
                <a:schemeClr val="accent6"/>
              </a:buClr>
              <a:buSzPts val="1800"/>
              <a:buFont typeface="Arial" panose="020B0604020202020204" pitchFamily="34" charset="0"/>
              <a:buChar char="▷"/>
              <a:defRPr sz="2800" kern="1200">
                <a:solidFill>
                  <a:schemeClr val="dk1"/>
                </a:solidFill>
                <a:latin typeface="+mn-lt"/>
                <a:ea typeface="+mn-ea"/>
                <a:cs typeface="+mn-cs"/>
              </a:defRPr>
            </a:lvl1pPr>
            <a:lvl2pPr marL="1219170" lvl="1"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400" kern="1200">
                <a:solidFill>
                  <a:schemeClr val="dk1"/>
                </a:solidFill>
                <a:latin typeface="+mn-lt"/>
                <a:ea typeface="+mn-ea"/>
                <a:cs typeface="+mn-cs"/>
              </a:defRPr>
            </a:lvl2pPr>
            <a:lvl3pPr marL="1828754" lvl="2"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000" kern="1200">
                <a:solidFill>
                  <a:schemeClr val="dk1"/>
                </a:solidFill>
                <a:latin typeface="+mn-lt"/>
                <a:ea typeface="+mn-ea"/>
                <a:cs typeface="+mn-cs"/>
              </a:defRPr>
            </a:lvl3pPr>
            <a:lvl4pPr marL="2438339" lvl="3"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4pPr>
            <a:lvl5pPr marL="3047924" lvl="4"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5pPr>
            <a:lvl6pPr marL="3657509" lvl="5"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6pPr>
            <a:lvl7pPr marL="4267093" lvl="6"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7pPr>
            <a:lvl8pPr marL="4876678" lvl="7"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8pPr>
            <a:lvl9pPr marL="5486263" lvl="8"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9pPr>
          </a:lstStyle>
          <a:p>
            <a:pPr marL="152396" indent="0">
              <a:buFont typeface="Arial" panose="020B0604020202020204" pitchFamily="34" charset="0"/>
              <a:buNone/>
            </a:pPr>
            <a:r>
              <a:rPr lang="en-US" sz="4000" dirty="0"/>
              <a:t>Confusion Matrix</a:t>
            </a:r>
          </a:p>
        </p:txBody>
      </p:sp>
    </p:spTree>
    <p:extLst>
      <p:ext uri="{BB962C8B-B14F-4D97-AF65-F5344CB8AC3E}">
        <p14:creationId xmlns:p14="http://schemas.microsoft.com/office/powerpoint/2010/main" val="1851881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
        <p:nvSpPr>
          <p:cNvPr id="125" name="Google Shape;125;p17"/>
          <p:cNvSpPr txBox="1">
            <a:spLocks noGrp="1"/>
          </p:cNvSpPr>
          <p:nvPr>
            <p:ph type="body" idx="1"/>
          </p:nvPr>
        </p:nvSpPr>
        <p:spPr>
          <a:xfrm>
            <a:off x="249836" y="5962278"/>
            <a:ext cx="11692328" cy="794479"/>
          </a:xfrm>
          <a:prstGeom prst="rect">
            <a:avLst/>
          </a:prstGeom>
        </p:spPr>
        <p:txBody>
          <a:bodyPr spcFirstLastPara="1" vert="horz" wrap="square" lIns="121900" tIns="121900" rIns="121900" bIns="121900" rtlCol="0" anchor="t" anchorCtr="0">
            <a:noAutofit/>
          </a:bodyPr>
          <a:lstStyle/>
          <a:p>
            <a:r>
              <a:rPr lang="en-US" sz="2400" b="1" dirty="0">
                <a:latin typeface="+mj-lt"/>
              </a:rPr>
              <a:t>This shows how much our model used each variable to make accurate predictions.</a:t>
            </a:r>
            <a:endParaRPr dirty="0">
              <a:latin typeface="+mj-lt"/>
            </a:endParaRPr>
          </a:p>
        </p:txBody>
      </p:sp>
      <p:pic>
        <p:nvPicPr>
          <p:cNvPr id="4" name="Picture 3">
            <a:extLst>
              <a:ext uri="{FF2B5EF4-FFF2-40B4-BE49-F238E27FC236}">
                <a16:creationId xmlns:a16="http://schemas.microsoft.com/office/drawing/2014/main" id="{724E6653-2E8E-174D-8953-E15C31BE8A11}"/>
              </a:ext>
            </a:extLst>
          </p:cNvPr>
          <p:cNvPicPr>
            <a:picLocks noChangeAspect="1"/>
          </p:cNvPicPr>
          <p:nvPr/>
        </p:nvPicPr>
        <p:blipFill>
          <a:blip r:embed="rId3"/>
          <a:stretch>
            <a:fillRect/>
          </a:stretch>
        </p:blipFill>
        <p:spPr>
          <a:xfrm>
            <a:off x="1658911" y="333590"/>
            <a:ext cx="7260236" cy="5479058"/>
          </a:xfrm>
          <a:prstGeom prst="rect">
            <a:avLst/>
          </a:prstGeom>
        </p:spPr>
      </p:pic>
    </p:spTree>
    <p:extLst>
      <p:ext uri="{BB962C8B-B14F-4D97-AF65-F5344CB8AC3E}">
        <p14:creationId xmlns:p14="http://schemas.microsoft.com/office/powerpoint/2010/main" val="1598277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191600" y="477851"/>
            <a:ext cx="8616800" cy="1143200"/>
          </a:xfrm>
          <a:prstGeom prst="rect">
            <a:avLst/>
          </a:prstGeom>
        </p:spPr>
        <p:txBody>
          <a:bodyPr spcFirstLastPara="1" vert="horz" wrap="square" lIns="121900" tIns="121900" rIns="121900" bIns="121900" rtlCol="0" anchor="b" anchorCtr="0">
            <a:noAutofit/>
          </a:bodyPr>
          <a:lstStyle/>
          <a:p>
            <a:pPr marL="152396"/>
            <a:r>
              <a:rPr lang="en-US" dirty="0">
                <a:latin typeface="+mn-lt"/>
              </a:rPr>
              <a:t>Further Analysis</a:t>
            </a:r>
          </a:p>
        </p:txBody>
      </p:sp>
      <p:sp>
        <p:nvSpPr>
          <p:cNvPr id="125" name="Google Shape;125;p17"/>
          <p:cNvSpPr txBox="1">
            <a:spLocks noGrp="1"/>
          </p:cNvSpPr>
          <p:nvPr>
            <p:ph type="body" idx="1"/>
          </p:nvPr>
        </p:nvSpPr>
        <p:spPr>
          <a:xfrm>
            <a:off x="1191600" y="1621051"/>
            <a:ext cx="8616800" cy="4736400"/>
          </a:xfrm>
          <a:prstGeom prst="rect">
            <a:avLst/>
          </a:prstGeom>
        </p:spPr>
        <p:txBody>
          <a:bodyPr spcFirstLastPara="1" vert="horz" wrap="square" lIns="121900" tIns="121900" rIns="121900" bIns="121900" rtlCol="0" anchor="t" anchorCtr="0">
            <a:noAutofit/>
          </a:bodyPr>
          <a:lstStyle/>
          <a:p>
            <a:r>
              <a:rPr lang="en-US" sz="2400" dirty="0"/>
              <a:t>To prevent overfitting, applying a smaller '</a:t>
            </a:r>
            <a:r>
              <a:rPr lang="en-US" sz="2400" dirty="0" err="1"/>
              <a:t>max_depth</a:t>
            </a:r>
            <a:r>
              <a:rPr lang="en-US" sz="2400" dirty="0"/>
              <a:t>' in the tuning parameter stage could lead to a better result.</a:t>
            </a:r>
          </a:p>
          <a:p>
            <a:endParaRPr lang="en-US" sz="2400" dirty="0"/>
          </a:p>
          <a:p>
            <a:r>
              <a:rPr lang="en-US" sz="2400" dirty="0"/>
              <a:t>Other datasets, such as the UN staff members' job application history or the history of internal mobility, could be used to increase the accuracy and to understand the relationship between internal mobility and performance.</a:t>
            </a:r>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spTree>
    <p:extLst>
      <p:ext uri="{BB962C8B-B14F-4D97-AF65-F5344CB8AC3E}">
        <p14:creationId xmlns:p14="http://schemas.microsoft.com/office/powerpoint/2010/main" val="219418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191600" y="477851"/>
            <a:ext cx="8616800" cy="1143200"/>
          </a:xfrm>
          <a:prstGeom prst="rect">
            <a:avLst/>
          </a:prstGeom>
        </p:spPr>
        <p:txBody>
          <a:bodyPr spcFirstLastPara="1" vert="horz" wrap="square" lIns="121900" tIns="121900" rIns="121900" bIns="121900" rtlCol="0" anchor="b" anchorCtr="0">
            <a:noAutofit/>
          </a:bodyPr>
          <a:lstStyle/>
          <a:p>
            <a:r>
              <a:rPr lang="en-US" dirty="0">
                <a:latin typeface="+mn-lt"/>
              </a:rPr>
              <a:t>Problem</a:t>
            </a:r>
            <a:endParaRPr dirty="0">
              <a:latin typeface="+mn-lt"/>
            </a:endParaRPr>
          </a:p>
        </p:txBody>
      </p:sp>
      <p:sp>
        <p:nvSpPr>
          <p:cNvPr id="125" name="Google Shape;125;p17"/>
          <p:cNvSpPr txBox="1">
            <a:spLocks noGrp="1"/>
          </p:cNvSpPr>
          <p:nvPr>
            <p:ph type="body" idx="1"/>
          </p:nvPr>
        </p:nvSpPr>
        <p:spPr>
          <a:xfrm>
            <a:off x="1191600" y="1621051"/>
            <a:ext cx="8616800" cy="4736400"/>
          </a:xfrm>
          <a:prstGeom prst="rect">
            <a:avLst/>
          </a:prstGeom>
        </p:spPr>
        <p:txBody>
          <a:bodyPr spcFirstLastPara="1" vert="horz" wrap="square" lIns="121900" tIns="121900" rIns="121900" bIns="121900" rtlCol="0" anchor="t" anchorCtr="0">
            <a:noAutofit/>
          </a:bodyPr>
          <a:lstStyle/>
          <a:p>
            <a:pPr marL="152396" indent="0">
              <a:buNone/>
            </a:pPr>
            <a:r>
              <a:rPr lang="en-US" sz="2400" dirty="0"/>
              <a:t>The issue of insufficient attention to careers, staff development, and recruitment has been raised in the UN, leading to a staff morale crisis. </a:t>
            </a:r>
          </a:p>
          <a:p>
            <a:r>
              <a:rPr lang="en-US" sz="2400" dirty="0"/>
              <a:t>Many staff joins the UN enthusiastically in their late twenties or early thirties. Still, after a decade, they start to get disappointed and explore alternative career paths for better opportunities. </a:t>
            </a:r>
          </a:p>
          <a:p>
            <a:endParaRPr lang="en-US" sz="800" dirty="0"/>
          </a:p>
          <a:p>
            <a:pPr>
              <a:spcBef>
                <a:spcPts val="0"/>
              </a:spcBef>
            </a:pPr>
            <a:r>
              <a:rPr lang="en-US" sz="2400" dirty="0"/>
              <a:t>Staff often languish in the same headquarters or field post for years, unable to move or grow.</a:t>
            </a:r>
          </a:p>
          <a:p>
            <a:pPr>
              <a:spcBef>
                <a:spcPts val="0"/>
              </a:spcBef>
            </a:pPr>
            <a:endParaRPr lang="en-US" sz="800" dirty="0"/>
          </a:p>
          <a:p>
            <a:pPr>
              <a:spcBef>
                <a:spcPts val="0"/>
              </a:spcBef>
            </a:pPr>
            <a:r>
              <a:rPr lang="en-US" sz="2400" dirty="0"/>
              <a:t>There is a concern over whether there is a fair sharing of the burden of service in difficult duty stations.</a:t>
            </a:r>
            <a:endParaRPr sz="2400" dirty="0"/>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a:t>
            </a:fld>
            <a:endParaRPr/>
          </a:p>
        </p:txBody>
      </p:sp>
    </p:spTree>
    <p:extLst>
      <p:ext uri="{BB962C8B-B14F-4D97-AF65-F5344CB8AC3E}">
        <p14:creationId xmlns:p14="http://schemas.microsoft.com/office/powerpoint/2010/main" val="330424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191600" y="477851"/>
            <a:ext cx="8616800" cy="1143200"/>
          </a:xfrm>
          <a:prstGeom prst="rect">
            <a:avLst/>
          </a:prstGeom>
        </p:spPr>
        <p:txBody>
          <a:bodyPr spcFirstLastPara="1" vert="horz" wrap="square" lIns="121900" tIns="121900" rIns="121900" bIns="121900" rtlCol="0" anchor="b" anchorCtr="0">
            <a:noAutofit/>
          </a:bodyPr>
          <a:lstStyle/>
          <a:p>
            <a:r>
              <a:rPr lang="en-US" dirty="0">
                <a:latin typeface="+mn-lt"/>
              </a:rPr>
              <a:t>Solution</a:t>
            </a:r>
            <a:endParaRPr dirty="0">
              <a:latin typeface="+mn-lt"/>
            </a:endParaRPr>
          </a:p>
        </p:txBody>
      </p:sp>
      <p:sp>
        <p:nvSpPr>
          <p:cNvPr id="125" name="Google Shape;125;p17"/>
          <p:cNvSpPr txBox="1">
            <a:spLocks noGrp="1"/>
          </p:cNvSpPr>
          <p:nvPr>
            <p:ph type="body" idx="1"/>
          </p:nvPr>
        </p:nvSpPr>
        <p:spPr>
          <a:xfrm>
            <a:off x="1191600" y="1621051"/>
            <a:ext cx="8616800" cy="4736400"/>
          </a:xfrm>
          <a:prstGeom prst="rect">
            <a:avLst/>
          </a:prstGeom>
        </p:spPr>
        <p:txBody>
          <a:bodyPr spcFirstLastPara="1" vert="horz" wrap="square" lIns="121900" tIns="121900" rIns="121900" bIns="121900" rtlCol="0" anchor="t" anchorCtr="0">
            <a:noAutofit/>
          </a:bodyPr>
          <a:lstStyle/>
          <a:p>
            <a:r>
              <a:rPr lang="en-US" sz="2400" dirty="0"/>
              <a:t>Analyze the performance and career success(promotion) of 15090 UNDP &amp; UNICEF staff members evaluated in 2016~2019. Gender, a breath of work experience, work experience in hardship duty stations, and the total number of years of service will be the main variables for the analysis.</a:t>
            </a:r>
          </a:p>
          <a:p>
            <a:endParaRPr lang="en-US" sz="800" dirty="0"/>
          </a:p>
          <a:p>
            <a:r>
              <a:rPr lang="en-US" sz="2400" dirty="0"/>
              <a:t>Build a predictive model for performance evaluation and identify important factors for performance score to 1) help HR find more qualified staff and shorten the staff selection process when filling vacant positions and 2) encourage staff members to have successful career planning.</a:t>
            </a:r>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Tree>
    <p:extLst>
      <p:ext uri="{BB962C8B-B14F-4D97-AF65-F5344CB8AC3E}">
        <p14:creationId xmlns:p14="http://schemas.microsoft.com/office/powerpoint/2010/main" val="4544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191599" y="330628"/>
            <a:ext cx="8616800" cy="1143200"/>
          </a:xfrm>
          <a:prstGeom prst="rect">
            <a:avLst/>
          </a:prstGeom>
        </p:spPr>
        <p:txBody>
          <a:bodyPr spcFirstLastPara="1" vert="horz" wrap="square" lIns="121900" tIns="121900" rIns="121900" bIns="121900" rtlCol="0" anchor="b" anchorCtr="0">
            <a:noAutofit/>
          </a:bodyPr>
          <a:lstStyle/>
          <a:p>
            <a:r>
              <a:rPr lang="en-US" dirty="0">
                <a:latin typeface="+mn-lt"/>
              </a:rPr>
              <a:t>Data Cleaning </a:t>
            </a:r>
            <a:r>
              <a:rPr lang="en-US" sz="2400" dirty="0">
                <a:latin typeface="+mn-lt"/>
                <a:hlinkClick r:id="rId3"/>
              </a:rPr>
              <a:t>[link]</a:t>
            </a:r>
            <a:endParaRPr sz="2400" dirty="0">
              <a:latin typeface="+mn-lt"/>
            </a:endParaRPr>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pic>
        <p:nvPicPr>
          <p:cNvPr id="3" name="Picture 2">
            <a:extLst>
              <a:ext uri="{FF2B5EF4-FFF2-40B4-BE49-F238E27FC236}">
                <a16:creationId xmlns:a16="http://schemas.microsoft.com/office/drawing/2014/main" id="{AFC2EC52-F8C1-F945-8971-C8508580A145}"/>
              </a:ext>
            </a:extLst>
          </p:cNvPr>
          <p:cNvPicPr>
            <a:picLocks noChangeAspect="1"/>
          </p:cNvPicPr>
          <p:nvPr/>
        </p:nvPicPr>
        <p:blipFill>
          <a:blip r:embed="rId4"/>
          <a:stretch>
            <a:fillRect/>
          </a:stretch>
        </p:blipFill>
        <p:spPr>
          <a:xfrm>
            <a:off x="1761422" y="2072958"/>
            <a:ext cx="8162067" cy="4607619"/>
          </a:xfrm>
          <a:prstGeom prst="rect">
            <a:avLst/>
          </a:prstGeom>
        </p:spPr>
      </p:pic>
      <p:sp>
        <p:nvSpPr>
          <p:cNvPr id="4" name="TextBox 3">
            <a:extLst>
              <a:ext uri="{FF2B5EF4-FFF2-40B4-BE49-F238E27FC236}">
                <a16:creationId xmlns:a16="http://schemas.microsoft.com/office/drawing/2014/main" id="{2F3AD13E-29B2-8B46-89DE-2E6D1A5CFA77}"/>
              </a:ext>
            </a:extLst>
          </p:cNvPr>
          <p:cNvSpPr txBox="1"/>
          <p:nvPr/>
        </p:nvSpPr>
        <p:spPr>
          <a:xfrm>
            <a:off x="1191599" y="1473828"/>
            <a:ext cx="10847434" cy="1107996"/>
          </a:xfrm>
          <a:prstGeom prst="rect">
            <a:avLst/>
          </a:prstGeom>
          <a:noFill/>
        </p:spPr>
        <p:txBody>
          <a:bodyPr wrap="square" rtlCol="0">
            <a:spAutoFit/>
          </a:bodyPr>
          <a:lstStyle/>
          <a:p>
            <a:r>
              <a:rPr lang="en-US" sz="2400" dirty="0"/>
              <a:t>10 years’ worth of employees datasets provided by UNICEF and UNDP were merged and cleaned for this analysis.</a:t>
            </a:r>
          </a:p>
          <a:p>
            <a:endParaRPr lang="en-US" dirty="0"/>
          </a:p>
        </p:txBody>
      </p:sp>
    </p:spTree>
    <p:extLst>
      <p:ext uri="{BB962C8B-B14F-4D97-AF65-F5344CB8AC3E}">
        <p14:creationId xmlns:p14="http://schemas.microsoft.com/office/powerpoint/2010/main" val="59807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pic>
        <p:nvPicPr>
          <p:cNvPr id="5" name="Picture 4">
            <a:extLst>
              <a:ext uri="{FF2B5EF4-FFF2-40B4-BE49-F238E27FC236}">
                <a16:creationId xmlns:a16="http://schemas.microsoft.com/office/drawing/2014/main" id="{63DED2F2-F6A7-D944-9590-40286410D616}"/>
              </a:ext>
            </a:extLst>
          </p:cNvPr>
          <p:cNvPicPr>
            <a:picLocks noChangeAspect="1"/>
          </p:cNvPicPr>
          <p:nvPr/>
        </p:nvPicPr>
        <p:blipFill>
          <a:blip r:embed="rId3"/>
          <a:stretch>
            <a:fillRect/>
          </a:stretch>
        </p:blipFill>
        <p:spPr>
          <a:xfrm>
            <a:off x="4431726" y="1336005"/>
            <a:ext cx="7313172" cy="5277826"/>
          </a:xfrm>
          <a:prstGeom prst="rect">
            <a:avLst/>
          </a:prstGeom>
        </p:spPr>
      </p:pic>
      <p:sp>
        <p:nvSpPr>
          <p:cNvPr id="125" name="Google Shape;125;p17"/>
          <p:cNvSpPr txBox="1">
            <a:spLocks noGrp="1"/>
          </p:cNvSpPr>
          <p:nvPr>
            <p:ph type="body" idx="1"/>
          </p:nvPr>
        </p:nvSpPr>
        <p:spPr>
          <a:xfrm>
            <a:off x="260820" y="2428287"/>
            <a:ext cx="4170906" cy="4142454"/>
          </a:xfrm>
          <a:prstGeom prst="rect">
            <a:avLst/>
          </a:prstGeom>
        </p:spPr>
        <p:txBody>
          <a:bodyPr spcFirstLastPara="1" vert="horz" wrap="square" lIns="121900" tIns="121900" rIns="121900" bIns="121900" rtlCol="0" anchor="t" anchorCtr="0">
            <a:noAutofit/>
          </a:bodyPr>
          <a:lstStyle/>
          <a:p>
            <a:r>
              <a:rPr lang="en-US" sz="2400" dirty="0"/>
              <a:t>Most UN staff get three or higher scores in the performance evaluation.</a:t>
            </a:r>
          </a:p>
          <a:p>
            <a:endParaRPr lang="en-US" sz="2400" dirty="0"/>
          </a:p>
          <a:p>
            <a:r>
              <a:rPr lang="en-US" sz="2400" dirty="0"/>
              <a:t>Female staff tends to get higher scores, such as 4 or 5, than male staff.</a:t>
            </a:r>
          </a:p>
          <a:p>
            <a:pPr>
              <a:spcBef>
                <a:spcPts val="0"/>
              </a:spcBef>
            </a:pPr>
            <a:endParaRPr dirty="0"/>
          </a:p>
        </p:txBody>
      </p:sp>
      <p:sp>
        <p:nvSpPr>
          <p:cNvPr id="14" name="Google Shape;124;p17">
            <a:extLst>
              <a:ext uri="{FF2B5EF4-FFF2-40B4-BE49-F238E27FC236}">
                <a16:creationId xmlns:a16="http://schemas.microsoft.com/office/drawing/2014/main" id="{C293EC32-EEFF-B144-B7F4-D419D7DEAF63}"/>
              </a:ext>
            </a:extLst>
          </p:cNvPr>
          <p:cNvSpPr txBox="1">
            <a:spLocks noGrp="1"/>
          </p:cNvSpPr>
          <p:nvPr>
            <p:ph type="title"/>
          </p:nvPr>
        </p:nvSpPr>
        <p:spPr>
          <a:xfrm>
            <a:off x="442090" y="126059"/>
            <a:ext cx="8616800" cy="1143200"/>
          </a:xfrm>
          <a:prstGeom prst="rect">
            <a:avLst/>
          </a:prstGeom>
        </p:spPr>
        <p:txBody>
          <a:bodyPr spcFirstLastPara="1" vert="horz" wrap="square" lIns="121900" tIns="121900" rIns="121900" bIns="121900" rtlCol="0" anchor="b" anchorCtr="0">
            <a:noAutofit/>
          </a:bodyPr>
          <a:lstStyle/>
          <a:p>
            <a:r>
              <a:rPr lang="en-US" dirty="0">
                <a:latin typeface="+mn-lt"/>
              </a:rPr>
              <a:t>Exploratory Data Analysis </a:t>
            </a:r>
            <a:r>
              <a:rPr lang="en-US" sz="2400" dirty="0">
                <a:latin typeface="+mn-lt"/>
              </a:rPr>
              <a:t>[</a:t>
            </a:r>
            <a:r>
              <a:rPr lang="en-US" sz="2400" dirty="0">
                <a:latin typeface="+mn-lt"/>
                <a:hlinkClick r:id="rId4"/>
              </a:rPr>
              <a:t>link</a:t>
            </a:r>
            <a:r>
              <a:rPr lang="en-US" sz="2400" dirty="0">
                <a:latin typeface="+mn-lt"/>
              </a:rPr>
              <a:t>]</a:t>
            </a:r>
            <a:endParaRPr sz="2400" dirty="0">
              <a:latin typeface="+mn-lt"/>
            </a:endParaRPr>
          </a:p>
        </p:txBody>
      </p:sp>
    </p:spTree>
    <p:extLst>
      <p:ext uri="{BB962C8B-B14F-4D97-AF65-F5344CB8AC3E}">
        <p14:creationId xmlns:p14="http://schemas.microsoft.com/office/powerpoint/2010/main" val="300105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125" name="Google Shape;125;p17"/>
          <p:cNvSpPr txBox="1">
            <a:spLocks noGrp="1"/>
          </p:cNvSpPr>
          <p:nvPr>
            <p:ph type="body" idx="1"/>
          </p:nvPr>
        </p:nvSpPr>
        <p:spPr>
          <a:xfrm>
            <a:off x="260820" y="1059132"/>
            <a:ext cx="4170906" cy="4142454"/>
          </a:xfrm>
          <a:prstGeom prst="rect">
            <a:avLst/>
          </a:prstGeom>
        </p:spPr>
        <p:txBody>
          <a:bodyPr spcFirstLastPara="1" vert="horz" wrap="square" lIns="121900" tIns="121900" rIns="121900" bIns="121900" rtlCol="0" anchor="t" anchorCtr="0">
            <a:noAutofit/>
          </a:bodyPr>
          <a:lstStyle/>
          <a:p>
            <a:r>
              <a:rPr lang="en-US" sz="2400" dirty="0"/>
              <a:t>The majority of men and women couldn't get a chance to be promoted, as most of them are ranked in 0.</a:t>
            </a:r>
          </a:p>
          <a:p>
            <a:endParaRPr lang="en-US" sz="2400" dirty="0"/>
          </a:p>
          <a:p>
            <a:r>
              <a:rPr lang="en-US" sz="2400" dirty="0"/>
              <a:t>Female staffs are more likely to get promoted during their years of service.</a:t>
            </a:r>
          </a:p>
          <a:p>
            <a:pPr>
              <a:spcBef>
                <a:spcPts val="0"/>
              </a:spcBef>
            </a:pPr>
            <a:endParaRPr dirty="0"/>
          </a:p>
        </p:txBody>
      </p:sp>
      <p:pic>
        <p:nvPicPr>
          <p:cNvPr id="3" name="Picture 2">
            <a:extLst>
              <a:ext uri="{FF2B5EF4-FFF2-40B4-BE49-F238E27FC236}">
                <a16:creationId xmlns:a16="http://schemas.microsoft.com/office/drawing/2014/main" id="{D86638B2-E9E8-9E47-BA79-1F6A01F8D2DE}"/>
              </a:ext>
            </a:extLst>
          </p:cNvPr>
          <p:cNvPicPr>
            <a:picLocks noChangeAspect="1"/>
          </p:cNvPicPr>
          <p:nvPr/>
        </p:nvPicPr>
        <p:blipFill>
          <a:blip r:embed="rId3"/>
          <a:stretch>
            <a:fillRect/>
          </a:stretch>
        </p:blipFill>
        <p:spPr>
          <a:xfrm>
            <a:off x="4431726" y="689547"/>
            <a:ext cx="7700693" cy="5573029"/>
          </a:xfrm>
          <a:prstGeom prst="rect">
            <a:avLst/>
          </a:prstGeom>
        </p:spPr>
      </p:pic>
    </p:spTree>
    <p:extLst>
      <p:ext uri="{BB962C8B-B14F-4D97-AF65-F5344CB8AC3E}">
        <p14:creationId xmlns:p14="http://schemas.microsoft.com/office/powerpoint/2010/main" val="169244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sp>
        <p:nvSpPr>
          <p:cNvPr id="125" name="Google Shape;125;p17"/>
          <p:cNvSpPr txBox="1">
            <a:spLocks noGrp="1"/>
          </p:cNvSpPr>
          <p:nvPr>
            <p:ph type="body" idx="1"/>
          </p:nvPr>
        </p:nvSpPr>
        <p:spPr>
          <a:xfrm>
            <a:off x="260819" y="1059131"/>
            <a:ext cx="4823516" cy="5203445"/>
          </a:xfrm>
          <a:prstGeom prst="rect">
            <a:avLst/>
          </a:prstGeom>
        </p:spPr>
        <p:txBody>
          <a:bodyPr spcFirstLastPara="1" vert="horz" wrap="square" lIns="121900" tIns="121900" rIns="121900" bIns="121900" rtlCol="0" anchor="t" anchorCtr="0">
            <a:noAutofit/>
          </a:bodyPr>
          <a:lstStyle/>
          <a:p>
            <a:r>
              <a:rPr lang="en-US" sz="2400" dirty="0"/>
              <a:t>1 is Hard 5 is the hardest, and 0 is for HQ duty station.</a:t>
            </a:r>
          </a:p>
          <a:p>
            <a:r>
              <a:rPr lang="en-US" sz="2400" dirty="0"/>
              <a:t>A higher percentage of female staff worked only in HQ (level 1) than male staff.</a:t>
            </a:r>
          </a:p>
          <a:p>
            <a:r>
              <a:rPr lang="en-US" sz="2400" dirty="0"/>
              <a:t>About 50% of female staff worked at level 1 or 2.</a:t>
            </a:r>
          </a:p>
          <a:p>
            <a:r>
              <a:rPr lang="en-US" sz="2400" dirty="0"/>
              <a:t>More than 30% of Male staff has worked in the level 5 hardship duty station, whereas only about 13% of Female staff has been in level 5.</a:t>
            </a:r>
            <a:endParaRPr dirty="0"/>
          </a:p>
        </p:txBody>
      </p:sp>
      <p:pic>
        <p:nvPicPr>
          <p:cNvPr id="3" name="Picture 2">
            <a:extLst>
              <a:ext uri="{FF2B5EF4-FFF2-40B4-BE49-F238E27FC236}">
                <a16:creationId xmlns:a16="http://schemas.microsoft.com/office/drawing/2014/main" id="{1FF7221C-CF1B-844F-AA69-0C549D1BB1A7}"/>
              </a:ext>
            </a:extLst>
          </p:cNvPr>
          <p:cNvPicPr>
            <a:picLocks noChangeAspect="1"/>
          </p:cNvPicPr>
          <p:nvPr/>
        </p:nvPicPr>
        <p:blipFill>
          <a:blip r:embed="rId3"/>
          <a:stretch>
            <a:fillRect/>
          </a:stretch>
        </p:blipFill>
        <p:spPr>
          <a:xfrm>
            <a:off x="5084335" y="1059132"/>
            <a:ext cx="6588898" cy="3303006"/>
          </a:xfrm>
          <a:prstGeom prst="rect">
            <a:avLst/>
          </a:prstGeom>
        </p:spPr>
      </p:pic>
    </p:spTree>
    <p:extLst>
      <p:ext uri="{BB962C8B-B14F-4D97-AF65-F5344CB8AC3E}">
        <p14:creationId xmlns:p14="http://schemas.microsoft.com/office/powerpoint/2010/main" val="233452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
        <p:nvSpPr>
          <p:cNvPr id="125" name="Google Shape;125;p17"/>
          <p:cNvSpPr txBox="1">
            <a:spLocks noGrp="1"/>
          </p:cNvSpPr>
          <p:nvPr>
            <p:ph type="body" idx="1"/>
          </p:nvPr>
        </p:nvSpPr>
        <p:spPr>
          <a:xfrm>
            <a:off x="260820" y="1059132"/>
            <a:ext cx="4388997" cy="5156382"/>
          </a:xfrm>
          <a:prstGeom prst="rect">
            <a:avLst/>
          </a:prstGeom>
        </p:spPr>
        <p:txBody>
          <a:bodyPr spcFirstLastPara="1" vert="horz" wrap="square" lIns="121900" tIns="121900" rIns="121900" bIns="121900" rtlCol="0" anchor="t" anchorCtr="0">
            <a:noAutofit/>
          </a:bodyPr>
          <a:lstStyle/>
          <a:p>
            <a:r>
              <a:rPr lang="en-US" sz="2400" dirty="0"/>
              <a:t>Most staff tend to get higher promotions with a greater breadth of experience, but some took more roles but did not get promoted.</a:t>
            </a:r>
          </a:p>
          <a:p>
            <a:pPr>
              <a:spcBef>
                <a:spcPts val="0"/>
              </a:spcBef>
            </a:pPr>
            <a:endParaRPr dirty="0"/>
          </a:p>
        </p:txBody>
      </p:sp>
      <p:pic>
        <p:nvPicPr>
          <p:cNvPr id="4" name="Picture 3">
            <a:extLst>
              <a:ext uri="{FF2B5EF4-FFF2-40B4-BE49-F238E27FC236}">
                <a16:creationId xmlns:a16="http://schemas.microsoft.com/office/drawing/2014/main" id="{3A7CB4C6-79E7-5243-A03E-F4674938F61C}"/>
              </a:ext>
            </a:extLst>
          </p:cNvPr>
          <p:cNvPicPr>
            <a:picLocks noChangeAspect="1"/>
          </p:cNvPicPr>
          <p:nvPr/>
        </p:nvPicPr>
        <p:blipFill>
          <a:blip r:embed="rId3"/>
          <a:stretch>
            <a:fillRect/>
          </a:stretch>
        </p:blipFill>
        <p:spPr>
          <a:xfrm>
            <a:off x="4649817" y="1059132"/>
            <a:ext cx="7091193" cy="4963835"/>
          </a:xfrm>
          <a:prstGeom prst="rect">
            <a:avLst/>
          </a:prstGeom>
        </p:spPr>
      </p:pic>
    </p:spTree>
    <p:extLst>
      <p:ext uri="{BB962C8B-B14F-4D97-AF65-F5344CB8AC3E}">
        <p14:creationId xmlns:p14="http://schemas.microsoft.com/office/powerpoint/2010/main" val="227089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
        <p:nvSpPr>
          <p:cNvPr id="125" name="Google Shape;125;p17"/>
          <p:cNvSpPr txBox="1">
            <a:spLocks noGrp="1"/>
          </p:cNvSpPr>
          <p:nvPr>
            <p:ph type="body" idx="1"/>
          </p:nvPr>
        </p:nvSpPr>
        <p:spPr>
          <a:xfrm>
            <a:off x="260820" y="879554"/>
            <a:ext cx="4170906" cy="4142454"/>
          </a:xfrm>
          <a:prstGeom prst="rect">
            <a:avLst/>
          </a:prstGeom>
        </p:spPr>
        <p:txBody>
          <a:bodyPr spcFirstLastPara="1" vert="horz" wrap="square" lIns="121900" tIns="121900" rIns="121900" bIns="121900" rtlCol="0" anchor="t" anchorCtr="0">
            <a:noAutofit/>
          </a:bodyPr>
          <a:lstStyle/>
          <a:p>
            <a:r>
              <a:rPr lang="en-US" sz="2400" dirty="0"/>
              <a:t>The degree of promotion increases till the staff has 10 years of service and decreases as the years of service increase.</a:t>
            </a:r>
          </a:p>
          <a:p>
            <a:endParaRPr lang="en-US" sz="2400" dirty="0"/>
          </a:p>
          <a:p>
            <a:r>
              <a:rPr lang="en-US" sz="2400" dirty="0"/>
              <a:t>People who have worked 10-17 years got more promotions than the others.</a:t>
            </a:r>
          </a:p>
          <a:p>
            <a:pPr marL="152396" indent="0">
              <a:spcBef>
                <a:spcPts val="0"/>
              </a:spcBef>
              <a:buNone/>
            </a:pPr>
            <a:endParaRPr dirty="0"/>
          </a:p>
        </p:txBody>
      </p:sp>
      <p:pic>
        <p:nvPicPr>
          <p:cNvPr id="3" name="Picture 2">
            <a:extLst>
              <a:ext uri="{FF2B5EF4-FFF2-40B4-BE49-F238E27FC236}">
                <a16:creationId xmlns:a16="http://schemas.microsoft.com/office/drawing/2014/main" id="{3A4D42C3-7BF5-4141-8B45-57EA83B67335}"/>
              </a:ext>
            </a:extLst>
          </p:cNvPr>
          <p:cNvPicPr>
            <a:picLocks noChangeAspect="1"/>
          </p:cNvPicPr>
          <p:nvPr/>
        </p:nvPicPr>
        <p:blipFill>
          <a:blip r:embed="rId3"/>
          <a:stretch>
            <a:fillRect/>
          </a:stretch>
        </p:blipFill>
        <p:spPr>
          <a:xfrm>
            <a:off x="4600178" y="743877"/>
            <a:ext cx="7331002" cy="5102287"/>
          </a:xfrm>
          <a:prstGeom prst="rect">
            <a:avLst/>
          </a:prstGeom>
        </p:spPr>
      </p:pic>
    </p:spTree>
    <p:extLst>
      <p:ext uri="{BB962C8B-B14F-4D97-AF65-F5344CB8AC3E}">
        <p14:creationId xmlns:p14="http://schemas.microsoft.com/office/powerpoint/2010/main" val="3803841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797</Words>
  <Application>Microsoft Macintosh PowerPoint</Application>
  <PresentationFormat>Widescreen</PresentationFormat>
  <Paragraphs>73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UNDP &amp; UNICEF  Staff Management Strategy with Performance Evaluation</vt:lpstr>
      <vt:lpstr>Problem</vt:lpstr>
      <vt:lpstr>Solution</vt:lpstr>
      <vt:lpstr>Data Cleaning [link]</vt:lpstr>
      <vt:lpstr>Exploratory Data Analysis [link]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Performance Score Prediction Model [link]</vt:lpstr>
      <vt:lpstr>PowerPoint Presentation</vt:lpstr>
      <vt:lpstr>PowerPoint Presentation</vt:lpstr>
      <vt:lpstr>PowerPoint Presentation</vt:lpstr>
      <vt:lpstr>PowerPoint Presentation</vt:lpstr>
      <vt:lpstr>PowerPoint Presentation</vt:lpstr>
      <vt:lpstr>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 OLIVIA</dc:creator>
  <cp:lastModifiedBy>SHIN OLIVIA</cp:lastModifiedBy>
  <cp:revision>11</cp:revision>
  <dcterms:created xsi:type="dcterms:W3CDTF">2022-01-03T20:41:16Z</dcterms:created>
  <dcterms:modified xsi:type="dcterms:W3CDTF">2022-01-05T22:24:16Z</dcterms:modified>
</cp:coreProperties>
</file>