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207/s15326942dn3003_4" TargetMode="External"/><Relationship Id="rId3" Type="http://schemas.openxmlformats.org/officeDocument/2006/relationships/hyperlink" Target="https://www.tandfonline.com/doi/abs/10.1207/s15326942dn3003_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legraph.co.uk/food-and-drink/features/the-science-of-what-chocolate-does-to-your-body/#:~:text=Chocolate%20gives%20us%20immediate%20sensory,chocolate%2C%20the%20most%20sugary%20kind." TargetMode="External"/><Relationship Id="rId3" Type="http://schemas.openxmlformats.org/officeDocument/2006/relationships/hyperlink" Target="https://nida.nih.gov/publications/research-reports/methamphetamine/how-methamphetamine-misused"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e656e87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0e656e87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2a27bb7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2a27bb7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the residuals vs fitted plot, we can see a linear relationship, the blue line is straight, and the average of the errors lay around 0.</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normal Q-Q plot suggests that the errors are approximately normal.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scale-location plot suggests that there is approximately a constant variance of the error term.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residuals vs factor levels plot suggests that there may some possible outliers/leverage points.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But, overall, our assumptions for the model seem to be met.</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0e656e878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0e656e878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0e656e87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0e656e87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e656e8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e656e8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0e656e87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0e656e87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0e656e87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0e656e87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0e656e87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0e656e87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Kliegel, M., &amp; Jager, T. (2006). Delayed–Execute Prospective Memory Performance: The Effects of Age and Working Memory. </a:t>
            </a:r>
            <a:r>
              <a:rPr i="1" lang="en" sz="1200">
                <a:solidFill>
                  <a:srgbClr val="333333"/>
                </a:solidFill>
              </a:rPr>
              <a:t>Developmental Neuropsychology</a:t>
            </a:r>
            <a:r>
              <a:rPr lang="en" sz="1200">
                <a:solidFill>
                  <a:srgbClr val="333333"/>
                </a:solidFill>
                <a:highlight>
                  <a:srgbClr val="FFFFFF"/>
                </a:highlight>
              </a:rPr>
              <a:t>, </a:t>
            </a:r>
            <a:r>
              <a:rPr i="1" lang="en" sz="1200">
                <a:solidFill>
                  <a:srgbClr val="333333"/>
                </a:solidFill>
              </a:rPr>
              <a:t>30</a:t>
            </a:r>
            <a:r>
              <a:rPr lang="en" sz="1200">
                <a:solidFill>
                  <a:srgbClr val="333333"/>
                </a:solidFill>
                <a:highlight>
                  <a:srgbClr val="FFFFFF"/>
                </a:highlight>
              </a:rPr>
              <a:t>(3), 819–843. </a:t>
            </a:r>
            <a:r>
              <a:rPr lang="en" sz="1200" u="sng">
                <a:solidFill>
                  <a:schemeClr val="hlink"/>
                </a:solidFill>
                <a:highlight>
                  <a:srgbClr val="FFFFFF"/>
                </a:highlight>
                <a:hlinkClick r:id="rId2"/>
              </a:rPr>
              <a:t>https://doi.org/10.1207/s15326942dn3003_4</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Link to website: </a:t>
            </a:r>
            <a:r>
              <a:rPr lang="en" u="sng">
                <a:solidFill>
                  <a:schemeClr val="hlink"/>
                </a:solidFill>
                <a:hlinkClick r:id="rId3"/>
              </a:rPr>
              <a:t>https://www.tandfonline.com/doi/abs/10.1207/s15326942dn3003_4</a:t>
            </a:r>
            <a:endParaRPr b="1" sz="1200">
              <a:solidFill>
                <a:srgbClr val="333333"/>
              </a:solidFill>
              <a:highlight>
                <a:srgbClr val="FFFFFF"/>
              </a:highlight>
            </a:endParaRPr>
          </a:p>
          <a:p>
            <a:pPr indent="0" lvl="0" marL="0" rtl="0" algn="l">
              <a:spcBef>
                <a:spcPts val="0"/>
              </a:spcBef>
              <a:spcAft>
                <a:spcPts val="0"/>
              </a:spcAft>
              <a:buNone/>
            </a:pPr>
            <a:r>
              <a:t/>
            </a:r>
            <a:endParaRPr b="1"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This is a citation of a scientific article mentioning that those in the age group 22-31 have similar memory test scores.</a:t>
            </a:r>
            <a:endParaRPr sz="120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0e656e87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0e656e87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Article supporting that it takes 15 minutes for chocolate to have an effect:</a:t>
            </a:r>
            <a:endParaRPr/>
          </a:p>
          <a:p>
            <a:pPr indent="0" lvl="0" marL="0" rtl="0" algn="l">
              <a:spcBef>
                <a:spcPts val="0"/>
              </a:spcBef>
              <a:spcAft>
                <a:spcPts val="0"/>
              </a:spcAft>
              <a:buNone/>
            </a:pPr>
            <a:r>
              <a:rPr lang="en" u="sng">
                <a:solidFill>
                  <a:schemeClr val="hlink"/>
                </a:solidFill>
                <a:hlinkClick r:id="rId2"/>
              </a:rPr>
              <a:t>https://www.telegraph.co.uk/food-and-drink/features/the-science-of-what-chocolate-does-to-your-body/#:~:text=Chocolate%20gives%20us%20immediate%20sensory,chocolate%2C%20the%20most%20sugary%20kind.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Article supporting that </a:t>
            </a:r>
            <a:r>
              <a:rPr lang="en"/>
              <a:t>methamphetamine</a:t>
            </a:r>
            <a:r>
              <a:rPr lang="en"/>
              <a:t> injection has instant effect:</a:t>
            </a:r>
            <a:endParaRPr/>
          </a:p>
          <a:p>
            <a:pPr indent="0" lvl="0" marL="0" rtl="0" algn="l">
              <a:spcBef>
                <a:spcPts val="0"/>
              </a:spcBef>
              <a:spcAft>
                <a:spcPts val="0"/>
              </a:spcAft>
              <a:buNone/>
            </a:pPr>
            <a:r>
              <a:rPr lang="en" u="sng">
                <a:solidFill>
                  <a:schemeClr val="hlink"/>
                </a:solidFill>
                <a:hlinkClick r:id="rId3"/>
              </a:rPr>
              <a:t>https://nida.nih.gov/publications/research-reports/methamphetamine/how-methamphetamine-misused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2a27bb7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2a27bb7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0e656e878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0e656e878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0e656e878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0e656e878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ubmed.ncbi.nlm.nih.gov/28560212/" TargetMode="External"/><Relationship Id="rId4" Type="http://schemas.openxmlformats.org/officeDocument/2006/relationships/hyperlink" Target="https://www.ncbi.nlm.nih.gov/pmc/articles/PMC326098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450925"/>
            <a:ext cx="8123100" cy="2735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a:t>
            </a:r>
            <a:r>
              <a:rPr lang="en"/>
              <a:t>Effect of Dark</a:t>
            </a:r>
            <a:endParaRPr/>
          </a:p>
          <a:p>
            <a:pPr indent="0" lvl="0" marL="0" rtl="0" algn="ctr">
              <a:spcBef>
                <a:spcPts val="0"/>
              </a:spcBef>
              <a:spcAft>
                <a:spcPts val="0"/>
              </a:spcAft>
              <a:buNone/>
            </a:pPr>
            <a:r>
              <a:rPr lang="en"/>
              <a:t>Chocolate and Methamphetamine on Memory</a:t>
            </a:r>
            <a:endParaRPr/>
          </a:p>
          <a:p>
            <a:pPr indent="0" lvl="0" marL="0" rtl="0" algn="ctr">
              <a:spcBef>
                <a:spcPts val="0"/>
              </a:spcBef>
              <a:spcAft>
                <a:spcPts val="0"/>
              </a:spcAft>
              <a:buNone/>
            </a:pPr>
            <a:r>
              <a:t/>
            </a:r>
            <a:endParaRPr/>
          </a:p>
        </p:txBody>
      </p:sp>
      <p:sp>
        <p:nvSpPr>
          <p:cNvPr id="60" name="Google Shape;60;p13"/>
          <p:cNvSpPr txBox="1"/>
          <p:nvPr/>
        </p:nvSpPr>
        <p:spPr>
          <a:xfrm>
            <a:off x="2305500" y="3186325"/>
            <a:ext cx="4533000" cy="13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By: Henry Johnson, Mary McSweeney, Olivia Motman</a:t>
            </a:r>
            <a:r>
              <a:rPr lang="en" sz="1800">
                <a:solidFill>
                  <a:schemeClr val="lt1"/>
                </a:solidFill>
                <a:latin typeface="Proxima Nova"/>
                <a:ea typeface="Proxima Nova"/>
                <a:cs typeface="Proxima Nova"/>
                <a:sym typeface="Proxima Nova"/>
              </a:rPr>
              <a:t>s</a:t>
            </a:r>
            <a:r>
              <a:rPr lang="en" sz="1800">
                <a:solidFill>
                  <a:schemeClr val="lt1"/>
                </a:solidFill>
                <a:latin typeface="Proxima Nova"/>
                <a:ea typeface="Proxima Nova"/>
                <a:cs typeface="Proxima Nova"/>
                <a:sym typeface="Proxima Nova"/>
              </a:rPr>
              <a:t>, and Rishabh Sood</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Post-hoc TukeyHSD</a:t>
            </a:r>
            <a:endParaRPr/>
          </a:p>
        </p:txBody>
      </p:sp>
      <p:pic>
        <p:nvPicPr>
          <p:cNvPr id="122" name="Google Shape;122;p22"/>
          <p:cNvPicPr preferRelativeResize="0"/>
          <p:nvPr/>
        </p:nvPicPr>
        <p:blipFill>
          <a:blip r:embed="rId3">
            <a:alphaModFix/>
          </a:blip>
          <a:stretch>
            <a:fillRect/>
          </a:stretch>
        </p:blipFill>
        <p:spPr>
          <a:xfrm>
            <a:off x="1929475" y="1017725"/>
            <a:ext cx="5285051" cy="3802499"/>
          </a:xfrm>
          <a:prstGeom prst="rect">
            <a:avLst/>
          </a:prstGeom>
          <a:noFill/>
          <a:ln>
            <a:noFill/>
          </a:ln>
        </p:spPr>
      </p:pic>
      <p:sp>
        <p:nvSpPr>
          <p:cNvPr id="123" name="Google Shape;123;p22"/>
          <p:cNvSpPr/>
          <p:nvPr/>
        </p:nvSpPr>
        <p:spPr>
          <a:xfrm>
            <a:off x="7129900" y="16935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4" name="Google Shape;124;p22"/>
          <p:cNvSpPr/>
          <p:nvPr/>
        </p:nvSpPr>
        <p:spPr>
          <a:xfrm>
            <a:off x="7129900" y="18612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5" name="Google Shape;125;p22"/>
          <p:cNvSpPr/>
          <p:nvPr/>
        </p:nvSpPr>
        <p:spPr>
          <a:xfrm>
            <a:off x="7129900" y="20289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6" name="Google Shape;126;p22"/>
          <p:cNvSpPr/>
          <p:nvPr/>
        </p:nvSpPr>
        <p:spPr>
          <a:xfrm>
            <a:off x="7129900" y="240405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7" name="Google Shape;127;p22"/>
          <p:cNvSpPr/>
          <p:nvPr/>
        </p:nvSpPr>
        <p:spPr>
          <a:xfrm>
            <a:off x="7214525" y="447085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8" name="Google Shape;128;p22"/>
          <p:cNvSpPr/>
          <p:nvPr/>
        </p:nvSpPr>
        <p:spPr>
          <a:xfrm rot="10800000">
            <a:off x="983575" y="16935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9" name="Google Shape;129;p22"/>
          <p:cNvSpPr/>
          <p:nvPr/>
        </p:nvSpPr>
        <p:spPr>
          <a:xfrm rot="10800000">
            <a:off x="983575" y="18612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0" name="Google Shape;130;p22"/>
          <p:cNvSpPr/>
          <p:nvPr/>
        </p:nvSpPr>
        <p:spPr>
          <a:xfrm rot="10800000">
            <a:off x="983575" y="202890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1" name="Google Shape;131;p22"/>
          <p:cNvSpPr/>
          <p:nvPr/>
        </p:nvSpPr>
        <p:spPr>
          <a:xfrm rot="10800000">
            <a:off x="983575" y="240405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2" name="Google Shape;132;p22"/>
          <p:cNvSpPr/>
          <p:nvPr/>
        </p:nvSpPr>
        <p:spPr>
          <a:xfrm rot="10800000">
            <a:off x="983575" y="447085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Checking The Model Assumptions</a:t>
            </a:r>
            <a:endParaRPr/>
          </a:p>
        </p:txBody>
      </p:sp>
      <p:pic>
        <p:nvPicPr>
          <p:cNvPr id="138" name="Google Shape;138;p23"/>
          <p:cNvPicPr preferRelativeResize="0"/>
          <p:nvPr/>
        </p:nvPicPr>
        <p:blipFill>
          <a:blip r:embed="rId3">
            <a:alphaModFix/>
          </a:blip>
          <a:stretch>
            <a:fillRect/>
          </a:stretch>
        </p:blipFill>
        <p:spPr>
          <a:xfrm>
            <a:off x="1479875" y="1017725"/>
            <a:ext cx="618423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study concludes that, while methamphetamine dosage alone did not significantly impact memory performance, the percentage of cocoa in dark chocolate demonstrated a significant effect. Our study has shown that, 15 minutes after consumption, 99% cocoa content in dark chocolate is associated with better memory performance than 40% cocoa content. Furthermore, we have also found a significant interaction between cocoa content and methamphetamine, as revealed by the results of our Tukey test. We have found that, while methamphetamine alone may not significantly alter memory, the inclusion of high cocoa dark chocolate can significantly enhance memory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 Questions</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are the long term effects of repeated consumption of dark </a:t>
            </a:r>
            <a:r>
              <a:rPr lang="en"/>
              <a:t>chocolate</a:t>
            </a:r>
            <a:r>
              <a:rPr lang="en"/>
              <a:t> and methamphetamine on memory?</a:t>
            </a:r>
            <a:endParaRPr/>
          </a:p>
          <a:p>
            <a:pPr indent="-342900" lvl="0" marL="457200" rtl="0" algn="l">
              <a:spcBef>
                <a:spcPts val="0"/>
              </a:spcBef>
              <a:spcAft>
                <a:spcPts val="0"/>
              </a:spcAft>
              <a:buSzPts val="1800"/>
              <a:buChar char="●"/>
            </a:pPr>
            <a:r>
              <a:rPr lang="en"/>
              <a:t>Could dark chocolate and methamphetamine have an effect on other cognitive functions?</a:t>
            </a:r>
            <a:endParaRPr/>
          </a:p>
          <a:p>
            <a:pPr indent="-342900" lvl="0" marL="457200" rtl="0" algn="l">
              <a:spcBef>
                <a:spcPts val="0"/>
              </a:spcBef>
              <a:spcAft>
                <a:spcPts val="0"/>
              </a:spcAft>
              <a:buSzPts val="1800"/>
              <a:buChar char="●"/>
            </a:pPr>
            <a:r>
              <a:rPr lang="en"/>
              <a:t>Could a broader range of cocoa percentages and levels of methamphetamine injections have a different effect on memory? </a:t>
            </a:r>
            <a:endParaRPr/>
          </a:p>
          <a:p>
            <a:pPr indent="-342900" lvl="0" marL="457200" rtl="0" algn="l">
              <a:spcBef>
                <a:spcPts val="0"/>
              </a:spcBef>
              <a:spcAft>
                <a:spcPts val="0"/>
              </a:spcAft>
              <a:buSzPts val="1800"/>
              <a:buChar char="●"/>
            </a:pPr>
            <a:r>
              <a:rPr lang="en"/>
              <a:t>Could different doses of methamphetamine, beyond 10mg and 50mg, impact memory performance significantly without combining them with dark chocolate?</a:t>
            </a:r>
            <a:endParaRPr/>
          </a:p>
          <a:p>
            <a:pPr indent="-342900" lvl="0" marL="457200" rtl="0" algn="l">
              <a:spcBef>
                <a:spcPts val="0"/>
              </a:spcBef>
              <a:spcAft>
                <a:spcPts val="0"/>
              </a:spcAft>
              <a:buSzPts val="1800"/>
              <a:buChar char="●"/>
            </a:pPr>
            <a:r>
              <a:rPr lang="en"/>
              <a:t>Are there gender differences in the memory effect of dark chocolate and methamphetamine?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dark chocolate and/or methamphetamine have an impact on memory?</a:t>
            </a:r>
            <a:endParaRPr/>
          </a:p>
          <a:p>
            <a:pPr indent="-342900" lvl="0" marL="457200" rtl="0" algn="l">
              <a:spcBef>
                <a:spcPts val="0"/>
              </a:spcBef>
              <a:spcAft>
                <a:spcPts val="0"/>
              </a:spcAft>
              <a:buSzPts val="1800"/>
              <a:buChar char="●"/>
            </a:pPr>
            <a:r>
              <a:rPr lang="en"/>
              <a:t>How signif</a:t>
            </a:r>
            <a:r>
              <a:rPr lang="en"/>
              <a:t>icant are these potential effects? Do these treatments increase or decrease memory performance?</a:t>
            </a:r>
            <a:endParaRPr/>
          </a:p>
          <a:p>
            <a:pPr indent="-342900" lvl="0" marL="457200" rtl="0" algn="l">
              <a:spcBef>
                <a:spcPts val="0"/>
              </a:spcBef>
              <a:spcAft>
                <a:spcPts val="0"/>
              </a:spcAft>
              <a:buSzPts val="1800"/>
              <a:buChar char="●"/>
            </a:pPr>
            <a:r>
              <a:rPr lang="en"/>
              <a:t>Do varying</a:t>
            </a:r>
            <a:r>
              <a:rPr lang="en"/>
              <a:t> percentages of cocoa in dark chocolate and varying doses of methamphetamine injections affect memory differently?</a:t>
            </a:r>
            <a:endParaRPr/>
          </a:p>
          <a:p>
            <a:pPr indent="-342900" lvl="0" marL="457200" rtl="0" algn="l">
              <a:spcBef>
                <a:spcPts val="0"/>
              </a:spcBef>
              <a:spcAft>
                <a:spcPts val="0"/>
              </a:spcAft>
              <a:buSzPts val="1800"/>
              <a:buChar char="●"/>
            </a:pPr>
            <a:r>
              <a:rPr lang="en"/>
              <a:t>Are there significant interactions between cocoa percentage in dark chocolate and methamphetamine dosage in their effects on memory performance?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Literature</a:t>
            </a:r>
            <a:endParaRPr/>
          </a:p>
        </p:txBody>
      </p:sp>
      <p:sp>
        <p:nvSpPr>
          <p:cNvPr id="72" name="Google Shape;72;p15"/>
          <p:cNvSpPr txBox="1"/>
          <p:nvPr>
            <p:ph idx="1" type="body"/>
          </p:nvPr>
        </p:nvSpPr>
        <p:spPr>
          <a:xfrm>
            <a:off x="311700" y="1152475"/>
            <a:ext cx="4023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t>In the </a:t>
            </a:r>
            <a:r>
              <a:rPr lang="en" sz="1300"/>
              <a:t>article</a:t>
            </a:r>
            <a:r>
              <a:rPr lang="en" sz="1300"/>
              <a:t> “Enhancing Human Cognition with Cocoa Flavonoids,” it is suggested that flavonoids, which are a polyphenolic compounds seen in many foods like fruits, vegetables and grains may have a positive impact on neurocognitive and neuroprotective </a:t>
            </a:r>
            <a:r>
              <a:rPr lang="en" sz="1300"/>
              <a:t>performance</a:t>
            </a:r>
            <a:r>
              <a:rPr lang="en" sz="1300"/>
              <a:t>. </a:t>
            </a:r>
            <a:endParaRPr sz="1200"/>
          </a:p>
          <a:p>
            <a:pPr indent="0" lvl="0" marL="0" rtl="0" algn="l">
              <a:spcBef>
                <a:spcPts val="1200"/>
              </a:spcBef>
              <a:spcAft>
                <a:spcPts val="0"/>
              </a:spcAft>
              <a:buNone/>
            </a:pPr>
            <a:r>
              <a:rPr lang="en" sz="1300"/>
              <a:t>“In recent years, cocoa and cocoa-derived products, as a rich source of flavonoids, mainly the flavanols sub-class, have been clearly shown to exert cardiovascular benefits. More recently, neuromodulation and neuroprotective actions have been also suggested.”</a:t>
            </a:r>
            <a:endParaRPr sz="1300"/>
          </a:p>
          <a:p>
            <a:pPr indent="0" lvl="0" marL="0" rtl="0" algn="l">
              <a:spcBef>
                <a:spcPts val="1200"/>
              </a:spcBef>
              <a:spcAft>
                <a:spcPts val="1200"/>
              </a:spcAft>
              <a:buNone/>
            </a:pPr>
            <a:r>
              <a:rPr lang="en" sz="1416"/>
              <a:t>- </a:t>
            </a:r>
            <a:r>
              <a:rPr lang="en" sz="1416" u="sng">
                <a:solidFill>
                  <a:srgbClr val="4A86E8"/>
                </a:solidFill>
                <a:hlinkClick r:id="rId3">
                  <a:extLst>
                    <a:ext uri="{A12FA001-AC4F-418D-AE19-62706E023703}">
                      <ahyp:hlinkClr val="tx"/>
                    </a:ext>
                  </a:extLst>
                </a:hlinkClick>
              </a:rPr>
              <a:t>2017 study on enhancing human cognition with cocoa flavonoids</a:t>
            </a:r>
            <a:endParaRPr sz="1416">
              <a:solidFill>
                <a:srgbClr val="4A86E8"/>
              </a:solidFill>
            </a:endParaRPr>
          </a:p>
        </p:txBody>
      </p:sp>
      <p:sp>
        <p:nvSpPr>
          <p:cNvPr id="73" name="Google Shape;73;p15"/>
          <p:cNvSpPr txBox="1"/>
          <p:nvPr>
            <p:ph idx="1" type="body"/>
          </p:nvPr>
        </p:nvSpPr>
        <p:spPr>
          <a:xfrm>
            <a:off x="4808400" y="1152475"/>
            <a:ext cx="4023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t>The </a:t>
            </a:r>
            <a:r>
              <a:rPr lang="en" sz="1300"/>
              <a:t>article</a:t>
            </a:r>
            <a:r>
              <a:rPr lang="en" sz="1300"/>
              <a:t> “Is Cognitive Functioning Impaired in Methamphetamine Users” states research shows </a:t>
            </a:r>
            <a:r>
              <a:rPr lang="en" sz="1300"/>
              <a:t>that</a:t>
            </a:r>
            <a:r>
              <a:rPr lang="en" sz="1300"/>
              <a:t> </a:t>
            </a:r>
            <a:r>
              <a:rPr lang="en" sz="1300"/>
              <a:t>cognitive</a:t>
            </a:r>
            <a:r>
              <a:rPr lang="en" sz="1300"/>
              <a:t> dys</a:t>
            </a:r>
            <a:r>
              <a:rPr lang="en" sz="1300"/>
              <a:t>function</a:t>
            </a:r>
            <a:r>
              <a:rPr lang="en" sz="1300"/>
              <a:t> in </a:t>
            </a:r>
            <a:r>
              <a:rPr lang="en" sz="1300"/>
              <a:t>methamphetamine</a:t>
            </a:r>
            <a:r>
              <a:rPr lang="en" sz="1300"/>
              <a:t> users is not readily apparent. If methamphetamine is not associated with </a:t>
            </a:r>
            <a:r>
              <a:rPr lang="en" sz="1300"/>
              <a:t>cognitive</a:t>
            </a:r>
            <a:r>
              <a:rPr lang="en" sz="1300"/>
              <a:t> dysfunction </a:t>
            </a:r>
            <a:r>
              <a:rPr lang="en" sz="1300"/>
              <a:t>than</a:t>
            </a:r>
            <a:r>
              <a:rPr lang="en" sz="1300"/>
              <a:t> many </a:t>
            </a:r>
            <a:r>
              <a:rPr lang="en" sz="1300"/>
              <a:t>studies</a:t>
            </a:r>
            <a:r>
              <a:rPr lang="en" sz="1300"/>
              <a:t> that accept this assumption would be invalidated.</a:t>
            </a:r>
            <a:endParaRPr sz="1300"/>
          </a:p>
          <a:p>
            <a:pPr indent="0" lvl="0" marL="0" rtl="0" algn="l">
              <a:spcBef>
                <a:spcPts val="1200"/>
              </a:spcBef>
              <a:spcAft>
                <a:spcPts val="0"/>
              </a:spcAft>
              <a:buNone/>
            </a:pPr>
            <a:r>
              <a:rPr lang="en" sz="1300"/>
              <a:t>“In general, the human laboratory data show that short-term, acute methamphetamine improves cognitive performance of both methamphetamine abusers and non-users in some domains…” “even when larger intranasal and intravenous doses are tested.”</a:t>
            </a:r>
            <a:endParaRPr sz="1300"/>
          </a:p>
          <a:p>
            <a:pPr indent="0" lvl="0" marL="0" rtl="0" algn="l">
              <a:spcBef>
                <a:spcPts val="1200"/>
              </a:spcBef>
              <a:spcAft>
                <a:spcPts val="1200"/>
              </a:spcAft>
              <a:buNone/>
            </a:pPr>
            <a:r>
              <a:rPr lang="en" sz="1300"/>
              <a:t>- </a:t>
            </a:r>
            <a:r>
              <a:rPr lang="en" sz="1300" u="sng">
                <a:solidFill>
                  <a:srgbClr val="4A86E8"/>
                </a:solidFill>
                <a:hlinkClick r:id="rId4">
                  <a:extLst>
                    <a:ext uri="{A12FA001-AC4F-418D-AE19-62706E023703}">
                      <ahyp:hlinkClr val="tx"/>
                    </a:ext>
                  </a:extLst>
                </a:hlinkClick>
              </a:rPr>
              <a:t>2011 study on the effects methamphetamine has on cognitive function</a:t>
            </a:r>
            <a:endParaRPr sz="1300">
              <a:solidFill>
                <a:srgbClr val="4A86E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79" name="Google Shape;79;p16"/>
          <p:cNvSpPr txBox="1"/>
          <p:nvPr/>
        </p:nvSpPr>
        <p:spPr>
          <a:xfrm>
            <a:off x="675150" y="1017725"/>
            <a:ext cx="74244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2</a:t>
            </a:r>
            <a:r>
              <a:rPr baseline="30000" lang="en" sz="1800">
                <a:solidFill>
                  <a:schemeClr val="accent3"/>
                </a:solidFill>
                <a:latin typeface="Proxima Nova"/>
                <a:ea typeface="Proxima Nova"/>
                <a:cs typeface="Proxima Nova"/>
                <a:sym typeface="Proxima Nova"/>
              </a:rPr>
              <a:t>k</a:t>
            </a:r>
            <a:r>
              <a:rPr lang="en" sz="1800">
                <a:solidFill>
                  <a:schemeClr val="accent3"/>
                </a:solidFill>
                <a:latin typeface="Proxima Nova"/>
                <a:ea typeface="Proxima Nova"/>
                <a:cs typeface="Proxima Nova"/>
                <a:sym typeface="Proxima Nova"/>
              </a:rPr>
              <a:t> Factorial with k = 2</a:t>
            </a:r>
            <a:endParaRPr sz="18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Factor 1: Methamphetamine Injection - 10mg, 50mg</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Factor 2: Dark Chocolate - 40%, 99%</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Interaction between methamphetamine and dark chocolate considered</a:t>
            </a:r>
            <a:endParaRPr sz="1500">
              <a:solidFill>
                <a:schemeClr val="accent3"/>
              </a:solidFill>
              <a:latin typeface="Proxima Nova"/>
              <a:ea typeface="Proxima Nova"/>
              <a:cs typeface="Proxima Nova"/>
              <a:sym typeface="Proxima Nova"/>
            </a:endParaRPr>
          </a:p>
          <a:p>
            <a:pPr indent="-323850" lvl="0" marL="457200" rtl="0" algn="l">
              <a:spcBef>
                <a:spcPts val="0"/>
              </a:spcBef>
              <a:spcAft>
                <a:spcPts val="0"/>
              </a:spcAft>
              <a:buClr>
                <a:schemeClr val="accent3"/>
              </a:buClr>
              <a:buSzPts val="1500"/>
              <a:buFont typeface="Proxima Nova"/>
              <a:buChar char="●"/>
            </a:pPr>
            <a:r>
              <a:rPr lang="en" sz="1500">
                <a:solidFill>
                  <a:schemeClr val="accent3"/>
                </a:solidFill>
                <a:latin typeface="Proxima Nova"/>
                <a:ea typeface="Proxima Nova"/>
                <a:cs typeface="Proxima Nova"/>
                <a:sym typeface="Proxima Nova"/>
              </a:rPr>
              <a:t>Response: Time to complete pairs memory game with 30 cards</a:t>
            </a:r>
            <a:endParaRPr sz="1500">
              <a:solidFill>
                <a:schemeClr val="accent3"/>
              </a:solidFill>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1514800" y="2431400"/>
            <a:ext cx="6114400" cy="251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Methods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we sampled:</a:t>
            </a:r>
            <a:endParaRPr/>
          </a:p>
          <a:p>
            <a:pPr indent="-342900" lvl="0" marL="457200" rtl="0" algn="l">
              <a:spcBef>
                <a:spcPts val="1200"/>
              </a:spcBef>
              <a:spcAft>
                <a:spcPts val="0"/>
              </a:spcAft>
              <a:buSzPts val="1800"/>
              <a:buChar char="●"/>
            </a:pPr>
            <a:r>
              <a:rPr lang="en"/>
              <a:t>Males aged 22-31</a:t>
            </a:r>
            <a:endParaRPr/>
          </a:p>
          <a:p>
            <a:pPr indent="-342900" lvl="0" marL="457200" rtl="0" algn="l">
              <a:spcBef>
                <a:spcPts val="0"/>
              </a:spcBef>
              <a:spcAft>
                <a:spcPts val="0"/>
              </a:spcAft>
              <a:buSzPts val="1800"/>
              <a:buChar char="●"/>
            </a:pPr>
            <a:r>
              <a:rPr lang="en"/>
              <a:t>Randomly selected from Hofn, </a:t>
            </a:r>
            <a:r>
              <a:rPr lang="en"/>
              <a:t>Ironbard</a:t>
            </a:r>
            <a:endParaRPr/>
          </a:p>
          <a:p>
            <a:pPr indent="0" lvl="0" marL="0" rtl="0" algn="l">
              <a:spcBef>
                <a:spcPts val="1200"/>
              </a:spcBef>
              <a:spcAft>
                <a:spcPts val="0"/>
              </a:spcAft>
              <a:buNone/>
            </a:pPr>
            <a:r>
              <a:rPr lang="en"/>
              <a:t>Sample size determination:</a:t>
            </a:r>
            <a:endParaRPr/>
          </a:p>
          <a:p>
            <a:pPr indent="-342900" lvl="0" marL="457200" rtl="0" algn="l">
              <a:spcBef>
                <a:spcPts val="1200"/>
              </a:spcBef>
              <a:spcAft>
                <a:spcPts val="0"/>
              </a:spcAft>
              <a:buSzPts val="1800"/>
              <a:buChar char="●"/>
            </a:pPr>
            <a:r>
              <a:rPr lang="en"/>
              <a:t>Power of 80%</a:t>
            </a:r>
            <a:endParaRPr/>
          </a:p>
          <a:p>
            <a:pPr indent="-342900" lvl="0" marL="457200" rtl="0" algn="l">
              <a:spcBef>
                <a:spcPts val="0"/>
              </a:spcBef>
              <a:spcAft>
                <a:spcPts val="0"/>
              </a:spcAft>
              <a:buSzPts val="1800"/>
              <a:buChar char="●"/>
            </a:pPr>
            <a:r>
              <a:rPr lang="en"/>
              <a:t>Alpha of 0.05</a:t>
            </a:r>
            <a:endParaRPr/>
          </a:p>
          <a:p>
            <a:pPr indent="-342900" lvl="0" marL="457200" rtl="0" algn="l">
              <a:spcBef>
                <a:spcPts val="0"/>
              </a:spcBef>
              <a:spcAft>
                <a:spcPts val="0"/>
              </a:spcAft>
              <a:buSzPts val="1800"/>
              <a:buChar char="●"/>
            </a:pPr>
            <a:r>
              <a:rPr lang="en"/>
              <a:t>Effect Size of 0.25</a:t>
            </a:r>
            <a:endParaRPr/>
          </a:p>
          <a:p>
            <a:pPr indent="-342900" lvl="0" marL="457200" rtl="0" algn="l">
              <a:spcBef>
                <a:spcPts val="0"/>
              </a:spcBef>
              <a:spcAft>
                <a:spcPts val="0"/>
              </a:spcAft>
              <a:buSzPts val="1800"/>
              <a:buChar char="●"/>
            </a:pPr>
            <a:r>
              <a:rPr lang="en"/>
              <a:t>GPower returned sample size of 179</a:t>
            </a:r>
            <a:endParaRPr/>
          </a:p>
          <a:p>
            <a:pPr indent="-342900" lvl="0" marL="457200" rtl="0" algn="l">
              <a:spcBef>
                <a:spcPts val="0"/>
              </a:spcBef>
              <a:spcAft>
                <a:spcPts val="0"/>
              </a:spcAft>
              <a:buSzPts val="1800"/>
              <a:buChar char="●"/>
            </a:pPr>
            <a:r>
              <a:rPr lang="en"/>
              <a:t>4 treatment groups, 45 in each group</a:t>
            </a:r>
            <a:endParaRPr/>
          </a:p>
          <a:p>
            <a:pPr indent="-342900" lvl="0" marL="457200" rtl="0" algn="l">
              <a:spcBef>
                <a:spcPts val="0"/>
              </a:spcBef>
              <a:spcAft>
                <a:spcPts val="0"/>
              </a:spcAft>
              <a:buSzPts val="1800"/>
              <a:buChar char="●"/>
            </a:pPr>
            <a:r>
              <a:rPr lang="en"/>
              <a:t>Total sample size of 180</a:t>
            </a:r>
            <a:endParaRPr/>
          </a:p>
        </p:txBody>
      </p:sp>
      <p:pic>
        <p:nvPicPr>
          <p:cNvPr id="87" name="Google Shape;87;p17"/>
          <p:cNvPicPr preferRelativeResize="0"/>
          <p:nvPr/>
        </p:nvPicPr>
        <p:blipFill>
          <a:blip r:embed="rId3">
            <a:alphaModFix/>
          </a:blip>
          <a:stretch>
            <a:fillRect/>
          </a:stretch>
        </p:blipFill>
        <p:spPr>
          <a:xfrm>
            <a:off x="4507500" y="2778676"/>
            <a:ext cx="4443051" cy="149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assignment with R: 45 islanders per group</a:t>
            </a:r>
            <a:endParaRPr/>
          </a:p>
          <a:p>
            <a:pPr indent="-342900" lvl="0" marL="457200" rtl="0" algn="l">
              <a:spcBef>
                <a:spcPts val="0"/>
              </a:spcBef>
              <a:spcAft>
                <a:spcPts val="0"/>
              </a:spcAft>
              <a:buSzPts val="1800"/>
              <a:buChar char="●"/>
            </a:pPr>
            <a:r>
              <a:rPr lang="en"/>
              <a:t>Groups: </a:t>
            </a:r>
            <a:endParaRPr/>
          </a:p>
          <a:p>
            <a:pPr indent="-317500" lvl="1" marL="914400" rtl="0" algn="l">
              <a:spcBef>
                <a:spcPts val="0"/>
              </a:spcBef>
              <a:spcAft>
                <a:spcPts val="0"/>
              </a:spcAft>
              <a:buSzPts val="1400"/>
              <a:buChar char="○"/>
            </a:pPr>
            <a:r>
              <a:rPr lang="en"/>
              <a:t>40% Dark Chocolate and 10 mg Methamphetamine</a:t>
            </a:r>
            <a:endParaRPr/>
          </a:p>
          <a:p>
            <a:pPr indent="-317500" lvl="1" marL="914400" rtl="0" algn="l">
              <a:spcBef>
                <a:spcPts val="0"/>
              </a:spcBef>
              <a:spcAft>
                <a:spcPts val="0"/>
              </a:spcAft>
              <a:buSzPts val="1400"/>
              <a:buChar char="○"/>
            </a:pPr>
            <a:r>
              <a:rPr lang="en"/>
              <a:t>40</a:t>
            </a:r>
            <a:r>
              <a:rPr lang="en"/>
              <a:t>% Dark Chocolate and 50 mg Methamphetamine</a:t>
            </a:r>
            <a:endParaRPr/>
          </a:p>
          <a:p>
            <a:pPr indent="-317500" lvl="1" marL="914400" rtl="0" algn="l">
              <a:spcBef>
                <a:spcPts val="0"/>
              </a:spcBef>
              <a:spcAft>
                <a:spcPts val="0"/>
              </a:spcAft>
              <a:buSzPts val="1400"/>
              <a:buChar char="○"/>
            </a:pPr>
            <a:r>
              <a:rPr lang="en"/>
              <a:t>99% Dark Chocolate and 10 mg Methamphetamine</a:t>
            </a:r>
            <a:endParaRPr/>
          </a:p>
          <a:p>
            <a:pPr indent="-317500" lvl="1" marL="914400" rtl="0" algn="l">
              <a:spcBef>
                <a:spcPts val="0"/>
              </a:spcBef>
              <a:spcAft>
                <a:spcPts val="0"/>
              </a:spcAft>
              <a:buSzPts val="1400"/>
              <a:buChar char="○"/>
            </a:pPr>
            <a:r>
              <a:rPr lang="en"/>
              <a:t>99% Dark Chocolate and 50 mg Methamphetamine</a:t>
            </a:r>
            <a:endParaRPr/>
          </a:p>
          <a:p>
            <a:pPr indent="-342900" lvl="0" marL="457200" rtl="0" algn="l">
              <a:spcBef>
                <a:spcPts val="0"/>
              </a:spcBef>
              <a:spcAft>
                <a:spcPts val="0"/>
              </a:spcAft>
              <a:buSzPts val="1800"/>
              <a:buChar char="●"/>
            </a:pPr>
            <a:r>
              <a:rPr lang="en"/>
              <a:t>Gave chocolate then waited 15 minutes and injected methamphetamine</a:t>
            </a:r>
            <a:endParaRPr/>
          </a:p>
          <a:p>
            <a:pPr indent="-342900" lvl="0" marL="457200" rtl="0" algn="l">
              <a:spcBef>
                <a:spcPts val="0"/>
              </a:spcBef>
              <a:spcAft>
                <a:spcPts val="0"/>
              </a:spcAft>
              <a:buSzPts val="1800"/>
              <a:buChar char="●"/>
            </a:pPr>
            <a:r>
              <a:rPr lang="en"/>
              <a:t>Directly after injection,</a:t>
            </a:r>
            <a:r>
              <a:rPr lang="en"/>
              <a:t> r</a:t>
            </a:r>
            <a:r>
              <a:rPr lang="en"/>
              <a:t>ecorded time to complete memory game</a:t>
            </a:r>
            <a:endParaRPr/>
          </a:p>
          <a:p>
            <a:pPr indent="-342900" lvl="0" marL="457200" rtl="0" algn="l">
              <a:spcBef>
                <a:spcPts val="0"/>
              </a:spcBef>
              <a:spcAft>
                <a:spcPts val="0"/>
              </a:spcAft>
              <a:buSzPts val="1800"/>
              <a:buChar char="●"/>
            </a:pPr>
            <a:r>
              <a:rPr lang="en"/>
              <a:t>Imported data into R for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Interaction Plot</a:t>
            </a:r>
            <a:endParaRPr/>
          </a:p>
        </p:txBody>
      </p:sp>
      <p:pic>
        <p:nvPicPr>
          <p:cNvPr id="99" name="Google Shape;99;p19"/>
          <p:cNvPicPr preferRelativeResize="0"/>
          <p:nvPr/>
        </p:nvPicPr>
        <p:blipFill>
          <a:blip r:embed="rId3">
            <a:alphaModFix/>
          </a:blip>
          <a:stretch>
            <a:fillRect/>
          </a:stretch>
        </p:blipFill>
        <p:spPr>
          <a:xfrm>
            <a:off x="1600200" y="1017725"/>
            <a:ext cx="5943600" cy="370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pic>
        <p:nvPicPr>
          <p:cNvPr id="105" name="Google Shape;105;p20"/>
          <p:cNvPicPr preferRelativeResize="0"/>
          <p:nvPr/>
        </p:nvPicPr>
        <p:blipFill>
          <a:blip r:embed="rId3">
            <a:alphaModFix/>
          </a:blip>
          <a:stretch>
            <a:fillRect/>
          </a:stretch>
        </p:blipFill>
        <p:spPr>
          <a:xfrm>
            <a:off x="5181275" y="445027"/>
            <a:ext cx="3651025" cy="2255825"/>
          </a:xfrm>
          <a:prstGeom prst="rect">
            <a:avLst/>
          </a:prstGeom>
          <a:noFill/>
          <a:ln>
            <a:noFill/>
          </a:ln>
        </p:spPr>
      </p:pic>
      <p:pic>
        <p:nvPicPr>
          <p:cNvPr id="106" name="Google Shape;106;p20"/>
          <p:cNvPicPr preferRelativeResize="0"/>
          <p:nvPr/>
        </p:nvPicPr>
        <p:blipFill>
          <a:blip r:embed="rId4">
            <a:alphaModFix/>
          </a:blip>
          <a:stretch>
            <a:fillRect/>
          </a:stretch>
        </p:blipFill>
        <p:spPr>
          <a:xfrm>
            <a:off x="5236150" y="2700852"/>
            <a:ext cx="3651025" cy="2255786"/>
          </a:xfrm>
          <a:prstGeom prst="rect">
            <a:avLst/>
          </a:prstGeom>
          <a:noFill/>
          <a:ln>
            <a:noFill/>
          </a:ln>
        </p:spPr>
      </p:pic>
      <p:pic>
        <p:nvPicPr>
          <p:cNvPr id="107" name="Google Shape;107;p20"/>
          <p:cNvPicPr preferRelativeResize="0"/>
          <p:nvPr/>
        </p:nvPicPr>
        <p:blipFill>
          <a:blip r:embed="rId5">
            <a:alphaModFix/>
          </a:blip>
          <a:stretch>
            <a:fillRect/>
          </a:stretch>
        </p:blipFill>
        <p:spPr>
          <a:xfrm>
            <a:off x="152400" y="1189825"/>
            <a:ext cx="4876477" cy="30129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ANOVA Results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Dark </a:t>
            </a:r>
            <a:r>
              <a:rPr lang="en"/>
              <a:t>chocolate</a:t>
            </a:r>
            <a:r>
              <a:rPr lang="en"/>
              <a:t> and the interaction between dark chocolate and </a:t>
            </a:r>
            <a:r>
              <a:rPr lang="en"/>
              <a:t>methamphetamine</a:t>
            </a:r>
            <a:r>
              <a:rPr lang="en"/>
              <a:t> was significant. </a:t>
            </a:r>
            <a:endParaRPr/>
          </a:p>
          <a:p>
            <a:pPr indent="-342900" lvl="0" marL="457200" rtl="0" algn="l">
              <a:spcBef>
                <a:spcPts val="0"/>
              </a:spcBef>
              <a:spcAft>
                <a:spcPts val="0"/>
              </a:spcAft>
              <a:buSzPts val="1800"/>
              <a:buChar char="●"/>
            </a:pPr>
            <a:r>
              <a:rPr lang="en"/>
              <a:t>Methamphetamine</a:t>
            </a:r>
            <a:r>
              <a:rPr lang="en"/>
              <a:t> on its own was not significant. </a:t>
            </a:r>
            <a:endParaRPr/>
          </a:p>
        </p:txBody>
      </p:sp>
      <p:pic>
        <p:nvPicPr>
          <p:cNvPr id="114" name="Google Shape;114;p21"/>
          <p:cNvPicPr preferRelativeResize="0"/>
          <p:nvPr/>
        </p:nvPicPr>
        <p:blipFill>
          <a:blip r:embed="rId3">
            <a:alphaModFix/>
          </a:blip>
          <a:stretch>
            <a:fillRect/>
          </a:stretch>
        </p:blipFill>
        <p:spPr>
          <a:xfrm>
            <a:off x="311700" y="2571751"/>
            <a:ext cx="7118422" cy="1380325"/>
          </a:xfrm>
          <a:prstGeom prst="rect">
            <a:avLst/>
          </a:prstGeom>
          <a:noFill/>
          <a:ln>
            <a:noFill/>
          </a:ln>
        </p:spPr>
      </p:pic>
      <p:sp>
        <p:nvSpPr>
          <p:cNvPr id="115" name="Google Shape;115;p21"/>
          <p:cNvSpPr/>
          <p:nvPr/>
        </p:nvSpPr>
        <p:spPr>
          <a:xfrm>
            <a:off x="7376225" y="3178063"/>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6" name="Google Shape;116;p21"/>
          <p:cNvSpPr/>
          <p:nvPr/>
        </p:nvSpPr>
        <p:spPr>
          <a:xfrm>
            <a:off x="7376225" y="3422450"/>
            <a:ext cx="945900" cy="167700"/>
          </a:xfrm>
          <a:prstGeom prst="leftArrow">
            <a:avLst>
              <a:gd fmla="val 50000" name="adj1"/>
              <a:gd fmla="val 50000" name="adj2"/>
            </a:avLst>
          </a:prstGeom>
          <a:solidFill>
            <a:srgbClr val="A4C2F4"/>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