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3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388A-9CC2-AF4B-B6E9-B9FDB69E058C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0A229-06F6-0349-8252-3FADAC86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Primitives: </a:t>
            </a:r>
            <a:r>
              <a:rPr lang="en-US" dirty="0" err="1" smtClean="0"/>
              <a:t>sqrt</a:t>
            </a:r>
            <a:r>
              <a:rPr lang="en-US" dirty="0" smtClean="0"/>
              <a:t>. 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Observe it</a:t>
            </a:r>
            <a:r>
              <a:rPr lang="uk-UA" dirty="0" smtClean="0"/>
              <a:t>’</a:t>
            </a:r>
            <a:r>
              <a:rPr lang="en-US" dirty="0" smtClean="0"/>
              <a:t>s execution on many</a:t>
            </a:r>
            <a:r>
              <a:rPr lang="en-US" baseline="0" dirty="0" smtClean="0"/>
              <a:t> many </a:t>
            </a:r>
            <a:r>
              <a:rPr lang="en-US" baseline="0" smtClean="0"/>
              <a:t>inputs.</a:t>
            </a:r>
          </a:p>
          <a:p>
            <a:r>
              <a:rPr lang="en-US" smtClean="0"/>
              <a:t>Halts </a:t>
            </a:r>
            <a:r>
              <a:rPr lang="en-US" dirty="0" smtClean="0"/>
              <a:t>ok</a:t>
            </a:r>
          </a:p>
          <a:p>
            <a:r>
              <a:rPr lang="en-US" dirty="0" smtClean="0"/>
              <a:t>Does not halt what can you say?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6064" y="805498"/>
            <a:ext cx="8266270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99190"/>
            <a:ext cx="8072120" cy="4360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8540" marR="5080" indent="-2156460">
              <a:lnSpc>
                <a:spcPct val="100000"/>
              </a:lnSpc>
            </a:pPr>
            <a:r>
              <a:rPr lang="en-US" sz="4000" spc="-30" dirty="0" smtClean="0">
                <a:latin typeface="Calibri"/>
                <a:cs typeface="Calibri"/>
              </a:rPr>
              <a:t>Introduction to Computer Science &amp; Programming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4842087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10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</a:p>
          <a:p>
            <a:pPr marL="469900">
              <a:lnSpc>
                <a:spcPts val="3345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illful at </a:t>
            </a:r>
            <a:r>
              <a:rPr lang="en-US" sz="2800" dirty="0" smtClean="0">
                <a:latin typeface="Calibri"/>
                <a:cs typeface="Calibri"/>
              </a:rPr>
              <a:t>solving problems with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 smtClean="0">
                <a:latin typeface="Calibri"/>
                <a:cs typeface="Calibri"/>
              </a:rPr>
              <a:t>c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m</a:t>
            </a:r>
            <a:r>
              <a:rPr sz="2800" dirty="0" smtClean="0">
                <a:latin typeface="Calibri"/>
                <a:cs typeface="Calibri"/>
              </a:rPr>
              <a:t>pu</a:t>
            </a:r>
            <a:r>
              <a:rPr sz="2800" spc="-15" dirty="0" smtClean="0">
                <a:latin typeface="Calibri"/>
                <a:cs typeface="Calibri"/>
              </a:rPr>
              <a:t>ter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469900">
              <a:lnSpc>
                <a:spcPts val="3345"/>
              </a:lnSpc>
              <a:spcBef>
                <a:spcPts val="630"/>
              </a:spcBef>
            </a:pPr>
            <a:r>
              <a:rPr sz="2800" dirty="0" smtClean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 smtClean="0">
                <a:latin typeface="Calibri"/>
                <a:cs typeface="Calibri"/>
              </a:rPr>
              <a:t>c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m</a:t>
            </a:r>
            <a:r>
              <a:rPr sz="2800" dirty="0" smtClean="0">
                <a:latin typeface="Calibri"/>
                <a:cs typeface="Calibri"/>
              </a:rPr>
              <a:t>pu</a:t>
            </a:r>
            <a:r>
              <a:rPr sz="2800" spc="250" dirty="0" smtClean="0">
                <a:latin typeface="Calibri"/>
                <a:cs typeface="Calibri"/>
              </a:rPr>
              <a:t>ta</a:t>
            </a:r>
            <a:r>
              <a:rPr lang="en-US" sz="2800" spc="180" dirty="0" smtClean="0"/>
              <a:t>ti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dirty="0" smtClean="0">
                <a:latin typeface="Calibri"/>
                <a:cs typeface="Calibri"/>
              </a:rPr>
              <a:t>nal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thin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&amp; </a:t>
            </a:r>
            <a:r>
              <a:rPr lang="en-US" sz="2800" dirty="0"/>
              <a:t>m</a:t>
            </a:r>
            <a:r>
              <a:rPr sz="2800" dirty="0" smtClean="0">
                <a:latin typeface="Calibri"/>
                <a:cs typeface="Calibri"/>
              </a:rPr>
              <a:t>a</a:t>
            </a:r>
            <a:r>
              <a:rPr sz="2800" spc="-5" dirty="0" smtClean="0">
                <a:latin typeface="Calibri"/>
                <a:cs typeface="Calibri"/>
              </a:rPr>
              <a:t>s</a:t>
            </a:r>
            <a:r>
              <a:rPr sz="2800" spc="-15" dirty="0" smtClean="0">
                <a:latin typeface="Calibri"/>
                <a:cs typeface="Calibri"/>
              </a:rPr>
              <a:t>ter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 smtClean="0">
                <a:latin typeface="Calibri"/>
                <a:cs typeface="Calibri"/>
              </a:rPr>
              <a:t>c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m</a:t>
            </a:r>
            <a:r>
              <a:rPr sz="2800" dirty="0" smtClean="0">
                <a:latin typeface="Calibri"/>
                <a:cs typeface="Calibri"/>
              </a:rPr>
              <a:t>pu</a:t>
            </a:r>
            <a:r>
              <a:rPr sz="2800" spc="250" dirty="0" smtClean="0">
                <a:latin typeface="Calibri"/>
                <a:cs typeface="Calibri"/>
              </a:rPr>
              <a:t>ta</a:t>
            </a:r>
            <a:r>
              <a:rPr lang="en-US" sz="2800" spc="180" dirty="0" smtClean="0"/>
              <a:t>ti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dirty="0" smtClean="0">
                <a:latin typeface="Calibri"/>
                <a:cs typeface="Calibri"/>
              </a:rPr>
              <a:t>nal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bl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s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v</a:t>
            </a:r>
            <a:r>
              <a:rPr sz="2800" dirty="0" smtClean="0">
                <a:latin typeface="Calibri"/>
                <a:cs typeface="Calibri"/>
              </a:rPr>
              <a:t>in</a:t>
            </a:r>
            <a:r>
              <a:rPr sz="2800" spc="-15" dirty="0" smtClean="0">
                <a:latin typeface="Calibri"/>
                <a:cs typeface="Calibri"/>
              </a:rPr>
              <a:t>g</a:t>
            </a:r>
            <a:r>
              <a:rPr lang="en-US" sz="2800" spc="-15" dirty="0" smtClean="0"/>
              <a:t> </a:t>
            </a:r>
          </a:p>
          <a:p>
            <a:pPr marL="469900">
              <a:lnSpc>
                <a:spcPts val="3345"/>
              </a:lnSpc>
              <a:spcBef>
                <a:spcPts val="630"/>
              </a:spcBef>
            </a:pPr>
            <a:r>
              <a:rPr lang="en-US" sz="2800" spc="-15" dirty="0" smtClean="0"/>
              <a:t>-- Single most important skill a computer scientist/</a:t>
            </a:r>
            <a:r>
              <a:rPr lang="en-US" sz="2800" spc="-15" dirty="0" err="1" smtClean="0"/>
              <a:t>informatician</a:t>
            </a:r>
            <a:r>
              <a:rPr lang="en-US" sz="2800" spc="-15" dirty="0" smtClean="0"/>
              <a:t> must have is problem solving </a:t>
            </a:r>
          </a:p>
          <a:p>
            <a:pPr marL="469900">
              <a:lnSpc>
                <a:spcPts val="3345"/>
              </a:lnSpc>
              <a:spcBef>
                <a:spcPts val="630"/>
              </a:spcBef>
            </a:pPr>
            <a:r>
              <a:rPr lang="en-US" sz="2800" spc="-15" dirty="0" smtClean="0"/>
              <a:t>– break a problem into smaller and smaller problems and use simple steps to solve each.</a:t>
            </a:r>
            <a:r>
              <a:rPr sz="2800" dirty="0" smtClean="0">
                <a:latin typeface="Calibri"/>
                <a:cs typeface="Calibri"/>
              </a:rPr>
              <a:t> </a:t>
            </a:r>
            <a:endParaRPr lang="en-US" sz="1400" dirty="0"/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endParaRPr lang="en-US" sz="280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586230">
              <a:lnSpc>
                <a:spcPct val="100000"/>
              </a:lnSpc>
            </a:pPr>
            <a:r>
              <a:rPr spc="-30" dirty="0">
                <a:latin typeface="Calibri"/>
                <a:cs typeface="Calibri"/>
              </a:rPr>
              <a:t>Al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ith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25" dirty="0">
                <a:latin typeface="Calibri"/>
                <a:cs typeface="Calibri"/>
              </a:rPr>
              <a:t>are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rec</a:t>
            </a:r>
            <a:r>
              <a:rPr dirty="0">
                <a:latin typeface="Calibri"/>
                <a:cs typeface="Calibri"/>
              </a:rPr>
              <a:t>ip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92527"/>
            <a:ext cx="8012430" cy="452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3810">
              <a:lnSpc>
                <a:spcPct val="119000"/>
              </a:lnSpc>
            </a:pPr>
            <a:r>
              <a:rPr sz="3200" spc="-20" dirty="0">
                <a:cs typeface="Calibri"/>
              </a:rPr>
              <a:t>1</a:t>
            </a:r>
            <a:r>
              <a:rPr sz="3200" spc="-5" dirty="0">
                <a:cs typeface="Calibri"/>
              </a:rPr>
              <a:t>.</a:t>
            </a:r>
            <a:r>
              <a:rPr sz="3200" dirty="0">
                <a:cs typeface="Helvetica"/>
              </a:rPr>
              <a:t> </a:t>
            </a:r>
            <a:r>
              <a:rPr sz="3200" spc="285" dirty="0">
                <a:cs typeface="Helvetica"/>
              </a:rPr>
              <a:t> </a:t>
            </a:r>
            <a:r>
              <a:rPr sz="3200" spc="-20" dirty="0">
                <a:cs typeface="Calibri"/>
              </a:rPr>
              <a:t>P</a:t>
            </a:r>
            <a:r>
              <a:rPr sz="3200" dirty="0">
                <a:cs typeface="Calibri"/>
              </a:rPr>
              <a:t>u</a:t>
            </a:r>
            <a:r>
              <a:rPr sz="3200" spc="-15" dirty="0">
                <a:cs typeface="Calibri"/>
              </a:rPr>
              <a:t>t</a:t>
            </a:r>
            <a:r>
              <a:rPr sz="3200" dirty="0">
                <a:cs typeface="Calibri"/>
              </a:rPr>
              <a:t> </a:t>
            </a:r>
            <a:r>
              <a:rPr sz="3200" spc="-15" dirty="0">
                <a:cs typeface="Calibri"/>
              </a:rPr>
              <a:t>c</a:t>
            </a:r>
            <a:r>
              <a:rPr sz="3200" dirty="0">
                <a:cs typeface="Calibri"/>
              </a:rPr>
              <a:t>us</a:t>
            </a:r>
            <a:r>
              <a:rPr sz="3200" spc="-15" dirty="0">
                <a:cs typeface="Calibri"/>
              </a:rPr>
              <a:t>ta</a:t>
            </a:r>
            <a:r>
              <a:rPr sz="3200" spc="-20" dirty="0">
                <a:cs typeface="Calibri"/>
              </a:rPr>
              <a:t>r</a:t>
            </a:r>
            <a:r>
              <a:rPr sz="3200" dirty="0">
                <a:cs typeface="Calibri"/>
              </a:rPr>
              <a:t>d </a:t>
            </a:r>
            <a:r>
              <a:rPr sz="3200" spc="-30" dirty="0">
                <a:cs typeface="Calibri"/>
              </a:rPr>
              <a:t>m</a:t>
            </a:r>
            <a:r>
              <a:rPr sz="3200" dirty="0">
                <a:cs typeface="Calibri"/>
              </a:rPr>
              <a:t>ixtu</a:t>
            </a:r>
            <a:r>
              <a:rPr sz="3200" spc="-20" dirty="0">
                <a:cs typeface="Calibri"/>
              </a:rPr>
              <a:t>re</a:t>
            </a:r>
            <a:r>
              <a:rPr sz="320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o</a:t>
            </a:r>
            <a:r>
              <a:rPr sz="3200" spc="-15" dirty="0">
                <a:cs typeface="Calibri"/>
              </a:rPr>
              <a:t>ver</a:t>
            </a:r>
            <a:r>
              <a:rPr sz="3200" dirty="0">
                <a:cs typeface="Calibri"/>
              </a:rPr>
              <a:t> h</a:t>
            </a:r>
            <a:r>
              <a:rPr sz="3200" spc="-15" dirty="0">
                <a:cs typeface="Calibri"/>
              </a:rPr>
              <a:t>eat</a:t>
            </a:r>
            <a:r>
              <a:rPr sz="3200" spc="-1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2</a:t>
            </a:r>
            <a:r>
              <a:rPr sz="3200" dirty="0">
                <a:cs typeface="Calibri"/>
              </a:rPr>
              <a:t>.</a:t>
            </a:r>
            <a:r>
              <a:rPr sz="3200" dirty="0">
                <a:cs typeface="Helvetica"/>
              </a:rPr>
              <a:t> </a:t>
            </a:r>
            <a:r>
              <a:rPr sz="3200" spc="285" dirty="0">
                <a:cs typeface="Helvetica"/>
              </a:rPr>
              <a:t> </a:t>
            </a:r>
            <a:r>
              <a:rPr sz="3200" spc="260" dirty="0" smtClean="0">
                <a:cs typeface="Calibri"/>
              </a:rPr>
              <a:t>S</a:t>
            </a:r>
            <a:r>
              <a:rPr lang="en-US" sz="3200" spc="260" dirty="0" smtClean="0">
                <a:cs typeface="Calibri"/>
              </a:rPr>
              <a:t>tir</a:t>
            </a:r>
            <a:endParaRPr sz="3200" dirty="0">
              <a:cs typeface="Calibri"/>
            </a:endParaRPr>
          </a:p>
          <a:p>
            <a:pPr marL="520700" indent="-508000">
              <a:lnSpc>
                <a:spcPct val="100000"/>
              </a:lnSpc>
              <a:spcBef>
                <a:spcPts val="760"/>
              </a:spcBef>
              <a:buFont typeface="Calibri"/>
              <a:buAutoNum type="arabicPlain" startAt="3"/>
              <a:tabLst>
                <a:tab pos="219075" algn="l"/>
              </a:tabLst>
            </a:pPr>
            <a:r>
              <a:rPr sz="3200" spc="-5" dirty="0" smtClean="0">
                <a:cs typeface="Calibri"/>
              </a:rPr>
              <a:t>D</a:t>
            </a:r>
            <a:r>
              <a:rPr sz="3200" dirty="0" smtClean="0">
                <a:cs typeface="Calibri"/>
              </a:rPr>
              <a:t>ip </a:t>
            </a:r>
            <a:r>
              <a:rPr sz="3200" dirty="0">
                <a:cs typeface="Calibri"/>
              </a:rPr>
              <a:t>sp</a:t>
            </a:r>
            <a:r>
              <a:rPr sz="3200" spc="-5" dirty="0">
                <a:cs typeface="Calibri"/>
              </a:rPr>
              <a:t>oo</a:t>
            </a:r>
            <a:r>
              <a:rPr sz="3200" dirty="0">
                <a:cs typeface="Calibri"/>
              </a:rPr>
              <a:t>n in </a:t>
            </a:r>
            <a:r>
              <a:rPr sz="3200" spc="-15" dirty="0">
                <a:cs typeface="Calibri"/>
              </a:rPr>
              <a:t>c</a:t>
            </a:r>
            <a:r>
              <a:rPr sz="3200" dirty="0">
                <a:cs typeface="Calibri"/>
              </a:rPr>
              <a:t>us</a:t>
            </a:r>
            <a:r>
              <a:rPr sz="3200" spc="-15" dirty="0">
                <a:cs typeface="Calibri"/>
              </a:rPr>
              <a:t>ta</a:t>
            </a:r>
            <a:r>
              <a:rPr sz="3200" spc="-20" dirty="0">
                <a:cs typeface="Calibri"/>
              </a:rPr>
              <a:t>r</a:t>
            </a:r>
            <a:r>
              <a:rPr sz="3200" dirty="0">
                <a:cs typeface="Calibri"/>
              </a:rPr>
              <a:t>d</a:t>
            </a:r>
          </a:p>
          <a:p>
            <a:pPr marL="520700" marR="173990" indent="-508000">
              <a:lnSpc>
                <a:spcPct val="100000"/>
              </a:lnSpc>
              <a:spcBef>
                <a:spcPts val="760"/>
              </a:spcBef>
              <a:buFont typeface="Calibri"/>
              <a:buAutoNum type="arabicPlain" startAt="3"/>
              <a:tabLst>
                <a:tab pos="219075" algn="l"/>
              </a:tabLst>
            </a:pPr>
            <a:r>
              <a:rPr sz="3200" spc="-20" dirty="0" smtClean="0">
                <a:cs typeface="Calibri"/>
              </a:rPr>
              <a:t>Rem</a:t>
            </a:r>
            <a:r>
              <a:rPr sz="3200" spc="-5" dirty="0" smtClean="0">
                <a:cs typeface="Calibri"/>
              </a:rPr>
              <a:t>o</a:t>
            </a:r>
            <a:r>
              <a:rPr sz="3200" spc="-20" dirty="0" smtClean="0">
                <a:cs typeface="Calibri"/>
              </a:rPr>
              <a:t>ve</a:t>
            </a:r>
            <a:r>
              <a:rPr sz="3200" dirty="0" smtClean="0">
                <a:cs typeface="Calibri"/>
              </a:rPr>
              <a:t> </a:t>
            </a:r>
            <a:r>
              <a:rPr sz="3200" dirty="0">
                <a:cs typeface="Calibri"/>
              </a:rPr>
              <a:t>sp</a:t>
            </a:r>
            <a:r>
              <a:rPr sz="3200" spc="-5" dirty="0">
                <a:cs typeface="Calibri"/>
              </a:rPr>
              <a:t>oo</a:t>
            </a:r>
            <a:r>
              <a:rPr sz="3200" dirty="0">
                <a:cs typeface="Calibri"/>
              </a:rPr>
              <a:t>n and </a:t>
            </a:r>
            <a:r>
              <a:rPr sz="3200" spc="-20" dirty="0">
                <a:cs typeface="Calibri"/>
              </a:rPr>
              <a:t>r</a:t>
            </a:r>
            <a:r>
              <a:rPr sz="3200" dirty="0">
                <a:cs typeface="Calibri"/>
              </a:rPr>
              <a:t>un ﬁn</a:t>
            </a:r>
            <a:r>
              <a:rPr sz="3200" spc="-15" dirty="0">
                <a:cs typeface="Calibri"/>
              </a:rPr>
              <a:t>ger</a:t>
            </a:r>
            <a:r>
              <a:rPr sz="3200" dirty="0">
                <a:cs typeface="Calibri"/>
              </a:rPr>
              <a:t> </a:t>
            </a:r>
            <a:r>
              <a:rPr sz="3200" spc="-15" dirty="0">
                <a:cs typeface="Calibri"/>
              </a:rPr>
              <a:t>ac</a:t>
            </a:r>
            <a:r>
              <a:rPr sz="3200" spc="-20" dirty="0">
                <a:cs typeface="Calibri"/>
              </a:rPr>
              <a:t>r</a:t>
            </a:r>
            <a:r>
              <a:rPr sz="3200" spc="-5" dirty="0">
                <a:cs typeface="Calibri"/>
              </a:rPr>
              <a:t>o</a:t>
            </a:r>
            <a:r>
              <a:rPr sz="3200" dirty="0">
                <a:cs typeface="Calibri"/>
              </a:rPr>
              <a:t>ss b</a:t>
            </a:r>
            <a:r>
              <a:rPr sz="3200" spc="-15" dirty="0">
                <a:cs typeface="Calibri"/>
              </a:rPr>
              <a:t>ack</a:t>
            </a:r>
            <a:r>
              <a:rPr sz="320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o</a:t>
            </a:r>
            <a:r>
              <a:rPr sz="3200" dirty="0">
                <a:cs typeface="Calibri"/>
              </a:rPr>
              <a:t>f </a:t>
            </a:r>
            <a:r>
              <a:rPr sz="3200" spc="-5" dirty="0">
                <a:cs typeface="Calibri"/>
              </a:rPr>
              <a:t>spoon</a:t>
            </a:r>
            <a:endParaRPr sz="3200" dirty="0">
              <a:cs typeface="Calibri"/>
            </a:endParaRPr>
          </a:p>
          <a:p>
            <a:pPr marL="520700" marR="5080" indent="-508000">
              <a:lnSpc>
                <a:spcPct val="100000"/>
              </a:lnSpc>
              <a:spcBef>
                <a:spcPts val="825"/>
              </a:spcBef>
              <a:buFont typeface="Calibri"/>
              <a:buAutoNum type="arabicPlain" startAt="3"/>
              <a:tabLst>
                <a:tab pos="219075" algn="l"/>
              </a:tabLst>
            </a:pPr>
            <a:r>
              <a:rPr sz="3200" dirty="0" smtClean="0">
                <a:cs typeface="Calibri"/>
              </a:rPr>
              <a:t>If </a:t>
            </a:r>
            <a:r>
              <a:rPr sz="3200" spc="-15" dirty="0">
                <a:cs typeface="Calibri"/>
              </a:rPr>
              <a:t>c</a:t>
            </a:r>
            <a:r>
              <a:rPr sz="3200" dirty="0">
                <a:cs typeface="Calibri"/>
              </a:rPr>
              <a:t>l</a:t>
            </a:r>
            <a:r>
              <a:rPr sz="3200" spc="-15" dirty="0">
                <a:cs typeface="Calibri"/>
              </a:rPr>
              <a:t>ear</a:t>
            </a:r>
            <a:r>
              <a:rPr sz="3200" dirty="0">
                <a:cs typeface="Calibri"/>
              </a:rPr>
              <a:t> path is </a:t>
            </a:r>
            <a:r>
              <a:rPr lang="en-US" sz="3200" dirty="0" smtClean="0">
                <a:cs typeface="Calibri"/>
              </a:rPr>
              <a:t>left</a:t>
            </a:r>
            <a:r>
              <a:rPr sz="3200" spc="-10" dirty="0" smtClean="0">
                <a:cs typeface="Calibri"/>
              </a:rPr>
              <a:t>,</a:t>
            </a:r>
            <a:r>
              <a:rPr sz="3200" dirty="0" smtClean="0">
                <a:cs typeface="Calibri"/>
              </a:rPr>
              <a:t> </a:t>
            </a:r>
            <a:r>
              <a:rPr sz="3200" spc="-20" dirty="0">
                <a:cs typeface="Calibri"/>
              </a:rPr>
              <a:t>r</a:t>
            </a:r>
            <a:r>
              <a:rPr sz="3200" spc="-25" dirty="0">
                <a:cs typeface="Calibri"/>
              </a:rPr>
              <a:t>em</a:t>
            </a:r>
            <a:r>
              <a:rPr sz="3200" spc="-5" dirty="0">
                <a:cs typeface="Calibri"/>
              </a:rPr>
              <a:t>o</a:t>
            </a:r>
            <a:r>
              <a:rPr sz="3200" spc="-20" dirty="0">
                <a:cs typeface="Calibri"/>
              </a:rPr>
              <a:t>ve</a:t>
            </a:r>
            <a:r>
              <a:rPr sz="3200" dirty="0">
                <a:cs typeface="Calibri"/>
              </a:rPr>
              <a:t> </a:t>
            </a:r>
            <a:r>
              <a:rPr sz="3200" spc="-15" dirty="0">
                <a:cs typeface="Calibri"/>
              </a:rPr>
              <a:t>c</a:t>
            </a:r>
            <a:r>
              <a:rPr sz="3200" dirty="0">
                <a:cs typeface="Calibri"/>
              </a:rPr>
              <a:t>us</a:t>
            </a:r>
            <a:r>
              <a:rPr sz="3200" spc="-15" dirty="0">
                <a:cs typeface="Calibri"/>
              </a:rPr>
              <a:t>ta</a:t>
            </a:r>
            <a:r>
              <a:rPr sz="3200" spc="-20" dirty="0">
                <a:cs typeface="Calibri"/>
              </a:rPr>
              <a:t>r</a:t>
            </a:r>
            <a:r>
              <a:rPr sz="3200" dirty="0">
                <a:cs typeface="Calibri"/>
              </a:rPr>
              <a:t>d f</a:t>
            </a:r>
            <a:r>
              <a:rPr sz="3200" spc="-20" dirty="0">
                <a:cs typeface="Calibri"/>
              </a:rPr>
              <a:t>r</a:t>
            </a:r>
            <a:r>
              <a:rPr sz="3200" spc="-5" dirty="0">
                <a:cs typeface="Calibri"/>
              </a:rPr>
              <a:t>o</a:t>
            </a:r>
            <a:r>
              <a:rPr sz="3200" spc="-30" dirty="0">
                <a:cs typeface="Calibri"/>
              </a:rPr>
              <a:t>m</a:t>
            </a:r>
            <a:r>
              <a:rPr sz="3200" dirty="0">
                <a:cs typeface="Calibri"/>
              </a:rPr>
              <a:t> h</a:t>
            </a:r>
            <a:r>
              <a:rPr sz="3200" spc="-15" dirty="0">
                <a:cs typeface="Calibri"/>
              </a:rPr>
              <a:t>eat</a:t>
            </a:r>
            <a:r>
              <a:rPr sz="3200" spc="-10" dirty="0">
                <a:cs typeface="Calibri"/>
              </a:rPr>
              <a:t> </a:t>
            </a:r>
            <a:r>
              <a:rPr sz="3200" dirty="0">
                <a:cs typeface="Calibri"/>
              </a:rPr>
              <a:t>and l</a:t>
            </a:r>
            <a:r>
              <a:rPr sz="3200" spc="-15" dirty="0">
                <a:cs typeface="Calibri"/>
              </a:rPr>
              <a:t>et</a:t>
            </a:r>
            <a:r>
              <a:rPr sz="3200" dirty="0">
                <a:cs typeface="Calibri"/>
              </a:rPr>
              <a:t> </a:t>
            </a:r>
            <a:r>
              <a:rPr sz="3200" spc="-15" dirty="0">
                <a:cs typeface="Calibri"/>
              </a:rPr>
              <a:t>c</a:t>
            </a:r>
            <a:r>
              <a:rPr sz="3200" spc="-5" dirty="0">
                <a:cs typeface="Calibri"/>
              </a:rPr>
              <a:t>oo</a:t>
            </a:r>
            <a:r>
              <a:rPr sz="3200" dirty="0">
                <a:cs typeface="Calibri"/>
              </a:rPr>
              <a:t>l</a:t>
            </a:r>
          </a:p>
          <a:p>
            <a:pPr marL="218440" indent="-205740">
              <a:lnSpc>
                <a:spcPct val="100000"/>
              </a:lnSpc>
              <a:spcBef>
                <a:spcPts val="725"/>
              </a:spcBef>
              <a:buFont typeface="Calibri"/>
              <a:buAutoNum type="arabicPlain" startAt="3"/>
              <a:tabLst>
                <a:tab pos="219075" algn="l"/>
              </a:tabLst>
            </a:pPr>
            <a:r>
              <a:rPr sz="3200" dirty="0" smtClean="0">
                <a:cs typeface="Helvetica"/>
              </a:rPr>
              <a:t> </a:t>
            </a:r>
            <a:r>
              <a:rPr sz="3200" spc="285" dirty="0" smtClean="0">
                <a:cs typeface="Helvetica"/>
              </a:rPr>
              <a:t> </a:t>
            </a:r>
            <a:r>
              <a:rPr sz="3200" dirty="0">
                <a:cs typeface="Calibri"/>
              </a:rPr>
              <a:t>Oth</a:t>
            </a:r>
            <a:r>
              <a:rPr sz="3200" spc="-20" dirty="0">
                <a:cs typeface="Calibri"/>
              </a:rPr>
              <a:t>er</a:t>
            </a:r>
            <a:r>
              <a:rPr sz="3200" spc="-30" dirty="0">
                <a:cs typeface="Calibri"/>
              </a:rPr>
              <a:t>w</a:t>
            </a:r>
            <a:r>
              <a:rPr sz="3200" dirty="0">
                <a:cs typeface="Calibri"/>
              </a:rPr>
              <a:t>is</a:t>
            </a:r>
            <a:r>
              <a:rPr sz="3200" spc="-20" dirty="0">
                <a:cs typeface="Calibri"/>
              </a:rPr>
              <a:t>e</a:t>
            </a:r>
            <a:r>
              <a:rPr sz="3200" dirty="0">
                <a:cs typeface="Calibri"/>
              </a:rPr>
              <a:t> </a:t>
            </a:r>
            <a:r>
              <a:rPr sz="3200" spc="-20" dirty="0">
                <a:cs typeface="Calibri"/>
              </a:rPr>
              <a:t>re</a:t>
            </a:r>
            <a:r>
              <a:rPr sz="3200" dirty="0">
                <a:cs typeface="Calibri"/>
              </a:rPr>
              <a:t>p</a:t>
            </a:r>
            <a:r>
              <a:rPr sz="3200" spc="-15" dirty="0">
                <a:cs typeface="Calibri"/>
              </a:rPr>
              <a:t>eat</a:t>
            </a:r>
            <a:r>
              <a:rPr sz="3200" dirty="0">
                <a:cs typeface="Calibri"/>
              </a:rPr>
              <a:t> f</a:t>
            </a:r>
            <a:r>
              <a:rPr sz="3200" spc="-20" dirty="0">
                <a:cs typeface="Calibri"/>
              </a:rPr>
              <a:t>r</a:t>
            </a:r>
            <a:r>
              <a:rPr sz="3200" spc="-5" dirty="0">
                <a:cs typeface="Calibri"/>
              </a:rPr>
              <a:t>o</a:t>
            </a:r>
            <a:r>
              <a:rPr sz="3200" spc="-30" dirty="0">
                <a:cs typeface="Calibri"/>
              </a:rPr>
              <a:t>m</a:t>
            </a:r>
            <a:r>
              <a:rPr sz="3200" dirty="0">
                <a:cs typeface="Calibri"/>
              </a:rPr>
              <a:t> s</a:t>
            </a:r>
            <a:r>
              <a:rPr sz="3200" spc="-15" dirty="0">
                <a:cs typeface="Calibri"/>
              </a:rPr>
              <a:t>te</a:t>
            </a:r>
            <a:r>
              <a:rPr sz="3200" dirty="0">
                <a:cs typeface="Calibri"/>
              </a:rPr>
              <a:t>p </a:t>
            </a:r>
            <a:r>
              <a:rPr sz="3200" spc="-20" dirty="0">
                <a:cs typeface="Calibri"/>
              </a:rPr>
              <a:t>2</a:t>
            </a:r>
            <a:endParaRPr sz="3200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885" marR="5080" indent="-118872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Ho</a:t>
            </a:r>
            <a:r>
              <a:rPr sz="4000" spc="-35" dirty="0">
                <a:latin typeface="Calibri"/>
                <a:cs typeface="Calibri"/>
              </a:rPr>
              <a:t>w</a:t>
            </a:r>
            <a:r>
              <a:rPr sz="4000" dirty="0">
                <a:latin typeface="Calibri"/>
                <a:cs typeface="Calibri"/>
              </a:rPr>
              <a:t> d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w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c</a:t>
            </a:r>
            <a:r>
              <a:rPr sz="4000" dirty="0">
                <a:latin typeface="Calibri"/>
                <a:cs typeface="Calibri"/>
              </a:rPr>
              <a:t>aptu</a:t>
            </a:r>
            <a:r>
              <a:rPr sz="4000" spc="-20" dirty="0">
                <a:latin typeface="Calibri"/>
                <a:cs typeface="Calibri"/>
              </a:rPr>
              <a:t>re</a:t>
            </a:r>
            <a:r>
              <a:rPr sz="4000" dirty="0">
                <a:latin typeface="Calibri"/>
                <a:cs typeface="Calibri"/>
              </a:rPr>
              <a:t> a </a:t>
            </a:r>
            <a:r>
              <a:rPr sz="4000" spc="-20" dirty="0">
                <a:latin typeface="Calibri"/>
                <a:cs typeface="Calibri"/>
              </a:rPr>
              <a:t>rec</a:t>
            </a:r>
            <a:r>
              <a:rPr sz="4000" dirty="0">
                <a:latin typeface="Calibri"/>
                <a:cs typeface="Calibri"/>
              </a:rPr>
              <a:t>ip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in a </a:t>
            </a:r>
            <a:r>
              <a:rPr sz="4000" spc="-40" dirty="0">
                <a:latin typeface="Calibri"/>
                <a:cs typeface="Calibri"/>
              </a:rPr>
              <a:t>m</a:t>
            </a:r>
            <a:r>
              <a:rPr sz="4000" spc="-20" dirty="0">
                <a:latin typeface="Calibri"/>
                <a:cs typeface="Calibri"/>
              </a:rPr>
              <a:t>ec</a:t>
            </a:r>
            <a:r>
              <a:rPr sz="4000" dirty="0">
                <a:latin typeface="Calibri"/>
                <a:cs typeface="Calibri"/>
              </a:rPr>
              <a:t>hani</a:t>
            </a:r>
            <a:r>
              <a:rPr sz="4000" spc="-20" dirty="0">
                <a:latin typeface="Calibri"/>
                <a:cs typeface="Calibri"/>
              </a:rPr>
              <a:t>c</a:t>
            </a:r>
            <a:r>
              <a:rPr sz="4000" dirty="0">
                <a:latin typeface="Calibri"/>
                <a:cs typeface="Calibri"/>
              </a:rPr>
              <a:t>al p</a:t>
            </a:r>
            <a:r>
              <a:rPr sz="4000" spc="-2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ce</a:t>
            </a:r>
            <a:r>
              <a:rPr sz="4000" dirty="0">
                <a:latin typeface="Calibri"/>
                <a:cs typeface="Calibri"/>
              </a:rPr>
              <a:t>ss? 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4380293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spc="-2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uild a </a:t>
            </a:r>
            <a:r>
              <a:rPr spc="-20" dirty="0">
                <a:latin typeface="Calibri"/>
                <a:cs typeface="Calibri"/>
              </a:rPr>
              <a:t>mac</a:t>
            </a:r>
            <a:r>
              <a:rPr dirty="0">
                <a:latin typeface="Calibri"/>
                <a:cs typeface="Calibri"/>
              </a:rPr>
              <a:t>hin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pu</a:t>
            </a:r>
            <a:r>
              <a:rPr spc="-15" dirty="0">
                <a:latin typeface="Calibri"/>
                <a:cs typeface="Calibri"/>
              </a:rPr>
              <a:t>te</a:t>
            </a:r>
            <a:r>
              <a:rPr dirty="0">
                <a:latin typeface="Calibri"/>
                <a:cs typeface="Calibri"/>
              </a:rPr>
              <a:t> squ</a:t>
            </a:r>
            <a:r>
              <a:rPr spc="-20" dirty="0">
                <a:latin typeface="Calibri"/>
                <a:cs typeface="Calibri"/>
              </a:rPr>
              <a:t>are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ts </a:t>
            </a: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Helvetica"/>
                <a:cs typeface="Helvetica"/>
              </a:rPr>
              <a:t> </a:t>
            </a:r>
            <a:r>
              <a:rPr sz="2800" spc="-480" dirty="0">
                <a:latin typeface="Helvetica"/>
                <a:cs typeface="Helvetica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dirty="0">
                <a:latin typeface="Calibri"/>
                <a:cs typeface="Calibri"/>
              </a:rPr>
              <a:t>xe</a:t>
            </a:r>
            <a:r>
              <a:rPr sz="2800" b="1" spc="-15" dirty="0">
                <a:latin typeface="Calibri"/>
                <a:cs typeface="Calibri"/>
              </a:rPr>
              <a:t>d</a:t>
            </a:r>
            <a:r>
              <a:rPr sz="2800" b="1" dirty="0">
                <a:latin typeface="Calibri"/>
                <a:cs typeface="Calibri"/>
              </a:rPr>
              <a:t> Pr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gr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m C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m</a:t>
            </a:r>
            <a:r>
              <a:rPr sz="2800" b="1" spc="-15" dirty="0">
                <a:latin typeface="Calibri"/>
                <a:cs typeface="Calibri"/>
              </a:rPr>
              <a:t>put</a:t>
            </a:r>
            <a:r>
              <a:rPr sz="2800" b="1" dirty="0">
                <a:latin typeface="Calibri"/>
                <a:cs typeface="Calibri"/>
              </a:rPr>
              <a:t>er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Cal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ulato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</a:p>
          <a:p>
            <a:pPr marL="1155700" marR="5080" indent="-22860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tanas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ﬀ and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erry’</a:t>
            </a:r>
            <a:r>
              <a:rPr sz="2400" dirty="0">
                <a:latin typeface="Calibri"/>
                <a:cs typeface="Calibri"/>
              </a:rPr>
              <a:t>s (</a:t>
            </a:r>
            <a:r>
              <a:rPr sz="2400" spc="-15" dirty="0">
                <a:latin typeface="Calibri"/>
                <a:cs typeface="Calibri"/>
              </a:rPr>
              <a:t>1941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pu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tem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equations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lan Tu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g’</a:t>
            </a:r>
            <a:r>
              <a:rPr sz="2400" dirty="0">
                <a:latin typeface="Calibri"/>
                <a:cs typeface="Calibri"/>
              </a:rPr>
              <a:t>s (</a:t>
            </a:r>
            <a:r>
              <a:rPr sz="2400" spc="-15" dirty="0">
                <a:latin typeface="Calibri"/>
                <a:cs typeface="Calibri"/>
              </a:rPr>
              <a:t>1940’</a:t>
            </a:r>
            <a:r>
              <a:rPr sz="2400" dirty="0">
                <a:latin typeface="Calibri"/>
                <a:cs typeface="Calibri"/>
              </a:rPr>
              <a:t>s) 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Eni</a:t>
            </a:r>
            <a:r>
              <a:rPr sz="2400" spc="-20" dirty="0">
                <a:latin typeface="Calibri"/>
                <a:cs typeface="Calibri"/>
              </a:rPr>
              <a:t>gm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</a:p>
          <a:p>
            <a:pPr marL="355600" marR="270510" indent="-342900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spc="-2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a </a:t>
            </a:r>
            <a:r>
              <a:rPr spc="-20" dirty="0">
                <a:latin typeface="Calibri"/>
                <a:cs typeface="Calibri"/>
              </a:rPr>
              <a:t>mac</a:t>
            </a:r>
            <a:r>
              <a:rPr dirty="0">
                <a:latin typeface="Calibri"/>
                <a:cs typeface="Calibri"/>
              </a:rPr>
              <a:t>hin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that st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s and 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anipul</a:t>
            </a:r>
            <a:r>
              <a:rPr spc="-15" dirty="0">
                <a:latin typeface="Calibri"/>
                <a:cs typeface="Calibri"/>
              </a:rPr>
              <a:t>ate</a:t>
            </a:r>
            <a:r>
              <a:rPr dirty="0">
                <a:latin typeface="Calibri"/>
                <a:cs typeface="Calibri"/>
              </a:rPr>
              <a:t>s </a:t>
            </a:r>
            <a:r>
              <a:rPr lang="en-US" dirty="0" smtClean="0">
                <a:latin typeface="Calibri"/>
                <a:cs typeface="Calibri"/>
              </a:rPr>
              <a:t>instructions</a:t>
            </a:r>
            <a:endParaRPr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Helvetica"/>
                <a:cs typeface="Helvetica"/>
              </a:rPr>
              <a:t> </a:t>
            </a:r>
            <a:r>
              <a:rPr sz="2800" spc="-480" dirty="0">
                <a:latin typeface="Helvetica"/>
                <a:cs typeface="Helvetica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Stor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d P</a:t>
            </a:r>
            <a:r>
              <a:rPr sz="2800" b="1" dirty="0">
                <a:latin typeface="Calibri"/>
                <a:cs typeface="Calibri"/>
              </a:rPr>
              <a:t>rog</a:t>
            </a:r>
            <a:r>
              <a:rPr sz="2800" b="1" spc="-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am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</a:t>
            </a:r>
            <a:r>
              <a:rPr sz="2800" b="1" spc="-15" dirty="0">
                <a:latin typeface="Calibri"/>
                <a:cs typeface="Calibri"/>
              </a:rPr>
              <a:t>pute</a:t>
            </a:r>
            <a:r>
              <a:rPr sz="2800" b="1" dirty="0">
                <a:latin typeface="Calibri"/>
                <a:cs typeface="Calibri"/>
              </a:rPr>
              <a:t>r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16649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St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d p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gr</a:t>
            </a:r>
            <a:r>
              <a:rPr spc="-30" dirty="0">
                <a:latin typeface="Calibri"/>
                <a:cs typeface="Calibri"/>
              </a:rPr>
              <a:t>am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pu</a:t>
            </a:r>
            <a:r>
              <a:rPr spc="-20" dirty="0">
                <a:latin typeface="Calibri"/>
                <a:cs typeface="Calibri"/>
              </a:rPr>
              <a:t>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5320551"/>
          </a:xfrm>
          <a:prstGeom prst="rect">
            <a:avLst/>
          </a:prstGeom>
        </p:spPr>
        <p:txBody>
          <a:bodyPr vert="horz" wrap="square" lIns="0" tIns="40377" rIns="0" bIns="0" rtlCol="0">
            <a:spAutoFit/>
          </a:bodyPr>
          <a:lstStyle/>
          <a:p>
            <a:pPr marL="355600" marR="579755" indent="-342900">
              <a:lnSpc>
                <a:spcPts val="34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lang="en-US" dirty="0" smtClean="0"/>
              <a:t>A program: sequence </a:t>
            </a:r>
            <a:r>
              <a:rPr lang="en-US" dirty="0"/>
              <a:t>of instructions that specifies how to perform a </a:t>
            </a:r>
            <a:r>
              <a:rPr lang="en-US" dirty="0" smtClean="0"/>
              <a:t>computation.</a:t>
            </a:r>
            <a:endParaRPr lang="en-US" spc="240" dirty="0" smtClean="0">
              <a:latin typeface="Helvetica"/>
              <a:cs typeface="Helvetica"/>
            </a:endParaRPr>
          </a:p>
          <a:p>
            <a:pPr marL="469900" marR="579755" indent="-457200">
              <a:lnSpc>
                <a:spcPts val="3400"/>
              </a:lnSpc>
              <a:buFontTx/>
              <a:buChar char="•"/>
            </a:pPr>
            <a:r>
              <a:rPr lang="en-US" dirty="0" smtClean="0"/>
              <a:t>P</a:t>
            </a:r>
            <a:r>
              <a:rPr spc="-20" dirty="0" smtClean="0">
                <a:latin typeface="Calibri"/>
                <a:cs typeface="Calibri"/>
              </a:rPr>
              <a:t>r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15" dirty="0" smtClean="0">
                <a:latin typeface="Calibri"/>
                <a:cs typeface="Calibri"/>
              </a:rPr>
              <a:t>g</a:t>
            </a:r>
            <a:r>
              <a:rPr spc="-20" dirty="0" smtClean="0">
                <a:latin typeface="Calibri"/>
                <a:cs typeface="Calibri"/>
              </a:rPr>
              <a:t>r</a:t>
            </a:r>
            <a:r>
              <a:rPr spc="-25" dirty="0" smtClean="0">
                <a:latin typeface="Calibri"/>
                <a:cs typeface="Calibri"/>
              </a:rPr>
              <a:t>am</a:t>
            </a:r>
            <a:r>
              <a:rPr dirty="0" smtClean="0">
                <a:latin typeface="Calibri"/>
                <a:cs typeface="Calibri"/>
              </a:rPr>
              <a:t> st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20" dirty="0" smtClean="0">
                <a:latin typeface="Calibri"/>
                <a:cs typeface="Calibri"/>
              </a:rPr>
              <a:t>re</a:t>
            </a:r>
            <a:r>
              <a:rPr dirty="0" smtClean="0">
                <a:latin typeface="Calibri"/>
                <a:cs typeface="Calibri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 or loaded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into </a:t>
            </a:r>
            <a:r>
              <a:rPr spc="-15" dirty="0" smtClean="0">
                <a:latin typeface="Calibri"/>
                <a:cs typeface="Calibri"/>
              </a:rPr>
              <a:t>c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30" dirty="0" smtClean="0">
                <a:latin typeface="Calibri"/>
                <a:cs typeface="Calibri"/>
              </a:rPr>
              <a:t>m</a:t>
            </a:r>
            <a:r>
              <a:rPr dirty="0" smtClean="0">
                <a:latin typeface="Calibri"/>
                <a:cs typeface="Calibri"/>
              </a:rPr>
              <a:t>pu</a:t>
            </a:r>
            <a:r>
              <a:rPr spc="-15" dirty="0" smtClean="0">
                <a:latin typeface="Calibri"/>
                <a:cs typeface="Calibri"/>
              </a:rPr>
              <a:t>ter</a:t>
            </a:r>
            <a:endParaRPr spc="-15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 smtClean="0">
                <a:latin typeface="Helvetica"/>
                <a:cs typeface="Helvetica"/>
              </a:rPr>
              <a:t> </a:t>
            </a:r>
            <a:r>
              <a:rPr lang="en-US" sz="2800" spc="-25" dirty="0" smtClean="0">
                <a:latin typeface="Calibri"/>
                <a:cs typeface="Calibri"/>
              </a:rPr>
              <a:t>Internally translated </a:t>
            </a:r>
            <a:r>
              <a:rPr lang="en-US" sz="2800" dirty="0" smtClean="0">
                <a:latin typeface="Calibri"/>
                <a:cs typeface="Calibri"/>
              </a:rPr>
              <a:t>into a </a:t>
            </a:r>
            <a:r>
              <a:rPr sz="280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re</a:t>
            </a:r>
            <a:r>
              <a:rPr sz="2800" dirty="0" smtClean="0">
                <a:latin typeface="Calibri"/>
                <a:cs typeface="Calibri"/>
              </a:rPr>
              <a:t>d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dirty="0" smtClean="0">
                <a:latin typeface="Calibri"/>
                <a:cs typeface="Calibri"/>
              </a:rPr>
              <a:t>ﬁn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dirty="0" smtClean="0">
                <a:latin typeface="Calibri"/>
                <a:cs typeface="Calibri"/>
              </a:rPr>
              <a:t>d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lang="en-US" sz="2800" dirty="0"/>
              <a:t>primitive instructions 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4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Arithmetic </a:t>
            </a:r>
            <a:r>
              <a:rPr sz="2400" dirty="0" smtClean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Si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sts</a:t>
            </a: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ata</a:t>
            </a:r>
            <a:endParaRPr sz="2400" dirty="0">
              <a:latin typeface="Calibri"/>
              <a:cs typeface="Calibri"/>
            </a:endParaRPr>
          </a:p>
          <a:p>
            <a:pPr marL="355600" marR="307340" indent="-342900">
              <a:lnSpc>
                <a:spcPts val="3429"/>
              </a:lnSpc>
              <a:spcBef>
                <a:spcPts val="885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>
                <a:latin typeface="Calibri"/>
                <a:cs typeface="Calibri"/>
              </a:rPr>
              <a:t>Sp</a:t>
            </a:r>
            <a:r>
              <a:rPr spc="-15" dirty="0">
                <a:latin typeface="Calibri"/>
                <a:cs typeface="Calibri"/>
              </a:rPr>
              <a:t>ec</a:t>
            </a:r>
            <a:r>
              <a:rPr dirty="0">
                <a:latin typeface="Calibri"/>
                <a:cs typeface="Calibri"/>
              </a:rPr>
              <a:t>ial p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am</a:t>
            </a:r>
            <a:r>
              <a:rPr dirty="0">
                <a:latin typeface="Calibri"/>
                <a:cs typeface="Calibri"/>
              </a:rPr>
              <a:t> (in</a:t>
            </a:r>
            <a:r>
              <a:rPr spc="-15" dirty="0">
                <a:latin typeface="Calibri"/>
                <a:cs typeface="Calibri"/>
              </a:rPr>
              <a:t>te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ete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x</a:t>
            </a:r>
            <a:r>
              <a:rPr spc="-15" dirty="0">
                <a:latin typeface="Calibri"/>
                <a:cs typeface="Calibri"/>
              </a:rPr>
              <a:t>ec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te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5" dirty="0">
                <a:latin typeface="Calibri"/>
                <a:cs typeface="Calibri"/>
              </a:rPr>
              <a:t>eac</a:t>
            </a:r>
            <a:r>
              <a:rPr dirty="0">
                <a:latin typeface="Calibri"/>
                <a:cs typeface="Calibri"/>
              </a:rPr>
              <a:t>h </a:t>
            </a:r>
            <a:r>
              <a:rPr lang="en-US" dirty="0" smtClean="0">
                <a:latin typeface="Calibri"/>
                <a:cs typeface="Calibri"/>
              </a:rPr>
              <a:t>instructi</a:t>
            </a:r>
            <a:r>
              <a:rPr lang="en-US" dirty="0"/>
              <a:t>o</a:t>
            </a:r>
            <a:r>
              <a:rPr dirty="0" smtClean="0">
                <a:latin typeface="Calibri"/>
                <a:cs typeface="Calibri"/>
              </a:rPr>
              <a:t>n </a:t>
            </a:r>
            <a:r>
              <a:rPr lang="en-US" dirty="0" smtClean="0">
                <a:latin typeface="Calibri"/>
                <a:cs typeface="Calibri"/>
              </a:rPr>
              <a:t>in sequential 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20" dirty="0" smtClean="0">
                <a:latin typeface="Calibri"/>
                <a:cs typeface="Calibri"/>
              </a:rPr>
              <a:t>r</a:t>
            </a:r>
            <a:r>
              <a:rPr dirty="0" smtClean="0">
                <a:latin typeface="Calibri"/>
                <a:cs typeface="Calibri"/>
              </a:rPr>
              <a:t>d</a:t>
            </a:r>
            <a:r>
              <a:rPr spc="-15" dirty="0" smtClean="0">
                <a:latin typeface="Calibri"/>
                <a:cs typeface="Calibri"/>
              </a:rPr>
              <a:t>er</a:t>
            </a:r>
            <a:endParaRPr spc="-15" dirty="0">
              <a:latin typeface="Calibri"/>
              <a:cs typeface="Calibri"/>
            </a:endParaRPr>
          </a:p>
          <a:p>
            <a:pPr marL="749300" marR="901700" indent="-279400">
              <a:lnSpc>
                <a:spcPts val="3030"/>
              </a:lnSpc>
              <a:spcBef>
                <a:spcPts val="6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</a:t>
            </a:r>
            <a:r>
              <a:rPr sz="2800" dirty="0">
                <a:latin typeface="Calibri"/>
                <a:cs typeface="Calibri"/>
              </a:rPr>
              <a:t>sts to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han</a:t>
            </a:r>
            <a:r>
              <a:rPr sz="2800" spc="-15" dirty="0">
                <a:latin typeface="Calibri"/>
                <a:cs typeface="Calibri"/>
              </a:rPr>
              <a:t>ge</a:t>
            </a:r>
            <a:r>
              <a:rPr sz="2800" dirty="0">
                <a:latin typeface="Calibri"/>
                <a:cs typeface="Calibri"/>
              </a:rPr>
              <a:t> ﬂ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 th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h 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ce,</a:t>
            </a:r>
            <a:r>
              <a:rPr sz="2800" dirty="0">
                <a:latin typeface="Calibri"/>
                <a:cs typeface="Calibri"/>
              </a:rPr>
              <a:t> to st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p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65391"/>
          </a:xfrm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682625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are</a:t>
            </a:r>
            <a:r>
              <a:rPr dirty="0">
                <a:latin typeface="Calibri"/>
                <a:cs typeface="Calibri"/>
              </a:rPr>
              <a:t> th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basi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dirty="0" smtClean="0"/>
              <a:t>primitives</a:t>
            </a:r>
            <a:r>
              <a:rPr dirty="0" smtClean="0">
                <a:latin typeface="Calibri"/>
                <a:cs typeface="Calibri"/>
              </a:rPr>
              <a:t>?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75390"/>
            <a:ext cx="7852409" cy="4939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44220" indent="-3429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dirty="0">
                <a:latin typeface="Calibri"/>
                <a:cs typeface="Calibri"/>
              </a:rPr>
              <a:t>Tu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sh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th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dirty="0">
                <a:latin typeface="Calibri"/>
                <a:cs typeface="Calibri"/>
              </a:rPr>
              <a:t> usin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six </a:t>
            </a:r>
            <a:r>
              <a:rPr lang="en-US" sz="3200" dirty="0" smtClean="0"/>
              <a:t>primitives</a:t>
            </a:r>
            <a:r>
              <a:rPr sz="3000" spc="-10" dirty="0" smtClean="0">
                <a:latin typeface="Calibri"/>
                <a:cs typeface="Calibri"/>
              </a:rPr>
              <a:t>,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c</a:t>
            </a:r>
            <a:r>
              <a:rPr sz="3000" dirty="0" smtClean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pu</a:t>
            </a:r>
            <a:r>
              <a:rPr sz="3000" spc="-15" dirty="0">
                <a:latin typeface="Calibri"/>
                <a:cs typeface="Calibri"/>
              </a:rPr>
              <a:t>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dirty="0" smtClean="0">
                <a:latin typeface="Calibri"/>
                <a:cs typeface="Calibri"/>
              </a:rPr>
              <a:t>an</a:t>
            </a:r>
            <a:r>
              <a:rPr sz="3000" spc="-20" dirty="0" smtClean="0">
                <a:latin typeface="Calibri"/>
                <a:cs typeface="Calibri"/>
              </a:rPr>
              <a:t>y</a:t>
            </a:r>
            <a:r>
              <a:rPr sz="3000" dirty="0" smtClean="0">
                <a:latin typeface="Calibri"/>
                <a:cs typeface="Calibri"/>
              </a:rPr>
              <a:t>thin</a:t>
            </a:r>
            <a:r>
              <a:rPr sz="3000" spc="-15" dirty="0" smtClean="0">
                <a:latin typeface="Calibri"/>
                <a:cs typeface="Calibri"/>
              </a:rPr>
              <a:t>g</a:t>
            </a:r>
            <a:r>
              <a:rPr lang="en-US" sz="3000" spc="-15" dirty="0" smtClean="0">
                <a:latin typeface="Calibri"/>
                <a:cs typeface="Calibri"/>
              </a:rPr>
              <a:t>: Right, Left, Scan, Halt, Erase, Print, w.r.t cells.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T</a:t>
            </a:r>
            <a:r>
              <a:rPr sz="2600" b="1" spc="-20" dirty="0">
                <a:latin typeface="Calibri"/>
                <a:cs typeface="Calibri"/>
              </a:rPr>
              <a:t>u</a:t>
            </a:r>
            <a:r>
              <a:rPr sz="2600" b="1" spc="-5" dirty="0">
                <a:latin typeface="Calibri"/>
                <a:cs typeface="Calibri"/>
              </a:rPr>
              <a:t>ri</a:t>
            </a:r>
            <a:r>
              <a:rPr sz="2600" b="1" spc="-20" dirty="0">
                <a:latin typeface="Calibri"/>
                <a:cs typeface="Calibri"/>
              </a:rPr>
              <a:t>n</a:t>
            </a:r>
            <a:r>
              <a:rPr sz="2600" b="1" dirty="0">
                <a:latin typeface="Calibri"/>
                <a:cs typeface="Calibri"/>
              </a:rPr>
              <a:t>g </a:t>
            </a:r>
            <a:r>
              <a:rPr sz="2600" b="1" spc="-5" dirty="0">
                <a:latin typeface="Calibri"/>
                <a:cs typeface="Calibri"/>
              </a:rPr>
              <a:t>comp</a:t>
            </a:r>
            <a:r>
              <a:rPr sz="2600" b="1" spc="-15" dirty="0">
                <a:latin typeface="Calibri"/>
                <a:cs typeface="Calibri"/>
              </a:rPr>
              <a:t>l</a:t>
            </a:r>
            <a:r>
              <a:rPr sz="2600" b="1" spc="-5" dirty="0">
                <a:latin typeface="Calibri"/>
                <a:cs typeface="Calibri"/>
              </a:rPr>
              <a:t>ete</a:t>
            </a:r>
            <a:endParaRPr sz="2600" dirty="0">
              <a:latin typeface="Calibri"/>
              <a:cs typeface="Calibri"/>
            </a:endParaRPr>
          </a:p>
          <a:p>
            <a:pPr marL="355600" marR="456565" indent="-342900">
              <a:lnSpc>
                <a:spcPts val="3579"/>
              </a:lnSpc>
              <a:spcBef>
                <a:spcPts val="81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tun</a:t>
            </a:r>
            <a:r>
              <a:rPr sz="3000" spc="-15" dirty="0">
                <a:latin typeface="Calibri"/>
                <a:cs typeface="Calibri"/>
              </a:rPr>
              <a:t>ate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20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n p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gramm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lan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age</a:t>
            </a:r>
            <a:r>
              <a:rPr sz="3000" dirty="0">
                <a:latin typeface="Calibri"/>
                <a:cs typeface="Calibri"/>
              </a:rPr>
              <a:t>s h</a:t>
            </a:r>
            <a:r>
              <a:rPr sz="3000" spc="-15" dirty="0">
                <a:latin typeface="Calibri"/>
                <a:cs typeface="Calibri"/>
              </a:rPr>
              <a:t>ave</a:t>
            </a:r>
            <a:r>
              <a:rPr sz="3000" dirty="0">
                <a:latin typeface="Calibri"/>
                <a:cs typeface="Calibri"/>
              </a:rPr>
              <a:t> a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ve</a:t>
            </a:r>
            <a:r>
              <a:rPr sz="3000" dirty="0">
                <a:latin typeface="Calibri"/>
                <a:cs typeface="Calibri"/>
              </a:rPr>
              <a:t>ni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s</a:t>
            </a:r>
            <a:r>
              <a:rPr sz="3000" spc="-15" dirty="0">
                <a:latin typeface="Calibri"/>
                <a:cs typeface="Calibri"/>
              </a:rPr>
              <a:t>et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lang="en-US" sz="3200" dirty="0" smtClean="0"/>
              <a:t>primitives </a:t>
            </a:r>
            <a:endParaRPr sz="3000" dirty="0">
              <a:latin typeface="Calibri"/>
              <a:cs typeface="Calibri"/>
            </a:endParaRPr>
          </a:p>
          <a:p>
            <a:pPr marL="355600" marR="431800" indent="-342900">
              <a:lnSpc>
                <a:spcPts val="3579"/>
              </a:lnSpc>
              <a:spcBef>
                <a:spcPts val="74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lso h</a:t>
            </a:r>
            <a:r>
              <a:rPr sz="3000" spc="-15" dirty="0">
                <a:latin typeface="Calibri"/>
                <a:cs typeface="Calibri"/>
              </a:rPr>
              <a:t>ave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s to abs</a:t>
            </a:r>
            <a:r>
              <a:rPr sz="3000" spc="-15" dirty="0">
                <a:latin typeface="Calibri"/>
                <a:cs typeface="Calibri"/>
              </a:rPr>
              <a:t>tract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ds to </a:t>
            </a:r>
            <a:r>
              <a:rPr sz="3000" spc="-15" dirty="0">
                <a:latin typeface="Calibri"/>
                <a:cs typeface="Calibri"/>
              </a:rPr>
              <a:t>create n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“</a:t>
            </a:r>
            <a:r>
              <a:rPr lang="en-US" sz="3200" dirty="0" smtClean="0"/>
              <a:t>primitives</a:t>
            </a:r>
            <a:r>
              <a:rPr sz="3000" dirty="0" smtClean="0">
                <a:latin typeface="Calibri"/>
                <a:cs typeface="Calibri"/>
              </a:rPr>
              <a:t>”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i="1" dirty="0" smtClean="0">
                <a:latin typeface="Calibri"/>
                <a:cs typeface="Calibri"/>
              </a:rPr>
              <a:t>(functions for example)</a:t>
            </a:r>
            <a:endParaRPr sz="3000" i="1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200"/>
              </a:lnSpc>
              <a:spcBef>
                <a:spcPts val="5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an</a:t>
            </a:r>
            <a:r>
              <a:rPr sz="3000" spc="-2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thin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puta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in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lan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age</a:t>
            </a:r>
            <a:r>
              <a:rPr sz="3000" dirty="0">
                <a:latin typeface="Calibri"/>
                <a:cs typeface="Calibri"/>
              </a:rPr>
              <a:t> is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puta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in an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 p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gramm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lan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age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65391"/>
          </a:xfrm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2071370"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dirty="0" smtClean="0"/>
              <a:t>“</a:t>
            </a:r>
            <a:r>
              <a:rPr spc="-25" dirty="0"/>
              <a:t>rec</a:t>
            </a:r>
            <a:r>
              <a:rPr dirty="0"/>
              <a:t>ip</a:t>
            </a:r>
            <a:r>
              <a:rPr spc="-25" dirty="0"/>
              <a:t>e</a:t>
            </a:r>
            <a:r>
              <a:rPr dirty="0"/>
              <a:t>s”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5361492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/>
              <a:t>E</a:t>
            </a:r>
            <a:r>
              <a:rPr spc="-15" dirty="0"/>
              <a:t>ac</a:t>
            </a:r>
            <a:r>
              <a:rPr dirty="0"/>
              <a:t>h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g</a:t>
            </a:r>
            <a:r>
              <a:rPr spc="-20" dirty="0"/>
              <a:t>r</a:t>
            </a:r>
            <a:r>
              <a:rPr spc="-25" dirty="0"/>
              <a:t>amm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lan</a:t>
            </a:r>
            <a:r>
              <a:rPr spc="-15" dirty="0"/>
              <a:t>g</a:t>
            </a:r>
            <a:r>
              <a:rPr dirty="0"/>
              <a:t>u</a:t>
            </a:r>
            <a:r>
              <a:rPr spc="-20" dirty="0"/>
              <a:t>age</a:t>
            </a:r>
            <a:r>
              <a:rPr dirty="0"/>
              <a:t>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v</a:t>
            </a:r>
            <a:r>
              <a:rPr dirty="0"/>
              <a:t>id</a:t>
            </a:r>
            <a:r>
              <a:rPr spc="-20" dirty="0"/>
              <a:t>e</a:t>
            </a:r>
            <a:r>
              <a:rPr dirty="0"/>
              <a:t>s a s</a:t>
            </a:r>
            <a:r>
              <a:rPr spc="-20" dirty="0"/>
              <a:t>e</a:t>
            </a:r>
            <a:r>
              <a:rPr dirty="0"/>
              <a:t>t </a:t>
            </a:r>
            <a:r>
              <a:rPr spc="-5" dirty="0"/>
              <a:t>o</a:t>
            </a:r>
            <a:r>
              <a:rPr dirty="0"/>
              <a:t>f </a:t>
            </a:r>
            <a:r>
              <a:rPr lang="en-US" dirty="0" smtClean="0"/>
              <a:t>primitive</a:t>
            </a:r>
            <a:r>
              <a:rPr dirty="0" smtClean="0"/>
              <a:t> 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spc="-20" dirty="0" smtClean="0"/>
              <a:t>er</a:t>
            </a:r>
            <a:r>
              <a:rPr spc="-270" dirty="0" smtClean="0"/>
              <a:t>a</a:t>
            </a:r>
            <a:r>
              <a:rPr lang="en-US" spc="-270" dirty="0" smtClean="0"/>
              <a:t>ti</a:t>
            </a:r>
            <a:r>
              <a:rPr spc="-5" dirty="0" smtClean="0"/>
              <a:t>o</a:t>
            </a:r>
            <a:r>
              <a:rPr dirty="0" smtClean="0"/>
              <a:t>ns </a:t>
            </a:r>
            <a:endParaRPr dirty="0"/>
          </a:p>
          <a:p>
            <a:pPr marL="355600" marR="7620" indent="-342900">
              <a:lnSpc>
                <a:spcPct val="100699"/>
              </a:lnSpc>
              <a:spcBef>
                <a:spcPts val="58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/>
              <a:t>E</a:t>
            </a:r>
            <a:r>
              <a:rPr spc="-15" dirty="0"/>
              <a:t>ac</a:t>
            </a:r>
            <a:r>
              <a:rPr dirty="0"/>
              <a:t>h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g</a:t>
            </a:r>
            <a:r>
              <a:rPr spc="-20" dirty="0"/>
              <a:t>r</a:t>
            </a:r>
            <a:r>
              <a:rPr spc="-25" dirty="0"/>
              <a:t>amm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lan</a:t>
            </a:r>
            <a:r>
              <a:rPr spc="-15" dirty="0"/>
              <a:t>g</a:t>
            </a:r>
            <a:r>
              <a:rPr dirty="0"/>
              <a:t>u</a:t>
            </a:r>
            <a:r>
              <a:rPr spc="-20" dirty="0"/>
              <a:t>age</a:t>
            </a:r>
            <a:r>
              <a:rPr dirty="0"/>
              <a:t>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v</a:t>
            </a:r>
            <a:r>
              <a:rPr dirty="0"/>
              <a:t>id</a:t>
            </a:r>
            <a:r>
              <a:rPr spc="-20" dirty="0"/>
              <a:t>e</a:t>
            </a:r>
            <a:r>
              <a:rPr dirty="0"/>
              <a:t>s </a:t>
            </a:r>
            <a:r>
              <a:rPr spc="-20" dirty="0"/>
              <a:t>mec</a:t>
            </a:r>
            <a:r>
              <a:rPr dirty="0"/>
              <a:t>hanis</a:t>
            </a:r>
            <a:r>
              <a:rPr spc="-30" dirty="0"/>
              <a:t>m</a:t>
            </a:r>
            <a:r>
              <a:rPr dirty="0"/>
              <a:t>s f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spc="-15" dirty="0"/>
              <a:t>c</a:t>
            </a:r>
            <a:r>
              <a:rPr spc="-5" dirty="0"/>
              <a:t>o</a:t>
            </a:r>
            <a:r>
              <a:rPr spc="-30" dirty="0"/>
              <a:t>m</a:t>
            </a:r>
            <a:r>
              <a:rPr dirty="0"/>
              <a:t>binin</a:t>
            </a:r>
            <a:r>
              <a:rPr spc="-15" dirty="0"/>
              <a:t>g</a:t>
            </a:r>
            <a:r>
              <a:rPr dirty="0"/>
              <a:t> </a:t>
            </a:r>
            <a:r>
              <a:rPr dirty="0" smtClean="0"/>
              <a:t>p</a:t>
            </a:r>
            <a:r>
              <a:rPr spc="-20" dirty="0" smtClean="0"/>
              <a:t>r</a:t>
            </a:r>
            <a:r>
              <a:rPr dirty="0" smtClean="0"/>
              <a:t>i</a:t>
            </a:r>
            <a:r>
              <a:rPr spc="-30" dirty="0" smtClean="0"/>
              <a:t>m</a:t>
            </a:r>
            <a:r>
              <a:rPr dirty="0" smtClean="0"/>
              <a:t>i</a:t>
            </a:r>
            <a:r>
              <a:rPr lang="en-US" spc="-530" dirty="0" smtClean="0"/>
              <a:t>ti</a:t>
            </a:r>
            <a:r>
              <a:rPr spc="-20" dirty="0" smtClean="0"/>
              <a:t>ve</a:t>
            </a:r>
            <a:r>
              <a:rPr dirty="0" smtClean="0"/>
              <a:t>s </a:t>
            </a:r>
            <a:r>
              <a:rPr dirty="0"/>
              <a:t>t</a:t>
            </a:r>
            <a:r>
              <a:rPr spc="-5" dirty="0"/>
              <a:t>o</a:t>
            </a:r>
            <a:r>
              <a:rPr dirty="0"/>
              <a:t> f</a:t>
            </a:r>
            <a:r>
              <a:rPr spc="-5" dirty="0"/>
              <a:t>o</a:t>
            </a:r>
            <a:r>
              <a:rPr spc="-20" dirty="0"/>
              <a:t>r</a:t>
            </a:r>
            <a:r>
              <a:rPr spc="-30" dirty="0"/>
              <a:t>m</a:t>
            </a:r>
            <a:r>
              <a:rPr dirty="0"/>
              <a:t> </a:t>
            </a:r>
            <a:r>
              <a:rPr spc="-30" dirty="0"/>
              <a:t>m</a:t>
            </a:r>
            <a:r>
              <a:rPr spc="-5" dirty="0"/>
              <a:t>o</a:t>
            </a:r>
            <a:r>
              <a:rPr spc="-20" dirty="0"/>
              <a:t>re</a:t>
            </a:r>
            <a:r>
              <a:rPr dirty="0"/>
              <a:t> </a:t>
            </a:r>
            <a:r>
              <a:rPr spc="-15" dirty="0"/>
              <a:t>c</a:t>
            </a:r>
            <a:r>
              <a:rPr spc="-5" dirty="0"/>
              <a:t>o</a:t>
            </a:r>
            <a:r>
              <a:rPr spc="-30" dirty="0"/>
              <a:t>m</a:t>
            </a:r>
            <a:r>
              <a:rPr dirty="0"/>
              <a:t>pl</a:t>
            </a:r>
            <a:r>
              <a:rPr spc="-20" dirty="0"/>
              <a:t>e</a:t>
            </a:r>
            <a:r>
              <a:rPr dirty="0"/>
              <a:t>x</a:t>
            </a:r>
            <a:r>
              <a:rPr spc="-10" dirty="0"/>
              <a:t>,</a:t>
            </a:r>
            <a:r>
              <a:rPr dirty="0"/>
              <a:t> but l</a:t>
            </a:r>
            <a:r>
              <a:rPr spc="-20" dirty="0"/>
              <a:t>eg</a:t>
            </a:r>
            <a:r>
              <a:rPr dirty="0"/>
              <a:t>al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e</a:t>
            </a:r>
            <a:r>
              <a:rPr dirty="0"/>
              <a:t>xp</a:t>
            </a:r>
            <a:r>
              <a:rPr spc="-20" dirty="0"/>
              <a:t>re</a:t>
            </a:r>
            <a:r>
              <a:rPr dirty="0"/>
              <a:t>ssi</a:t>
            </a:r>
            <a:r>
              <a:rPr spc="-5" dirty="0"/>
              <a:t>o</a:t>
            </a:r>
            <a:r>
              <a:rPr dirty="0"/>
              <a:t>ns </a:t>
            </a:r>
            <a:endParaRPr lang="en-US" dirty="0" smtClean="0"/>
          </a:p>
          <a:p>
            <a:pPr marL="355600" marR="7620" indent="-342900">
              <a:lnSpc>
                <a:spcPct val="100699"/>
              </a:lnSpc>
              <a:spcBef>
                <a:spcPts val="580"/>
              </a:spcBef>
            </a:pPr>
            <a:r>
              <a:rPr lang="en-US" dirty="0"/>
              <a:t>	</a:t>
            </a:r>
            <a:r>
              <a:rPr lang="en-US" dirty="0" smtClean="0"/>
              <a:t>	X = (</a:t>
            </a:r>
            <a:r>
              <a:rPr lang="en-US" dirty="0" err="1" smtClean="0"/>
              <a:t>sqrt</a:t>
            </a:r>
            <a:r>
              <a:rPr lang="en-US" dirty="0" smtClean="0"/>
              <a:t>(42) + 39)/2.3</a:t>
            </a:r>
            <a:endParaRPr dirty="0"/>
          </a:p>
          <a:p>
            <a:pPr marL="355600" marR="22225" indent="-342900">
              <a:lnSpc>
                <a:spcPct val="100699"/>
              </a:lnSpc>
              <a:spcBef>
                <a:spcPts val="700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/>
              <a:t>E</a:t>
            </a:r>
            <a:r>
              <a:rPr spc="-15" dirty="0"/>
              <a:t>ac</a:t>
            </a:r>
            <a:r>
              <a:rPr dirty="0"/>
              <a:t>h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g</a:t>
            </a:r>
            <a:r>
              <a:rPr spc="-20" dirty="0"/>
              <a:t>r</a:t>
            </a:r>
            <a:r>
              <a:rPr spc="-25" dirty="0"/>
              <a:t>amm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lan</a:t>
            </a:r>
            <a:r>
              <a:rPr spc="-15" dirty="0"/>
              <a:t>g</a:t>
            </a:r>
            <a:r>
              <a:rPr dirty="0"/>
              <a:t>u</a:t>
            </a:r>
            <a:r>
              <a:rPr spc="-20" dirty="0"/>
              <a:t>age</a:t>
            </a:r>
            <a:r>
              <a:rPr dirty="0"/>
              <a:t>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v</a:t>
            </a:r>
            <a:r>
              <a:rPr dirty="0"/>
              <a:t>id</a:t>
            </a:r>
            <a:r>
              <a:rPr spc="-20" dirty="0"/>
              <a:t>e</a:t>
            </a:r>
            <a:r>
              <a:rPr dirty="0"/>
              <a:t>s </a:t>
            </a:r>
            <a:r>
              <a:rPr spc="-20" dirty="0"/>
              <a:t>mec</a:t>
            </a:r>
            <a:r>
              <a:rPr dirty="0"/>
              <a:t>hanis</a:t>
            </a:r>
            <a:r>
              <a:rPr spc="-30" dirty="0"/>
              <a:t>m</a:t>
            </a:r>
            <a:r>
              <a:rPr dirty="0"/>
              <a:t>s f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d</a:t>
            </a:r>
            <a:r>
              <a:rPr spc="-20" dirty="0"/>
              <a:t>e</a:t>
            </a:r>
            <a:r>
              <a:rPr dirty="0"/>
              <a:t>du</a:t>
            </a:r>
            <a:r>
              <a:rPr spc="-15" dirty="0"/>
              <a:t>c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</a:t>
            </a:r>
            <a:r>
              <a:rPr spc="-25" dirty="0"/>
              <a:t>me</a:t>
            </a:r>
            <a:r>
              <a:rPr dirty="0"/>
              <a:t>anin</a:t>
            </a:r>
            <a:r>
              <a:rPr spc="-15" dirty="0"/>
              <a:t>g</a:t>
            </a:r>
            <a:r>
              <a:rPr dirty="0"/>
              <a:t>s 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spc="-15" dirty="0"/>
              <a:t>v</a:t>
            </a:r>
            <a:r>
              <a:rPr dirty="0"/>
              <a:t>alu</a:t>
            </a:r>
            <a:r>
              <a:rPr spc="-20" dirty="0"/>
              <a:t>e</a:t>
            </a:r>
            <a:r>
              <a:rPr dirty="0"/>
              <a:t>s ass</a:t>
            </a:r>
            <a:r>
              <a:rPr spc="-5" dirty="0"/>
              <a:t>o</a:t>
            </a:r>
            <a:r>
              <a:rPr spc="-15" dirty="0"/>
              <a:t>c</a:t>
            </a:r>
            <a:r>
              <a:rPr dirty="0"/>
              <a:t>i</a:t>
            </a:r>
            <a:r>
              <a:rPr spc="-15" dirty="0"/>
              <a:t>ate</a:t>
            </a:r>
            <a:r>
              <a:rPr dirty="0"/>
              <a:t>d </a:t>
            </a:r>
            <a:r>
              <a:rPr spc="-30" dirty="0"/>
              <a:t>w</a:t>
            </a:r>
            <a:r>
              <a:rPr dirty="0"/>
              <a:t>ith </a:t>
            </a:r>
            <a:r>
              <a:rPr spc="-15" dirty="0" smtClean="0"/>
              <a:t>c</a:t>
            </a:r>
            <a:r>
              <a:rPr spc="-5" dirty="0" smtClean="0"/>
              <a:t>o</a:t>
            </a:r>
            <a:r>
              <a:rPr spc="-30" dirty="0" smtClean="0"/>
              <a:t>m</a:t>
            </a:r>
            <a:r>
              <a:rPr dirty="0" smtClean="0"/>
              <a:t>pu</a:t>
            </a:r>
            <a:r>
              <a:rPr spc="-145" dirty="0" smtClean="0"/>
              <a:t>t</a:t>
            </a:r>
            <a:r>
              <a:rPr lang="en-US" spc="-145" dirty="0" smtClean="0"/>
              <a:t>ati</a:t>
            </a:r>
            <a:r>
              <a:rPr spc="-5" dirty="0" smtClean="0"/>
              <a:t>o</a:t>
            </a:r>
            <a:r>
              <a:rPr dirty="0" smtClean="0"/>
              <a:t>ns 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spc="-20" dirty="0" smtClean="0"/>
              <a:t>e</a:t>
            </a:r>
            <a:r>
              <a:rPr dirty="0" smtClean="0"/>
              <a:t>xp</a:t>
            </a:r>
            <a:r>
              <a:rPr spc="-20" dirty="0" smtClean="0"/>
              <a:t>re</a:t>
            </a:r>
            <a:r>
              <a:rPr dirty="0" smtClean="0"/>
              <a:t>ssi</a:t>
            </a:r>
            <a:r>
              <a:rPr spc="-5" dirty="0" smtClean="0"/>
              <a:t>o</a:t>
            </a:r>
            <a:r>
              <a:rPr dirty="0" smtClean="0"/>
              <a:t>ns</a:t>
            </a:r>
            <a:endParaRPr lang="en-US" dirty="0" smtClean="0"/>
          </a:p>
          <a:p>
            <a:pPr marL="355600" marR="22225" indent="-342900">
              <a:lnSpc>
                <a:spcPct val="100699"/>
              </a:lnSpc>
              <a:spcBef>
                <a:spcPts val="700"/>
              </a:spcBef>
            </a:pPr>
            <a:r>
              <a:rPr lang="en-US" dirty="0"/>
              <a:t>	</a:t>
            </a:r>
            <a:r>
              <a:rPr lang="en-US" dirty="0" smtClean="0"/>
              <a:t>	Type and value of X?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pc="-30" dirty="0"/>
              <a:t>Asp</a:t>
            </a:r>
            <a:r>
              <a:rPr spc="-25" dirty="0"/>
              <a:t>ects </a:t>
            </a:r>
            <a:r>
              <a:rPr spc="-5" dirty="0"/>
              <a:t>o</a:t>
            </a:r>
            <a:r>
              <a:rPr dirty="0"/>
              <a:t>f lan</a:t>
            </a:r>
            <a:r>
              <a:rPr spc="-25" dirty="0"/>
              <a:t>g</a:t>
            </a:r>
            <a:r>
              <a:rPr dirty="0"/>
              <a:t>u</a:t>
            </a:r>
            <a:r>
              <a:rPr spc="-25" dirty="0"/>
              <a:t>age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4179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lang="en-US" sz="2800" dirty="0" smtClean="0"/>
              <a:t>Primitive </a:t>
            </a:r>
            <a:r>
              <a:rPr sz="3000" spc="-15" dirty="0" smtClean="0"/>
              <a:t>c</a:t>
            </a:r>
            <a:r>
              <a:rPr sz="3000" spc="-5" dirty="0" smtClean="0"/>
              <a:t>o</a:t>
            </a:r>
            <a:r>
              <a:rPr sz="3000" dirty="0" smtClean="0"/>
              <a:t>ns</a:t>
            </a:r>
            <a:r>
              <a:rPr sz="3000" spc="-15" dirty="0" smtClean="0"/>
              <a:t>tr</a:t>
            </a:r>
            <a:r>
              <a:rPr sz="3000" dirty="0" smtClean="0"/>
              <a:t>u</a:t>
            </a:r>
            <a:r>
              <a:rPr sz="3000" spc="-15" dirty="0" smtClean="0"/>
              <a:t>c</a:t>
            </a:r>
            <a:r>
              <a:rPr sz="3000" dirty="0" smtClean="0"/>
              <a:t>ts</a:t>
            </a:r>
            <a:endParaRPr sz="3000" dirty="0">
              <a:latin typeface="Helvetica"/>
              <a:cs typeface="Helvetica"/>
            </a:endParaRPr>
          </a:p>
          <a:p>
            <a:pPr marL="749300" marR="610235" indent="-279400">
              <a:lnSpc>
                <a:spcPct val="79400"/>
              </a:lnSpc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spc="-15" dirty="0"/>
              <a:t>Pr</a:t>
            </a:r>
            <a:r>
              <a:rPr sz="2600" spc="-5" dirty="0"/>
              <a:t>o</a:t>
            </a:r>
            <a:r>
              <a:rPr sz="2600" spc="-15" dirty="0"/>
              <a:t>gramm</a:t>
            </a:r>
            <a:r>
              <a:rPr sz="2600" dirty="0"/>
              <a:t>in</a:t>
            </a:r>
            <a:r>
              <a:rPr sz="2600" spc="-15" dirty="0"/>
              <a:t>g</a:t>
            </a:r>
            <a:r>
              <a:rPr sz="2600" dirty="0"/>
              <a:t> lan</a:t>
            </a:r>
            <a:r>
              <a:rPr sz="2600" spc="-15" dirty="0"/>
              <a:t>g</a:t>
            </a:r>
            <a:r>
              <a:rPr sz="2600" dirty="0"/>
              <a:t>u</a:t>
            </a:r>
            <a:r>
              <a:rPr sz="2600" spc="-15" dirty="0"/>
              <a:t>age</a:t>
            </a:r>
            <a:r>
              <a:rPr sz="2600" dirty="0"/>
              <a:t> – nu</a:t>
            </a:r>
            <a:r>
              <a:rPr sz="2600" spc="-25" dirty="0"/>
              <a:t>m</a:t>
            </a:r>
            <a:r>
              <a:rPr sz="2600" dirty="0"/>
              <a:t>b</a:t>
            </a:r>
            <a:r>
              <a:rPr sz="2600" spc="-15" dirty="0"/>
              <a:t>er</a:t>
            </a:r>
            <a:r>
              <a:rPr sz="2600" dirty="0"/>
              <a:t>s</a:t>
            </a:r>
            <a:r>
              <a:rPr sz="2600" spc="-10" dirty="0"/>
              <a:t>,</a:t>
            </a:r>
            <a:r>
              <a:rPr sz="2600" dirty="0"/>
              <a:t> s</a:t>
            </a:r>
            <a:r>
              <a:rPr sz="2600" spc="-10" dirty="0"/>
              <a:t>tr</a:t>
            </a:r>
            <a:r>
              <a:rPr sz="2600" dirty="0"/>
              <a:t>in</a:t>
            </a:r>
            <a:r>
              <a:rPr sz="2600" spc="-15" dirty="0"/>
              <a:t>g</a:t>
            </a:r>
            <a:r>
              <a:rPr sz="2600" dirty="0"/>
              <a:t>s</a:t>
            </a:r>
            <a:r>
              <a:rPr sz="2600" spc="-10" dirty="0"/>
              <a:t>,</a:t>
            </a:r>
            <a:r>
              <a:rPr sz="2600" dirty="0"/>
              <a:t> </a:t>
            </a:r>
            <a:r>
              <a:rPr lang="en-US" sz="2600" dirty="0" smtClean="0"/>
              <a:t>lists, </a:t>
            </a:r>
            <a:r>
              <a:rPr sz="2600" spc="-5" dirty="0" smtClean="0"/>
              <a:t>o</a:t>
            </a:r>
            <a:r>
              <a:rPr sz="2600" dirty="0" smtClean="0"/>
              <a:t>p</a:t>
            </a:r>
            <a:r>
              <a:rPr sz="2600" spc="-15" dirty="0" smtClean="0"/>
              <a:t>er</a:t>
            </a:r>
            <a:r>
              <a:rPr sz="2600" dirty="0" smtClean="0"/>
              <a:t>ato</a:t>
            </a:r>
            <a:r>
              <a:rPr sz="2600" spc="-10" dirty="0" smtClean="0"/>
              <a:t>r</a:t>
            </a:r>
            <a:r>
              <a:rPr sz="2600" dirty="0" smtClean="0"/>
              <a:t>s</a:t>
            </a:r>
            <a:endParaRPr sz="2600" dirty="0">
              <a:latin typeface="Helvetica"/>
              <a:cs typeface="Helvetica"/>
            </a:endParaRPr>
          </a:p>
          <a:p>
            <a:pPr marL="4699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lang="en-US" sz="2600" dirty="0" smtClean="0"/>
              <a:t>Natural language</a:t>
            </a:r>
            <a:r>
              <a:rPr sz="2600" dirty="0" smtClean="0"/>
              <a:t> </a:t>
            </a:r>
            <a:r>
              <a:rPr sz="2600" dirty="0"/>
              <a:t>– </a:t>
            </a:r>
            <a:r>
              <a:rPr sz="2600" spc="-25" dirty="0"/>
              <a:t>w</a:t>
            </a:r>
            <a:r>
              <a:rPr sz="2600" spc="-5" dirty="0"/>
              <a:t>o</a:t>
            </a:r>
            <a:r>
              <a:rPr sz="2600" spc="-10" dirty="0"/>
              <a:t>r</a:t>
            </a:r>
            <a:r>
              <a:rPr sz="2600" dirty="0"/>
              <a:t>ds</a:t>
            </a:r>
            <a:endParaRPr sz="2600" dirty="0">
              <a:latin typeface="Helvetica"/>
              <a:cs typeface="Helvetica"/>
            </a:endParaRPr>
          </a:p>
          <a:p>
            <a:pPr marL="355600" marR="167005" indent="-342900">
              <a:lnSpc>
                <a:spcPts val="2880"/>
              </a:lnSpc>
              <a:spcBef>
                <a:spcPts val="79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dirty="0"/>
              <a:t>S</a:t>
            </a:r>
            <a:r>
              <a:rPr sz="3000" spc="-20" dirty="0"/>
              <a:t>y</a:t>
            </a:r>
            <a:r>
              <a:rPr sz="3000" dirty="0"/>
              <a:t>ntax – </a:t>
            </a:r>
            <a:r>
              <a:rPr sz="3000" spc="-30" dirty="0"/>
              <a:t>w</a:t>
            </a:r>
            <a:r>
              <a:rPr sz="3000" dirty="0"/>
              <a:t>hi</a:t>
            </a:r>
            <a:r>
              <a:rPr sz="3000" spc="-15" dirty="0"/>
              <a:t>c</a:t>
            </a:r>
            <a:r>
              <a:rPr sz="3000" dirty="0"/>
              <a:t>h s</a:t>
            </a:r>
            <a:r>
              <a:rPr sz="3000" spc="-15" dirty="0"/>
              <a:t>tr</a:t>
            </a:r>
            <a:r>
              <a:rPr sz="3000" dirty="0"/>
              <a:t>in</a:t>
            </a:r>
            <a:r>
              <a:rPr sz="3000" spc="-15" dirty="0"/>
              <a:t>g</a:t>
            </a:r>
            <a:r>
              <a:rPr sz="3000" dirty="0"/>
              <a:t>s </a:t>
            </a:r>
            <a:r>
              <a:rPr sz="3000" spc="-5" dirty="0"/>
              <a:t>o</a:t>
            </a:r>
            <a:r>
              <a:rPr sz="3000" dirty="0"/>
              <a:t>f </a:t>
            </a:r>
            <a:r>
              <a:rPr sz="3000" spc="-15" dirty="0"/>
              <a:t>c</a:t>
            </a:r>
            <a:r>
              <a:rPr sz="3000" dirty="0"/>
              <a:t>h</a:t>
            </a:r>
            <a:r>
              <a:rPr sz="3000" spc="-15" dirty="0"/>
              <a:t>aracter</a:t>
            </a:r>
            <a:r>
              <a:rPr sz="3000" dirty="0"/>
              <a:t>s and s</a:t>
            </a:r>
            <a:r>
              <a:rPr sz="3000" spc="-20" dirty="0"/>
              <a:t>y</a:t>
            </a:r>
            <a:r>
              <a:rPr sz="3000" spc="-25" dirty="0"/>
              <a:t>m</a:t>
            </a:r>
            <a:r>
              <a:rPr sz="3000" dirty="0"/>
              <a:t>b</a:t>
            </a:r>
            <a:r>
              <a:rPr sz="3000" spc="-5" dirty="0"/>
              <a:t>o</a:t>
            </a:r>
            <a:r>
              <a:rPr sz="3000" dirty="0"/>
              <a:t>ls </a:t>
            </a:r>
            <a:r>
              <a:rPr sz="3000" spc="-15" dirty="0"/>
              <a:t>are</a:t>
            </a:r>
            <a:r>
              <a:rPr sz="3000" dirty="0"/>
              <a:t> </a:t>
            </a:r>
            <a:r>
              <a:rPr sz="3000" spc="-30" dirty="0"/>
              <a:t>w</a:t>
            </a:r>
            <a:r>
              <a:rPr sz="3000" spc="-15" dirty="0"/>
              <a:t>e</a:t>
            </a:r>
            <a:r>
              <a:rPr sz="3000" dirty="0"/>
              <a:t>ll</a:t>
            </a:r>
            <a:r>
              <a:rPr sz="3000" spc="-1325" dirty="0"/>
              <a:t>-­</a:t>
            </a:r>
            <a:r>
              <a:rPr sz="3000" spc="-1325" dirty="0" smtClean="0"/>
              <a:t>‐</a:t>
            </a:r>
            <a:r>
              <a:rPr lang="en-US" sz="3000" dirty="0"/>
              <a:t> </a:t>
            </a:r>
            <a:r>
              <a:rPr lang="en-US" sz="3000" dirty="0" smtClean="0"/>
              <a:t>f</a:t>
            </a:r>
            <a:r>
              <a:rPr sz="3000" spc="-5" dirty="0" smtClean="0"/>
              <a:t>o</a:t>
            </a:r>
            <a:r>
              <a:rPr sz="3000" spc="-20" dirty="0" smtClean="0"/>
              <a:t>rme</a:t>
            </a:r>
            <a:r>
              <a:rPr sz="3000" dirty="0" smtClean="0"/>
              <a:t>d</a:t>
            </a:r>
            <a:endParaRPr sz="3000" dirty="0">
              <a:latin typeface="Helvetica"/>
              <a:cs typeface="Helvetica"/>
            </a:endParaRPr>
          </a:p>
          <a:p>
            <a:pPr marL="749300" marR="104139" indent="-279400">
              <a:lnSpc>
                <a:spcPct val="81300"/>
              </a:lnSpc>
              <a:spcBef>
                <a:spcPts val="509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spc="-15" dirty="0"/>
              <a:t>Pr</a:t>
            </a:r>
            <a:r>
              <a:rPr sz="2600" spc="-5" dirty="0"/>
              <a:t>o</a:t>
            </a:r>
            <a:r>
              <a:rPr sz="2600" spc="-15" dirty="0"/>
              <a:t>gramm</a:t>
            </a:r>
            <a:r>
              <a:rPr sz="2600" dirty="0"/>
              <a:t>in</a:t>
            </a:r>
            <a:r>
              <a:rPr sz="2600" spc="-15" dirty="0"/>
              <a:t>g</a:t>
            </a:r>
            <a:r>
              <a:rPr sz="2600" dirty="0"/>
              <a:t> lan</a:t>
            </a:r>
            <a:r>
              <a:rPr sz="2600" spc="-15" dirty="0"/>
              <a:t>g</a:t>
            </a:r>
            <a:r>
              <a:rPr sz="2600" dirty="0"/>
              <a:t>u</a:t>
            </a:r>
            <a:r>
              <a:rPr sz="2600" spc="-15" dirty="0"/>
              <a:t>age</a:t>
            </a:r>
            <a:r>
              <a:rPr sz="2600" dirty="0"/>
              <a:t> – </a:t>
            </a:r>
            <a:r>
              <a:rPr sz="2600" spc="-25" dirty="0"/>
              <a:t>w</a:t>
            </a:r>
            <a:r>
              <a:rPr sz="2600" spc="-10" dirty="0"/>
              <a:t>e’</a:t>
            </a:r>
            <a:r>
              <a:rPr sz="2600" dirty="0"/>
              <a:t>ll </a:t>
            </a:r>
            <a:r>
              <a:rPr sz="2600" spc="-15" dirty="0"/>
              <a:t>get</a:t>
            </a:r>
            <a:r>
              <a:rPr sz="2600" dirty="0"/>
              <a:t> to sp</a:t>
            </a:r>
            <a:r>
              <a:rPr sz="2600" spc="-15" dirty="0"/>
              <a:t>ec</a:t>
            </a:r>
            <a:r>
              <a:rPr sz="2600" dirty="0"/>
              <a:t>iﬁ</a:t>
            </a:r>
            <a:r>
              <a:rPr sz="2600" spc="-15" dirty="0"/>
              <a:t>c</a:t>
            </a:r>
            <a:r>
              <a:rPr sz="2600" dirty="0"/>
              <a:t>s sh</a:t>
            </a:r>
            <a:r>
              <a:rPr sz="2600" spc="-5" dirty="0"/>
              <a:t>o</a:t>
            </a:r>
            <a:r>
              <a:rPr sz="2600" spc="-10" dirty="0"/>
              <a:t>r</a:t>
            </a:r>
            <a:r>
              <a:rPr sz="2600" dirty="0"/>
              <a:t>tl</a:t>
            </a:r>
            <a:r>
              <a:rPr sz="2600" spc="-10" dirty="0"/>
              <a:t>y, </a:t>
            </a:r>
            <a:r>
              <a:rPr sz="2600" dirty="0"/>
              <a:t>bu</a:t>
            </a:r>
            <a:r>
              <a:rPr sz="2600" spc="-10" dirty="0"/>
              <a:t>t</a:t>
            </a:r>
            <a:r>
              <a:rPr sz="2600" dirty="0"/>
              <a:t> f</a:t>
            </a:r>
            <a:r>
              <a:rPr sz="2600" spc="-5" dirty="0"/>
              <a:t>o</a:t>
            </a:r>
            <a:r>
              <a:rPr sz="2600" spc="-10" dirty="0"/>
              <a:t>r</a:t>
            </a:r>
            <a:r>
              <a:rPr sz="2600" dirty="0"/>
              <a:t> </a:t>
            </a:r>
            <a:r>
              <a:rPr sz="2600" spc="-15" dirty="0"/>
              <a:t>e</a:t>
            </a:r>
            <a:r>
              <a:rPr sz="2600" dirty="0"/>
              <a:t>x</a:t>
            </a:r>
            <a:r>
              <a:rPr sz="2600" spc="-20" dirty="0"/>
              <a:t>am</a:t>
            </a:r>
            <a:r>
              <a:rPr sz="2600" dirty="0"/>
              <a:t>pl</a:t>
            </a:r>
            <a:r>
              <a:rPr sz="2600" spc="-15" dirty="0"/>
              <a:t>e</a:t>
            </a:r>
            <a:r>
              <a:rPr sz="2600" dirty="0"/>
              <a:t> </a:t>
            </a:r>
            <a:r>
              <a:rPr sz="2400" spc="-5" dirty="0">
                <a:latin typeface="Courier"/>
                <a:cs typeface="Courier"/>
              </a:rPr>
              <a:t>3.</a:t>
            </a:r>
            <a:r>
              <a:rPr sz="2400" dirty="0">
                <a:latin typeface="Courier"/>
                <a:cs typeface="Courier"/>
              </a:rPr>
              <a:t>2 + </a:t>
            </a:r>
            <a:r>
              <a:rPr sz="2400" spc="-5" dirty="0">
                <a:latin typeface="Courier"/>
                <a:cs typeface="Courier"/>
              </a:rPr>
              <a:t>3.</a:t>
            </a:r>
            <a:r>
              <a:rPr sz="2400" dirty="0">
                <a:latin typeface="Courier"/>
                <a:cs typeface="Courier"/>
              </a:rPr>
              <a:t>2 </a:t>
            </a:r>
            <a:r>
              <a:rPr sz="2600" dirty="0"/>
              <a:t>is a </a:t>
            </a:r>
            <a:r>
              <a:rPr sz="2600" spc="-15" dirty="0"/>
              <a:t>v</a:t>
            </a:r>
            <a:r>
              <a:rPr sz="2600" dirty="0"/>
              <a:t>alid </a:t>
            </a:r>
            <a:r>
              <a:rPr sz="2600" spc="-15" dirty="0"/>
              <a:t>Py</a:t>
            </a:r>
            <a:r>
              <a:rPr sz="2600" dirty="0"/>
              <a:t>th</a:t>
            </a:r>
            <a:r>
              <a:rPr sz="2600" spc="-5" dirty="0"/>
              <a:t>o</a:t>
            </a:r>
            <a:r>
              <a:rPr sz="2600" dirty="0"/>
              <a:t>n </a:t>
            </a:r>
            <a:r>
              <a:rPr sz="2600" spc="-15" dirty="0"/>
              <a:t>ex</a:t>
            </a:r>
            <a:r>
              <a:rPr sz="2600" dirty="0"/>
              <a:t>p</a:t>
            </a:r>
            <a:r>
              <a:rPr sz="2600" spc="-15" dirty="0"/>
              <a:t>res</a:t>
            </a:r>
            <a:r>
              <a:rPr sz="2600" dirty="0"/>
              <a:t>sion</a:t>
            </a:r>
            <a:endParaRPr sz="2600" dirty="0">
              <a:latin typeface="Courier"/>
              <a:cs typeface="Courier"/>
            </a:endParaRPr>
          </a:p>
          <a:p>
            <a:pPr marL="749300" marR="5080" indent="-279400">
              <a:lnSpc>
                <a:spcPct val="79400"/>
              </a:lnSpc>
              <a:spcBef>
                <a:spcPts val="64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En</a:t>
            </a:r>
            <a:r>
              <a:rPr sz="2600" spc="-15" dirty="0"/>
              <a:t>g</a:t>
            </a:r>
            <a:r>
              <a:rPr sz="2600" dirty="0"/>
              <a:t>lish – “</a:t>
            </a:r>
            <a:r>
              <a:rPr sz="2600" spc="-15" dirty="0"/>
              <a:t>cat</a:t>
            </a:r>
            <a:r>
              <a:rPr sz="2600" dirty="0"/>
              <a:t> d</a:t>
            </a:r>
            <a:r>
              <a:rPr sz="2600" spc="-5" dirty="0"/>
              <a:t>o</a:t>
            </a:r>
            <a:r>
              <a:rPr sz="2600" spc="-15" dirty="0"/>
              <a:t>g</a:t>
            </a:r>
            <a:r>
              <a:rPr sz="2600" dirty="0"/>
              <a:t> b</a:t>
            </a:r>
            <a:r>
              <a:rPr sz="2600" spc="-5" dirty="0"/>
              <a:t>o</a:t>
            </a:r>
            <a:r>
              <a:rPr sz="2600" spc="-15" dirty="0"/>
              <a:t>y</a:t>
            </a:r>
            <a:r>
              <a:rPr sz="2600" dirty="0"/>
              <a:t>” is n</a:t>
            </a:r>
            <a:r>
              <a:rPr sz="2600" spc="-5" dirty="0"/>
              <a:t>o</a:t>
            </a:r>
            <a:r>
              <a:rPr sz="2600" spc="-10" dirty="0"/>
              <a:t>t</a:t>
            </a:r>
            <a:r>
              <a:rPr sz="2600" dirty="0"/>
              <a:t> </a:t>
            </a:r>
            <a:r>
              <a:rPr sz="2600" dirty="0" smtClean="0"/>
              <a:t>s</a:t>
            </a:r>
            <a:r>
              <a:rPr sz="2600" spc="-15" dirty="0" smtClean="0"/>
              <a:t>y</a:t>
            </a:r>
            <a:r>
              <a:rPr sz="2600" dirty="0" smtClean="0"/>
              <a:t>n</a:t>
            </a:r>
            <a:r>
              <a:rPr sz="2600" spc="-15" dirty="0" smtClean="0"/>
              <a:t>tac</a:t>
            </a:r>
            <a:r>
              <a:rPr lang="en-US" sz="2600" spc="-430" dirty="0" smtClean="0"/>
              <a:t>ti</a:t>
            </a:r>
            <a:r>
              <a:rPr sz="2600" spc="-15" dirty="0" smtClean="0"/>
              <a:t>c</a:t>
            </a:r>
            <a:r>
              <a:rPr sz="2600" dirty="0" smtClean="0"/>
              <a:t>all</a:t>
            </a:r>
            <a:r>
              <a:rPr sz="2600" spc="-15" dirty="0" smtClean="0"/>
              <a:t>y</a:t>
            </a:r>
            <a:r>
              <a:rPr sz="2600" dirty="0" smtClean="0"/>
              <a:t> </a:t>
            </a:r>
            <a:r>
              <a:rPr sz="2600" spc="-15" dirty="0"/>
              <a:t>v</a:t>
            </a:r>
            <a:r>
              <a:rPr sz="2600" dirty="0"/>
              <a:t>alid</a:t>
            </a:r>
            <a:r>
              <a:rPr sz="2600" spc="-10" dirty="0"/>
              <a:t>,</a:t>
            </a:r>
            <a:r>
              <a:rPr sz="2600" dirty="0"/>
              <a:t> as n</a:t>
            </a:r>
            <a:r>
              <a:rPr sz="2600" spc="-5" dirty="0"/>
              <a:t>o</a:t>
            </a:r>
            <a:r>
              <a:rPr sz="2600" spc="-10" dirty="0"/>
              <a:t>t </a:t>
            </a:r>
            <a:r>
              <a:rPr sz="2600" dirty="0"/>
              <a:t>in f</a:t>
            </a:r>
            <a:r>
              <a:rPr sz="2600" spc="-5" dirty="0"/>
              <a:t>o</a:t>
            </a:r>
            <a:r>
              <a:rPr sz="2600" spc="-15" dirty="0"/>
              <a:t>rm</a:t>
            </a:r>
            <a:r>
              <a:rPr sz="2600" dirty="0"/>
              <a:t> </a:t>
            </a:r>
            <a:r>
              <a:rPr sz="2600" spc="-5" dirty="0"/>
              <a:t>o</a:t>
            </a:r>
            <a:r>
              <a:rPr sz="2600" dirty="0"/>
              <a:t>f </a:t>
            </a:r>
            <a:r>
              <a:rPr sz="2600" spc="-15" dirty="0"/>
              <a:t>acce</a:t>
            </a:r>
            <a:r>
              <a:rPr sz="2600" dirty="0"/>
              <a:t>ptabl</a:t>
            </a:r>
            <a:r>
              <a:rPr sz="2600" spc="-15" dirty="0"/>
              <a:t>e</a:t>
            </a:r>
            <a:r>
              <a:rPr sz="2600" dirty="0"/>
              <a:t> s</a:t>
            </a:r>
            <a:r>
              <a:rPr sz="2600" spc="-15" dirty="0"/>
              <a:t>e</a:t>
            </a:r>
            <a:r>
              <a:rPr sz="2600" dirty="0"/>
              <a:t>n</a:t>
            </a:r>
            <a:r>
              <a:rPr sz="2600" spc="-15" dirty="0"/>
              <a:t>te</a:t>
            </a:r>
            <a:r>
              <a:rPr sz="2600" dirty="0"/>
              <a:t>n</a:t>
            </a:r>
            <a:r>
              <a:rPr sz="2600" spc="-15" dirty="0"/>
              <a:t>ce</a:t>
            </a:r>
            <a:endParaRPr sz="26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pc="-30" dirty="0"/>
              <a:t>Asp</a:t>
            </a:r>
            <a:r>
              <a:rPr spc="-25" dirty="0"/>
              <a:t>ects </a:t>
            </a:r>
            <a:r>
              <a:rPr spc="-5" dirty="0"/>
              <a:t>o</a:t>
            </a:r>
            <a:r>
              <a:rPr dirty="0"/>
              <a:t>f lan</a:t>
            </a:r>
            <a:r>
              <a:rPr spc="-25" dirty="0"/>
              <a:t>g</a:t>
            </a:r>
            <a:r>
              <a:rPr dirty="0"/>
              <a:t>u</a:t>
            </a:r>
            <a:r>
              <a:rPr spc="-25" dirty="0"/>
              <a:t>age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8004809" cy="422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28650" indent="-34290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Static semantics </a:t>
            </a:r>
            <a:r>
              <a:rPr sz="3200" dirty="0" smtClean="0">
                <a:latin typeface="Calibri"/>
                <a:cs typeface="Calibri"/>
              </a:rPr>
              <a:t>–</a:t>
            </a:r>
            <a:r>
              <a:rPr lang="en-US" sz="3200" dirty="0" smtClean="0">
                <a:latin typeface="Calibri"/>
                <a:cs typeface="Calibri"/>
              </a:rPr>
              <a:t> syntactically </a:t>
            </a:r>
            <a:r>
              <a:rPr sz="3200" spc="-15" dirty="0" smtClean="0">
                <a:latin typeface="Calibri"/>
                <a:cs typeface="Calibri"/>
              </a:rPr>
              <a:t>v</a:t>
            </a:r>
            <a:r>
              <a:rPr sz="3200" dirty="0" smtClean="0">
                <a:latin typeface="Calibri"/>
                <a:cs typeface="Calibri"/>
              </a:rPr>
              <a:t>alid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lang="en-US" sz="3200" dirty="0" smtClean="0">
                <a:latin typeface="Calibri"/>
                <a:cs typeface="Calibri"/>
              </a:rPr>
              <a:t>shoud </a:t>
            </a: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20" dirty="0" smtClean="0">
                <a:latin typeface="Calibri"/>
                <a:cs typeface="Calibri"/>
              </a:rPr>
              <a:t>ave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lang="en-US" sz="3200" dirty="0" smtClean="0">
                <a:latin typeface="Calibri"/>
                <a:cs typeface="Calibri"/>
              </a:rPr>
              <a:t>valid 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sz="3200" dirty="0" smtClean="0">
                <a:latin typeface="Calibri"/>
                <a:cs typeface="Calibri"/>
              </a:rPr>
              <a:t>anin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lang="en-US" sz="3200" spc="-15" dirty="0" smtClean="0">
                <a:latin typeface="Calibri"/>
                <a:cs typeface="Calibri"/>
              </a:rPr>
              <a:t> in the language.</a:t>
            </a:r>
            <a:endParaRPr sz="3200" dirty="0">
              <a:latin typeface="Calibri"/>
              <a:cs typeface="Calibri"/>
            </a:endParaRPr>
          </a:p>
          <a:p>
            <a:pPr marL="749300" marR="5080" indent="-279400">
              <a:lnSpc>
                <a:spcPct val="100099"/>
              </a:lnSpc>
              <a:spcBef>
                <a:spcPts val="5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lish – “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bi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” has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un&gt; </a:t>
            </a:r>
            <a:r>
              <a:rPr sz="2800" spc="-5" dirty="0" smtClean="0">
                <a:latin typeface="Calibri"/>
                <a:cs typeface="Calibri"/>
              </a:rPr>
              <a:t>&lt;</a:t>
            </a:r>
            <a:r>
              <a:rPr lang="en-US" sz="2800" dirty="0" smtClean="0">
                <a:latin typeface="Calibri"/>
                <a:cs typeface="Calibri"/>
              </a:rPr>
              <a:t>intransitive </a:t>
            </a:r>
            <a:r>
              <a:rPr sz="2800" spc="-15" dirty="0" smtClean="0">
                <a:latin typeface="Calibri"/>
                <a:cs typeface="Calibri"/>
              </a:rPr>
              <a:t>ver</a:t>
            </a:r>
            <a:r>
              <a:rPr sz="2800" dirty="0" smtClean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&gt;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un</a:t>
            </a:r>
            <a:r>
              <a:rPr sz="2800" spc="-20" dirty="0">
                <a:latin typeface="Calibri"/>
                <a:cs typeface="Calibri"/>
              </a:rPr>
              <a:t>&gt;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so </a:t>
            </a:r>
            <a:r>
              <a:rPr lang="en-US" sz="2800" dirty="0" smtClean="0">
                <a:latin typeface="Calibri"/>
                <a:cs typeface="Calibri"/>
              </a:rPr>
              <a:t>syntactically </a:t>
            </a:r>
            <a:r>
              <a:rPr sz="2800" spc="-15" dirty="0" smtClean="0">
                <a:latin typeface="Calibri"/>
                <a:cs typeface="Calibri"/>
              </a:rPr>
              <a:t>v</a:t>
            </a:r>
            <a:r>
              <a:rPr sz="2800" dirty="0" smtClean="0">
                <a:latin typeface="Calibri"/>
                <a:cs typeface="Calibri"/>
              </a:rPr>
              <a:t>alid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bu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is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 v</a:t>
            </a:r>
            <a:r>
              <a:rPr sz="2800" dirty="0">
                <a:latin typeface="Calibri"/>
                <a:cs typeface="Calibri"/>
              </a:rPr>
              <a:t>alid En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lish b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dirty="0">
                <a:latin typeface="Calibri"/>
                <a:cs typeface="Calibri"/>
              </a:rPr>
              <a:t>aus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“I” is 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ul</a:t>
            </a:r>
            <a:r>
              <a:rPr sz="2800" spc="-10" dirty="0">
                <a:latin typeface="Calibri"/>
                <a:cs typeface="Calibri"/>
              </a:rPr>
              <a:t>ar,</a:t>
            </a:r>
            <a:r>
              <a:rPr sz="2800" dirty="0">
                <a:latin typeface="Calibri"/>
                <a:cs typeface="Calibri"/>
              </a:rPr>
              <a:t> “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” is plu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</a:t>
            </a:r>
          </a:p>
          <a:p>
            <a:pPr marL="469900">
              <a:lnSpc>
                <a:spcPts val="3345"/>
              </a:lnSpc>
              <a:spcBef>
                <a:spcPts val="7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15" dirty="0">
                <a:latin typeface="Calibri"/>
                <a:cs typeface="Calibri"/>
              </a:rPr>
              <a:t>Pr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gramm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lan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age</a:t>
            </a:r>
            <a:r>
              <a:rPr sz="2800" dirty="0">
                <a:latin typeface="Calibri"/>
                <a:cs typeface="Calibri"/>
              </a:rPr>
              <a:t> –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dirty="0">
                <a:latin typeface="Calibri"/>
                <a:cs typeface="Calibri"/>
              </a:rPr>
              <a:t>li</a:t>
            </a:r>
            <a:r>
              <a:rPr sz="2800" spc="-15" dirty="0">
                <a:latin typeface="Calibri"/>
                <a:cs typeface="Calibri"/>
              </a:rPr>
              <a:t>ter</a:t>
            </a:r>
            <a:r>
              <a:rPr sz="2800" dirty="0">
                <a:latin typeface="Calibri"/>
                <a:cs typeface="Calibri"/>
              </a:rPr>
              <a:t>al&gt;</a:t>
            </a:r>
          </a:p>
          <a:p>
            <a:pPr marL="749300">
              <a:lnSpc>
                <a:spcPts val="3345"/>
              </a:lnSpc>
            </a:pPr>
            <a:r>
              <a:rPr sz="2800" spc="-5" dirty="0">
                <a:latin typeface="Calibri"/>
                <a:cs typeface="Calibri"/>
              </a:rPr>
              <a:t>&lt;o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ato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&gt;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dirty="0">
                <a:latin typeface="Calibri"/>
                <a:cs typeface="Calibri"/>
              </a:rPr>
              <a:t>li</a:t>
            </a:r>
            <a:r>
              <a:rPr sz="2800" spc="-15" dirty="0">
                <a:latin typeface="Calibri"/>
                <a:cs typeface="Calibri"/>
              </a:rPr>
              <a:t>ter</a:t>
            </a:r>
            <a:r>
              <a:rPr sz="2800" dirty="0">
                <a:latin typeface="Calibri"/>
                <a:cs typeface="Calibri"/>
              </a:rPr>
              <a:t>al&gt; is a 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alid </a:t>
            </a:r>
            <a:r>
              <a:rPr lang="en-US" sz="2800" dirty="0" smtClean="0">
                <a:latin typeface="Calibri"/>
                <a:cs typeface="Calibri"/>
              </a:rPr>
              <a:t>syntactic </a:t>
            </a:r>
            <a:r>
              <a:rPr sz="2800" dirty="0" smtClean="0">
                <a:latin typeface="Calibri"/>
                <a:cs typeface="Calibri"/>
              </a:rPr>
              <a:t>f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15" dirty="0" smtClean="0">
                <a:latin typeface="Calibri"/>
                <a:cs typeface="Calibri"/>
              </a:rPr>
              <a:t>rm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bu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Courier"/>
                <a:cs typeface="Courier"/>
              </a:rPr>
              <a:t>2.3/’abc</a:t>
            </a:r>
            <a:r>
              <a:rPr sz="2400" dirty="0">
                <a:latin typeface="Courier"/>
                <a:cs typeface="Courier"/>
              </a:rPr>
              <a:t>’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lang="en-US" sz="2800" dirty="0" smtClean="0">
                <a:latin typeface="Calibri"/>
                <a:cs typeface="Calibri"/>
              </a:rPr>
              <a:t>static semantic</a:t>
            </a:r>
            <a:r>
              <a:rPr sz="2800" spc="-15" dirty="0" smtClean="0">
                <a:latin typeface="Calibri"/>
                <a:cs typeface="Calibri"/>
              </a:rPr>
              <a:t>err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15" dirty="0" smtClean="0">
                <a:latin typeface="Calibri"/>
                <a:cs typeface="Calibri"/>
              </a:rPr>
              <a:t>r</a:t>
            </a:r>
            <a:r>
              <a:rPr sz="2800" dirty="0">
                <a:latin typeface="Courier"/>
                <a:cs typeface="Courier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pc="-30" dirty="0"/>
              <a:t>Asp</a:t>
            </a:r>
            <a:r>
              <a:rPr spc="-25" dirty="0"/>
              <a:t>ects </a:t>
            </a:r>
            <a:r>
              <a:rPr spc="-5" dirty="0"/>
              <a:t>o</a:t>
            </a:r>
            <a:r>
              <a:rPr dirty="0"/>
              <a:t>f lan</a:t>
            </a:r>
            <a:r>
              <a:rPr spc="-25" dirty="0"/>
              <a:t>g</a:t>
            </a:r>
            <a:r>
              <a:rPr dirty="0"/>
              <a:t>u</a:t>
            </a:r>
            <a:r>
              <a:rPr spc="-25" dirty="0"/>
              <a:t>age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7872730" cy="4688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lang="en-US" sz="3200" dirty="0">
                <a:cs typeface="Calibri"/>
              </a:rPr>
              <a:t>semantics </a:t>
            </a:r>
            <a:r>
              <a:rPr sz="3200" dirty="0" smtClean="0">
                <a:latin typeface="Calibri"/>
                <a:cs typeface="Calibri"/>
              </a:rPr>
              <a:t>– 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sz="3200" dirty="0" smtClean="0">
                <a:latin typeface="Calibri"/>
                <a:cs typeface="Calibri"/>
              </a:rPr>
              <a:t>anin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ate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a </a:t>
            </a:r>
            <a:r>
              <a:rPr lang="en-US" sz="3200" dirty="0" smtClean="0">
                <a:cs typeface="Calibri"/>
              </a:rPr>
              <a:t>syntactically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dirty="0">
                <a:latin typeface="Calibri"/>
                <a:cs typeface="Calibri"/>
              </a:rPr>
              <a:t> 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s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ls </a:t>
            </a:r>
            <a:r>
              <a:rPr lang="en-US" sz="3200" spc="-30" dirty="0" smtClean="0">
                <a:latin typeface="Calibri"/>
                <a:cs typeface="Calibri"/>
              </a:rPr>
              <a:t>that is semantically correct as far as Python is concerned.  Programmer intent.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lish –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an 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bi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us</a:t>
            </a: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“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this stud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o hi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”</a:t>
            </a:r>
          </a:p>
          <a:p>
            <a:pPr marL="749300" marR="5080" indent="-279400">
              <a:lnSpc>
                <a:spcPts val="3329"/>
              </a:lnSpc>
              <a:spcBef>
                <a:spcPts val="85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15" dirty="0">
                <a:latin typeface="Calibri"/>
                <a:cs typeface="Calibri"/>
              </a:rPr>
              <a:t>Pr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gramm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lan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age</a:t>
            </a:r>
            <a:r>
              <a:rPr sz="2800" dirty="0">
                <a:latin typeface="Calibri"/>
                <a:cs typeface="Calibri"/>
              </a:rPr>
              <a:t>s – al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s has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dirty="0">
                <a:latin typeface="Calibri"/>
                <a:cs typeface="Calibri"/>
              </a:rPr>
              <a:t>tl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 me</a:t>
            </a:r>
            <a:r>
              <a:rPr sz="2800" dirty="0">
                <a:latin typeface="Calibri"/>
                <a:cs typeface="Calibri"/>
              </a:rPr>
              <a:t>anin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  <a:p>
            <a:pPr marL="1155700" marR="81280" indent="-228600">
              <a:lnSpc>
                <a:spcPts val="2820"/>
              </a:lnSpc>
              <a:spcBef>
                <a:spcPts val="65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anin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grammer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889635">
              <a:lnSpc>
                <a:spcPct val="100000"/>
              </a:lnSpc>
            </a:pPr>
            <a:r>
              <a:rPr spc="-45" dirty="0"/>
              <a:t>W</a:t>
            </a:r>
            <a:r>
              <a:rPr dirty="0"/>
              <a:t>h</a:t>
            </a:r>
            <a:r>
              <a:rPr spc="-25" dirty="0"/>
              <a:t>ere</a:t>
            </a:r>
            <a:r>
              <a:rPr dirty="0"/>
              <a:t> </a:t>
            </a:r>
            <a:r>
              <a:rPr spc="-20" dirty="0"/>
              <a:t>c</a:t>
            </a:r>
            <a:r>
              <a:rPr dirty="0"/>
              <a:t>an thin</a:t>
            </a:r>
            <a:r>
              <a:rPr spc="-25" dirty="0"/>
              <a:t>g</a:t>
            </a:r>
            <a:r>
              <a:rPr dirty="0"/>
              <a:t>s </a:t>
            </a:r>
            <a:r>
              <a:rPr spc="-25" dirty="0"/>
              <a:t>g</a:t>
            </a:r>
            <a:r>
              <a:rPr dirty="0"/>
              <a:t>o </a:t>
            </a:r>
            <a:r>
              <a:rPr spc="-30" dirty="0"/>
              <a:t>wr</a:t>
            </a:r>
            <a:r>
              <a:rPr spc="-5" dirty="0"/>
              <a:t>o</a:t>
            </a:r>
            <a:r>
              <a:rPr dirty="0"/>
              <a:t>n</a:t>
            </a:r>
            <a:r>
              <a:rPr spc="-25" dirty="0"/>
              <a:t>g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4468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lang="en-US" sz="2800" dirty="0"/>
              <a:t>S</a:t>
            </a:r>
            <a:r>
              <a:rPr lang="en-US" sz="2800" dirty="0" smtClean="0"/>
              <a:t>yntactic</a:t>
            </a:r>
            <a:r>
              <a:rPr sz="3000" dirty="0" smtClean="0"/>
              <a:t> </a:t>
            </a:r>
            <a:r>
              <a:rPr sz="3000" spc="-15" dirty="0"/>
              <a:t>err</a:t>
            </a:r>
            <a:r>
              <a:rPr sz="3000" spc="-5" dirty="0"/>
              <a:t>o</a:t>
            </a:r>
            <a:r>
              <a:rPr sz="3000" spc="-15" dirty="0"/>
              <a:t>r</a:t>
            </a:r>
            <a:r>
              <a:rPr sz="3000" dirty="0"/>
              <a:t>s</a:t>
            </a:r>
            <a:endParaRPr sz="3000" dirty="0">
              <a:latin typeface="Helvetica"/>
              <a:cs typeface="Helvetica"/>
            </a:endParaRPr>
          </a:p>
          <a:p>
            <a:pPr marL="469900">
              <a:lnSpc>
                <a:spcPts val="307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C</a:t>
            </a:r>
            <a:r>
              <a:rPr sz="2600" spc="-5" dirty="0"/>
              <a:t>o</a:t>
            </a:r>
            <a:r>
              <a:rPr sz="2600" spc="-25" dirty="0"/>
              <a:t>mm</a:t>
            </a:r>
            <a:r>
              <a:rPr sz="2600" spc="-5" dirty="0"/>
              <a:t>o</a:t>
            </a:r>
            <a:r>
              <a:rPr sz="2600" dirty="0"/>
              <a:t>n bu</a:t>
            </a:r>
            <a:r>
              <a:rPr sz="2600" spc="-10" dirty="0"/>
              <a:t>t</a:t>
            </a:r>
            <a:r>
              <a:rPr sz="2600" dirty="0"/>
              <a:t> </a:t>
            </a:r>
            <a:r>
              <a:rPr sz="2600" spc="-15" dirty="0"/>
              <a:t>e</a:t>
            </a:r>
            <a:r>
              <a:rPr sz="2600" dirty="0"/>
              <a:t>asil</a:t>
            </a:r>
            <a:r>
              <a:rPr sz="2600" spc="-15" dirty="0"/>
              <a:t>y</a:t>
            </a:r>
            <a:r>
              <a:rPr sz="2600" dirty="0"/>
              <a:t> </a:t>
            </a:r>
            <a:r>
              <a:rPr sz="2600" spc="-15" dirty="0"/>
              <a:t>c</a:t>
            </a:r>
            <a:r>
              <a:rPr sz="2600" dirty="0"/>
              <a:t>au</a:t>
            </a:r>
            <a:r>
              <a:rPr sz="2600" spc="-15" dirty="0"/>
              <a:t>g</a:t>
            </a:r>
            <a:r>
              <a:rPr sz="2600" dirty="0"/>
              <a:t>h</a:t>
            </a:r>
            <a:r>
              <a:rPr sz="2600" spc="-10" dirty="0"/>
              <a:t>t</a:t>
            </a:r>
            <a:r>
              <a:rPr sz="2600" dirty="0"/>
              <a:t> b</a:t>
            </a:r>
            <a:r>
              <a:rPr sz="2600" spc="-15" dirty="0"/>
              <a:t>y</a:t>
            </a:r>
            <a:r>
              <a:rPr sz="2600" dirty="0"/>
              <a:t> </a:t>
            </a:r>
            <a:r>
              <a:rPr sz="2600" spc="-15" dirty="0"/>
              <a:t>c</a:t>
            </a:r>
            <a:r>
              <a:rPr sz="2600" spc="-5" dirty="0"/>
              <a:t>o</a:t>
            </a:r>
            <a:r>
              <a:rPr sz="2600" spc="-25" dirty="0"/>
              <a:t>m</a:t>
            </a:r>
            <a:r>
              <a:rPr sz="2600" dirty="0"/>
              <a:t>pu</a:t>
            </a:r>
            <a:r>
              <a:rPr sz="2600" spc="-15" dirty="0"/>
              <a:t>ter</a:t>
            </a:r>
            <a:endParaRPr sz="2600" dirty="0">
              <a:latin typeface="Helvetica"/>
              <a:cs typeface="Helvetica"/>
            </a:endParaRPr>
          </a:p>
          <a:p>
            <a:pPr marL="12700">
              <a:lnSpc>
                <a:spcPts val="36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lang="en-US" sz="2800" dirty="0"/>
              <a:t>Static semantic</a:t>
            </a:r>
            <a:r>
              <a:rPr sz="3000" dirty="0" smtClean="0"/>
              <a:t> </a:t>
            </a:r>
            <a:r>
              <a:rPr sz="3000" spc="-15" dirty="0"/>
              <a:t>err</a:t>
            </a:r>
            <a:r>
              <a:rPr sz="3000" spc="-5" dirty="0"/>
              <a:t>o</a:t>
            </a:r>
            <a:r>
              <a:rPr sz="3000" spc="-15" dirty="0"/>
              <a:t>r</a:t>
            </a:r>
            <a:r>
              <a:rPr sz="3000" dirty="0"/>
              <a:t>s</a:t>
            </a:r>
            <a:endParaRPr sz="3000" dirty="0">
              <a:latin typeface="Helvetica"/>
              <a:cs typeface="Helvetica"/>
            </a:endParaRPr>
          </a:p>
          <a:p>
            <a:pPr marL="749300" marR="311785" indent="-279400">
              <a:lnSpc>
                <a:spcPct val="79400"/>
              </a:lnSpc>
              <a:spcBef>
                <a:spcPts val="7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S</a:t>
            </a:r>
            <a:r>
              <a:rPr sz="2600" spc="-5" dirty="0"/>
              <a:t>o</a:t>
            </a:r>
            <a:r>
              <a:rPr sz="2600" spc="-20" dirty="0"/>
              <a:t>me</a:t>
            </a:r>
            <a:r>
              <a:rPr sz="2600" dirty="0"/>
              <a:t> lan</a:t>
            </a:r>
            <a:r>
              <a:rPr sz="2600" spc="-15" dirty="0"/>
              <a:t>g</a:t>
            </a:r>
            <a:r>
              <a:rPr sz="2600" dirty="0"/>
              <a:t>u</a:t>
            </a:r>
            <a:r>
              <a:rPr sz="2600" spc="-15" dirty="0"/>
              <a:t>age</a:t>
            </a:r>
            <a:r>
              <a:rPr sz="2600" dirty="0"/>
              <a:t>s </a:t>
            </a:r>
            <a:r>
              <a:rPr sz="2600" spc="-15" dirty="0"/>
              <a:t>c</a:t>
            </a:r>
            <a:r>
              <a:rPr sz="2600" dirty="0"/>
              <a:t>h</a:t>
            </a:r>
            <a:r>
              <a:rPr sz="2600" spc="-15" dirty="0"/>
              <a:t>eck</a:t>
            </a:r>
            <a:r>
              <a:rPr sz="2600" dirty="0"/>
              <a:t> </a:t>
            </a:r>
            <a:r>
              <a:rPr sz="2600" spc="-15" dirty="0"/>
              <a:t>care</a:t>
            </a:r>
            <a:r>
              <a:rPr sz="2600" dirty="0"/>
              <a:t>full</a:t>
            </a:r>
            <a:r>
              <a:rPr sz="2600" spc="-15" dirty="0"/>
              <a:t>y</a:t>
            </a:r>
            <a:r>
              <a:rPr sz="2600" dirty="0"/>
              <a:t> b</a:t>
            </a:r>
            <a:r>
              <a:rPr sz="2600" spc="-15" dirty="0"/>
              <a:t>e</a:t>
            </a:r>
            <a:r>
              <a:rPr sz="2600" dirty="0"/>
              <a:t>f</a:t>
            </a:r>
            <a:r>
              <a:rPr sz="2600" spc="-5" dirty="0"/>
              <a:t>o</a:t>
            </a:r>
            <a:r>
              <a:rPr sz="2600" spc="-15" dirty="0"/>
              <a:t>re</a:t>
            </a:r>
            <a:r>
              <a:rPr sz="2600" dirty="0"/>
              <a:t> </a:t>
            </a:r>
            <a:r>
              <a:rPr sz="2600" spc="-10" dirty="0"/>
              <a:t>r</a:t>
            </a:r>
            <a:r>
              <a:rPr sz="2600" dirty="0"/>
              <a:t>unnin</a:t>
            </a:r>
            <a:r>
              <a:rPr sz="2600" spc="-10" dirty="0"/>
              <a:t>g, </a:t>
            </a:r>
            <a:r>
              <a:rPr sz="2600" spc="-5" dirty="0"/>
              <a:t>o</a:t>
            </a:r>
            <a:r>
              <a:rPr sz="2600" dirty="0"/>
              <a:t>th</a:t>
            </a:r>
            <a:r>
              <a:rPr sz="2600" spc="-15" dirty="0"/>
              <a:t>er</a:t>
            </a:r>
            <a:r>
              <a:rPr sz="2600" dirty="0"/>
              <a:t>s </a:t>
            </a:r>
            <a:r>
              <a:rPr sz="2600" spc="-15" dirty="0"/>
              <a:t>c</a:t>
            </a:r>
            <a:r>
              <a:rPr sz="2600" dirty="0"/>
              <a:t>h</a:t>
            </a:r>
            <a:r>
              <a:rPr sz="2600" spc="-15" dirty="0"/>
              <a:t>eck</a:t>
            </a:r>
            <a:r>
              <a:rPr sz="2600" dirty="0"/>
              <a:t> </a:t>
            </a:r>
            <a:r>
              <a:rPr sz="2600" spc="-25" dirty="0"/>
              <a:t>w</a:t>
            </a:r>
            <a:r>
              <a:rPr sz="2600" dirty="0"/>
              <a:t>hil</a:t>
            </a:r>
            <a:r>
              <a:rPr sz="2600" spc="-15" dirty="0"/>
              <a:t>e</a:t>
            </a:r>
            <a:r>
              <a:rPr sz="2600" dirty="0"/>
              <a:t> </a:t>
            </a:r>
            <a:r>
              <a:rPr sz="2600" dirty="0" smtClean="0"/>
              <a:t>in</a:t>
            </a:r>
            <a:r>
              <a:rPr sz="2600" spc="-15" dirty="0" smtClean="0"/>
              <a:t>ter</a:t>
            </a:r>
            <a:r>
              <a:rPr sz="2600" dirty="0" smtClean="0"/>
              <a:t>p</a:t>
            </a:r>
            <a:r>
              <a:rPr sz="2600" spc="-15" dirty="0" smtClean="0"/>
              <a:t>r</a:t>
            </a:r>
            <a:r>
              <a:rPr lang="en-US" sz="2600" spc="-15" dirty="0" smtClean="0"/>
              <a:t>eti</a:t>
            </a:r>
            <a:r>
              <a:rPr sz="2600" dirty="0" smtClean="0"/>
              <a:t>n</a:t>
            </a:r>
            <a:r>
              <a:rPr sz="2600" spc="-15" dirty="0" smtClean="0"/>
              <a:t>g</a:t>
            </a:r>
            <a:r>
              <a:rPr sz="2600" dirty="0" smtClean="0"/>
              <a:t> </a:t>
            </a:r>
            <a:r>
              <a:rPr sz="2600" dirty="0"/>
              <a:t>th</a:t>
            </a:r>
            <a:r>
              <a:rPr sz="2600" spc="-15" dirty="0"/>
              <a:t>e</a:t>
            </a:r>
            <a:r>
              <a:rPr sz="2600" dirty="0"/>
              <a:t> p</a:t>
            </a:r>
            <a:r>
              <a:rPr sz="2600" spc="-10" dirty="0"/>
              <a:t>r</a:t>
            </a:r>
            <a:r>
              <a:rPr sz="2600" spc="-5" dirty="0"/>
              <a:t>o</a:t>
            </a:r>
            <a:r>
              <a:rPr sz="2600" spc="-15" dirty="0"/>
              <a:t>gram</a:t>
            </a:r>
            <a:endParaRPr sz="2600" dirty="0">
              <a:latin typeface="Helvetica"/>
              <a:cs typeface="Helvetica"/>
            </a:endParaRPr>
          </a:p>
          <a:p>
            <a:pPr marL="469900">
              <a:lnSpc>
                <a:spcPts val="312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If n</a:t>
            </a:r>
            <a:r>
              <a:rPr sz="2600" spc="-5" dirty="0"/>
              <a:t>o</a:t>
            </a:r>
            <a:r>
              <a:rPr sz="2600" spc="-10" dirty="0"/>
              <a:t>t</a:t>
            </a:r>
            <a:r>
              <a:rPr sz="2600" dirty="0"/>
              <a:t> </a:t>
            </a:r>
            <a:r>
              <a:rPr sz="2600" spc="-15" dirty="0"/>
              <a:t>c</a:t>
            </a:r>
            <a:r>
              <a:rPr sz="2600" dirty="0"/>
              <a:t>au</a:t>
            </a:r>
            <a:r>
              <a:rPr sz="2600" spc="-15" dirty="0"/>
              <a:t>g</a:t>
            </a:r>
            <a:r>
              <a:rPr sz="2600" dirty="0"/>
              <a:t>h</a:t>
            </a:r>
            <a:r>
              <a:rPr sz="2600" spc="-10" dirty="0"/>
              <a:t>t,</a:t>
            </a:r>
            <a:r>
              <a:rPr sz="2600" dirty="0"/>
              <a:t> b</a:t>
            </a:r>
            <a:r>
              <a:rPr sz="2600" spc="-15" dirty="0"/>
              <a:t>e</a:t>
            </a:r>
            <a:r>
              <a:rPr sz="2600" dirty="0"/>
              <a:t>h</a:t>
            </a:r>
            <a:r>
              <a:rPr sz="2600" spc="-15" dirty="0"/>
              <a:t>av</a:t>
            </a:r>
            <a:r>
              <a:rPr sz="2600" dirty="0"/>
              <a:t>i</a:t>
            </a:r>
            <a:r>
              <a:rPr sz="2600" spc="-5" dirty="0"/>
              <a:t>o</a:t>
            </a:r>
            <a:r>
              <a:rPr sz="2600" spc="-10" dirty="0"/>
              <a:t>r</a:t>
            </a:r>
            <a:r>
              <a:rPr sz="2600" dirty="0"/>
              <a:t> </a:t>
            </a:r>
            <a:r>
              <a:rPr sz="2600" spc="-5" dirty="0"/>
              <a:t>o</a:t>
            </a:r>
            <a:r>
              <a:rPr sz="2600" dirty="0"/>
              <a:t>f p</a:t>
            </a:r>
            <a:r>
              <a:rPr sz="2600" spc="-10" dirty="0"/>
              <a:t>r</a:t>
            </a:r>
            <a:r>
              <a:rPr sz="2600" spc="-5" dirty="0"/>
              <a:t>o</a:t>
            </a:r>
            <a:r>
              <a:rPr sz="2600" spc="-15" dirty="0"/>
              <a:t>gram</a:t>
            </a:r>
            <a:r>
              <a:rPr sz="2600" dirty="0"/>
              <a:t> unp</a:t>
            </a:r>
            <a:r>
              <a:rPr sz="2600" spc="-15" dirty="0"/>
              <a:t>re</a:t>
            </a:r>
            <a:r>
              <a:rPr sz="2600" dirty="0"/>
              <a:t>di</a:t>
            </a:r>
            <a:r>
              <a:rPr sz="2600" spc="-15" dirty="0"/>
              <a:t>c</a:t>
            </a:r>
            <a:r>
              <a:rPr sz="2600" dirty="0"/>
              <a:t>tabl</a:t>
            </a:r>
            <a:r>
              <a:rPr sz="2600" spc="-15" dirty="0"/>
              <a:t>e</a:t>
            </a:r>
            <a:endParaRPr sz="2600" dirty="0">
              <a:latin typeface="Helvetica"/>
              <a:cs typeface="Helvetica"/>
            </a:endParaRPr>
          </a:p>
          <a:p>
            <a:pPr marL="355600" marR="679450" indent="-342900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</a:t>
            </a:r>
            <a:r>
              <a:rPr sz="3000" spc="395" dirty="0">
                <a:latin typeface="Helvetica"/>
                <a:cs typeface="Helvetica"/>
              </a:rPr>
              <a:t> </a:t>
            </a:r>
            <a:r>
              <a:rPr sz="3000" spc="-15" dirty="0"/>
              <a:t>Pr</a:t>
            </a:r>
            <a:r>
              <a:rPr sz="3000" spc="-5" dirty="0"/>
              <a:t>o</a:t>
            </a:r>
            <a:r>
              <a:rPr sz="3000" spc="-20" dirty="0"/>
              <a:t>gram</a:t>
            </a:r>
            <a:r>
              <a:rPr sz="3000" dirty="0"/>
              <a:t>s d</a:t>
            </a:r>
            <a:r>
              <a:rPr sz="3000" spc="-5" dirty="0"/>
              <a:t>o</a:t>
            </a:r>
            <a:r>
              <a:rPr sz="3000" dirty="0"/>
              <a:t>n</a:t>
            </a:r>
            <a:r>
              <a:rPr sz="3000" spc="-10" dirty="0"/>
              <a:t>’t</a:t>
            </a:r>
            <a:r>
              <a:rPr sz="3000" dirty="0"/>
              <a:t> h</a:t>
            </a:r>
            <a:r>
              <a:rPr sz="3000" spc="-15" dirty="0"/>
              <a:t>ave</a:t>
            </a:r>
            <a:r>
              <a:rPr sz="3000" dirty="0"/>
              <a:t> </a:t>
            </a:r>
            <a:r>
              <a:rPr sz="3000" dirty="0" smtClean="0"/>
              <a:t>s</a:t>
            </a:r>
            <a:r>
              <a:rPr sz="3000" spc="-20" dirty="0" smtClean="0"/>
              <a:t>em</a:t>
            </a:r>
            <a:r>
              <a:rPr sz="3000" dirty="0" smtClean="0"/>
              <a:t>a</a:t>
            </a:r>
            <a:r>
              <a:rPr lang="en-US" sz="3000" dirty="0" smtClean="0"/>
              <a:t>nti</a:t>
            </a:r>
            <a:r>
              <a:rPr sz="3000" spc="-15" dirty="0" smtClean="0"/>
              <a:t>c</a:t>
            </a:r>
            <a:r>
              <a:rPr sz="3000" dirty="0" smtClean="0"/>
              <a:t> </a:t>
            </a:r>
            <a:r>
              <a:rPr sz="3000" spc="-15" dirty="0"/>
              <a:t>err</a:t>
            </a:r>
            <a:r>
              <a:rPr sz="3000" spc="-5" dirty="0"/>
              <a:t>o</a:t>
            </a:r>
            <a:r>
              <a:rPr sz="3000" spc="-15" dirty="0"/>
              <a:t>r</a:t>
            </a:r>
            <a:r>
              <a:rPr sz="3000" dirty="0"/>
              <a:t>s</a:t>
            </a:r>
            <a:r>
              <a:rPr sz="3000" spc="-10" dirty="0"/>
              <a:t>,</a:t>
            </a:r>
            <a:r>
              <a:rPr sz="3000" dirty="0"/>
              <a:t> bu</a:t>
            </a:r>
            <a:r>
              <a:rPr sz="3000" spc="-10" dirty="0"/>
              <a:t>t</a:t>
            </a:r>
            <a:r>
              <a:rPr sz="3000" spc="-20" dirty="0"/>
              <a:t> me</a:t>
            </a:r>
            <a:r>
              <a:rPr sz="3000" dirty="0"/>
              <a:t>anin</a:t>
            </a:r>
            <a:r>
              <a:rPr sz="3000" spc="-15" dirty="0"/>
              <a:t>g</a:t>
            </a:r>
            <a:r>
              <a:rPr sz="3000" dirty="0"/>
              <a:t> </a:t>
            </a:r>
            <a:r>
              <a:rPr sz="3000" spc="-20" dirty="0"/>
              <a:t>may</a:t>
            </a:r>
            <a:r>
              <a:rPr sz="3000" dirty="0"/>
              <a:t> n</a:t>
            </a:r>
            <a:r>
              <a:rPr sz="3000" spc="-5" dirty="0"/>
              <a:t>o</a:t>
            </a:r>
            <a:r>
              <a:rPr sz="3000" spc="-10" dirty="0"/>
              <a:t>t</a:t>
            </a:r>
            <a:r>
              <a:rPr sz="3000" dirty="0"/>
              <a:t> b</a:t>
            </a:r>
            <a:r>
              <a:rPr sz="3000" spc="-15" dirty="0"/>
              <a:t>e</a:t>
            </a:r>
            <a:r>
              <a:rPr sz="3000" dirty="0"/>
              <a:t> </a:t>
            </a:r>
            <a:r>
              <a:rPr sz="3000" spc="-30" dirty="0"/>
              <a:t>w</a:t>
            </a:r>
            <a:r>
              <a:rPr sz="3000" dirty="0"/>
              <a:t>h</a:t>
            </a:r>
            <a:r>
              <a:rPr sz="3000" spc="-15" dirty="0"/>
              <a:t>at</a:t>
            </a:r>
            <a:r>
              <a:rPr sz="3000" dirty="0"/>
              <a:t> </a:t>
            </a:r>
            <a:r>
              <a:rPr sz="3000" spc="-30" dirty="0"/>
              <a:t>w</a:t>
            </a:r>
            <a:r>
              <a:rPr sz="3000" dirty="0"/>
              <a:t>as in</a:t>
            </a:r>
            <a:r>
              <a:rPr sz="3000" spc="-15" dirty="0"/>
              <a:t>te</a:t>
            </a:r>
            <a:r>
              <a:rPr sz="3000" dirty="0"/>
              <a:t>nd</a:t>
            </a:r>
            <a:r>
              <a:rPr sz="3000" spc="-15" dirty="0"/>
              <a:t>e</a:t>
            </a:r>
            <a:r>
              <a:rPr sz="3000" dirty="0"/>
              <a:t>d</a:t>
            </a:r>
            <a:endParaRPr sz="3000" dirty="0">
              <a:latin typeface="Helvetica"/>
              <a:cs typeface="Helvetica"/>
            </a:endParaRPr>
          </a:p>
          <a:p>
            <a:pPr marL="469900">
              <a:lnSpc>
                <a:spcPts val="3110"/>
              </a:lnSpc>
              <a:spcBef>
                <a:spcPts val="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C</a:t>
            </a:r>
            <a:r>
              <a:rPr sz="2600" spc="-10" dirty="0"/>
              <a:t>r</a:t>
            </a:r>
            <a:r>
              <a:rPr sz="2600" dirty="0"/>
              <a:t>ash</a:t>
            </a:r>
            <a:r>
              <a:rPr sz="2600" spc="-15" dirty="0"/>
              <a:t>e</a:t>
            </a:r>
            <a:r>
              <a:rPr sz="2600" dirty="0"/>
              <a:t>s (st</a:t>
            </a:r>
            <a:r>
              <a:rPr sz="2600" spc="-5" dirty="0"/>
              <a:t>o</a:t>
            </a:r>
            <a:r>
              <a:rPr sz="2600" dirty="0"/>
              <a:t>ps </a:t>
            </a:r>
            <a:r>
              <a:rPr sz="2600" spc="-10" dirty="0"/>
              <a:t>r</a:t>
            </a:r>
            <a:r>
              <a:rPr sz="2600" dirty="0"/>
              <a:t>unnin</a:t>
            </a:r>
            <a:r>
              <a:rPr sz="2600" spc="-15" dirty="0"/>
              <a:t>g</a:t>
            </a:r>
            <a:r>
              <a:rPr sz="2600" dirty="0"/>
              <a:t>)</a:t>
            </a:r>
            <a:endParaRPr sz="2600" dirty="0">
              <a:latin typeface="Helvetica"/>
              <a:cs typeface="Helvetica"/>
            </a:endParaRPr>
          </a:p>
          <a:p>
            <a:pPr marL="469900">
              <a:lnSpc>
                <a:spcPts val="310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dirty="0"/>
              <a:t>Runs f</a:t>
            </a:r>
            <a:r>
              <a:rPr sz="2600" spc="-5" dirty="0"/>
              <a:t>o</a:t>
            </a:r>
            <a:r>
              <a:rPr sz="2600" spc="-15" dirty="0"/>
              <a:t>rever</a:t>
            </a:r>
            <a:endParaRPr sz="2600" dirty="0">
              <a:latin typeface="Helvetica"/>
              <a:cs typeface="Helvetica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>
                <a:latin typeface="Helvetica"/>
                <a:cs typeface="Helvetica"/>
              </a:rPr>
              <a:t> </a:t>
            </a:r>
            <a:r>
              <a:rPr sz="2600" spc="-285" dirty="0">
                <a:latin typeface="Helvetica"/>
                <a:cs typeface="Helvetica"/>
              </a:rPr>
              <a:t> </a:t>
            </a:r>
            <a:r>
              <a:rPr sz="2600" spc="-15" dirty="0"/>
              <a:t>Pr</a:t>
            </a:r>
            <a:r>
              <a:rPr sz="2600" spc="-5" dirty="0"/>
              <a:t>o</a:t>
            </a:r>
            <a:r>
              <a:rPr sz="2600" dirty="0"/>
              <a:t>du</a:t>
            </a:r>
            <a:r>
              <a:rPr sz="2600" spc="-15" dirty="0"/>
              <a:t>ce</a:t>
            </a:r>
            <a:r>
              <a:rPr sz="2600" dirty="0"/>
              <a:t>s an ans</a:t>
            </a:r>
            <a:r>
              <a:rPr sz="2600" spc="-25" dirty="0"/>
              <a:t>w</a:t>
            </a:r>
            <a:r>
              <a:rPr sz="2600" spc="-10" dirty="0"/>
              <a:t>er,</a:t>
            </a:r>
            <a:r>
              <a:rPr sz="2600" dirty="0"/>
              <a:t> bu</a:t>
            </a:r>
            <a:r>
              <a:rPr sz="2600" spc="-10" dirty="0"/>
              <a:t>t</a:t>
            </a:r>
            <a:r>
              <a:rPr sz="2600" dirty="0"/>
              <a:t> n</a:t>
            </a:r>
            <a:r>
              <a:rPr sz="2600" spc="-5" dirty="0"/>
              <a:t>o</a:t>
            </a:r>
            <a:r>
              <a:rPr sz="2600" spc="-10" dirty="0"/>
              <a:t>t</a:t>
            </a:r>
            <a:r>
              <a:rPr sz="2600" dirty="0"/>
              <a:t> p</a:t>
            </a:r>
            <a:r>
              <a:rPr sz="2600" spc="-10" dirty="0"/>
              <a:t>r</a:t>
            </a:r>
            <a:r>
              <a:rPr sz="2600" spc="-5" dirty="0"/>
              <a:t>o</a:t>
            </a:r>
            <a:r>
              <a:rPr sz="2600" spc="-15" dirty="0"/>
              <a:t>grammer’</a:t>
            </a:r>
            <a:r>
              <a:rPr sz="2600" dirty="0"/>
              <a:t>s in</a:t>
            </a:r>
            <a:r>
              <a:rPr sz="2600" spc="-15" dirty="0"/>
              <a:t>te</a:t>
            </a:r>
            <a:r>
              <a:rPr sz="2600" dirty="0"/>
              <a:t>n</a:t>
            </a:r>
            <a:r>
              <a:rPr sz="2600" spc="-10" dirty="0"/>
              <a:t>t</a:t>
            </a:r>
            <a:endParaRPr sz="26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3166110">
              <a:lnSpc>
                <a:spcPct val="100000"/>
              </a:lnSpc>
            </a:pPr>
            <a:r>
              <a:rPr dirty="0"/>
              <a:t>Ou</a:t>
            </a:r>
            <a:r>
              <a:rPr spc="-20" dirty="0"/>
              <a:t>r </a:t>
            </a:r>
            <a:r>
              <a:rPr spc="-25" dirty="0"/>
              <a:t>g</a:t>
            </a:r>
            <a:r>
              <a:rPr spc="-5" dirty="0"/>
              <a:t>o</a:t>
            </a:r>
            <a:r>
              <a:rPr dirty="0"/>
              <a:t>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355600" marR="1729105" indent="-342900">
              <a:lnSpc>
                <a:spcPts val="38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/>
              <a:t>L</a:t>
            </a:r>
            <a:r>
              <a:rPr spc="-20" dirty="0"/>
              <a:t>ear</a:t>
            </a:r>
            <a:r>
              <a:rPr dirty="0"/>
              <a:t>n th</a:t>
            </a:r>
            <a:r>
              <a:rPr spc="-20" dirty="0"/>
              <a:t>e</a:t>
            </a:r>
            <a:r>
              <a:rPr dirty="0"/>
              <a:t> s</a:t>
            </a:r>
            <a:r>
              <a:rPr spc="-20" dirty="0"/>
              <a:t>y</a:t>
            </a:r>
            <a:r>
              <a:rPr dirty="0"/>
              <a:t>ntax and </a:t>
            </a:r>
            <a:r>
              <a:rPr dirty="0" smtClean="0"/>
              <a:t>s</a:t>
            </a:r>
            <a:r>
              <a:rPr spc="-25" dirty="0" smtClean="0"/>
              <a:t>em</a:t>
            </a:r>
            <a:r>
              <a:rPr dirty="0" smtClean="0"/>
              <a:t>a</a:t>
            </a:r>
            <a:r>
              <a:rPr lang="en-US" dirty="0" smtClean="0"/>
              <a:t>nti</a:t>
            </a:r>
            <a:r>
              <a:rPr spc="-15" dirty="0" smtClean="0"/>
              <a:t>c</a:t>
            </a:r>
            <a:r>
              <a:rPr dirty="0" smtClean="0"/>
              <a:t>s </a:t>
            </a:r>
            <a:r>
              <a:rPr spc="-5" dirty="0"/>
              <a:t>o</a:t>
            </a:r>
            <a:r>
              <a:rPr dirty="0"/>
              <a:t>f a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g</a:t>
            </a:r>
            <a:r>
              <a:rPr spc="-20" dirty="0"/>
              <a:t>r</a:t>
            </a:r>
            <a:r>
              <a:rPr spc="-25" dirty="0"/>
              <a:t>amm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lan</a:t>
            </a:r>
            <a:r>
              <a:rPr spc="-15" dirty="0"/>
              <a:t>g</a:t>
            </a:r>
            <a:r>
              <a:rPr dirty="0"/>
              <a:t>u</a:t>
            </a:r>
            <a:r>
              <a:rPr spc="-20" dirty="0"/>
              <a:t>age</a:t>
            </a:r>
          </a:p>
          <a:p>
            <a:pPr marL="355600" marR="134620" indent="-342900">
              <a:lnSpc>
                <a:spcPct val="100099"/>
              </a:lnSpc>
              <a:spcBef>
                <a:spcPts val="605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/>
              <a:t>L</a:t>
            </a:r>
            <a:r>
              <a:rPr spc="-20" dirty="0"/>
              <a:t>ear</a:t>
            </a:r>
            <a:r>
              <a:rPr dirty="0"/>
              <a:t>n h</a:t>
            </a:r>
            <a:r>
              <a:rPr spc="-5" dirty="0"/>
              <a:t>o</a:t>
            </a:r>
            <a:r>
              <a:rPr spc="-25" dirty="0"/>
              <a:t>w</a:t>
            </a:r>
            <a:r>
              <a:rPr dirty="0"/>
              <a:t> to us</a:t>
            </a:r>
            <a:r>
              <a:rPr spc="-20" dirty="0"/>
              <a:t>e</a:t>
            </a:r>
            <a:r>
              <a:rPr dirty="0"/>
              <a:t> th</a:t>
            </a:r>
            <a:r>
              <a:rPr spc="-5" dirty="0"/>
              <a:t>o</a:t>
            </a:r>
            <a:r>
              <a:rPr dirty="0"/>
              <a:t>s</a:t>
            </a:r>
            <a:r>
              <a:rPr spc="-20" dirty="0"/>
              <a:t>e</a:t>
            </a:r>
            <a:r>
              <a:rPr dirty="0"/>
              <a:t> </a:t>
            </a:r>
            <a:r>
              <a:rPr spc="-20" dirty="0"/>
              <a:t>e</a:t>
            </a:r>
            <a:r>
              <a:rPr dirty="0"/>
              <a:t>l</a:t>
            </a:r>
            <a:r>
              <a:rPr spc="-20" dirty="0"/>
              <a:t>eme</a:t>
            </a:r>
            <a:r>
              <a:rPr dirty="0"/>
              <a:t>nts to </a:t>
            </a:r>
            <a:r>
              <a:rPr spc="-15" dirty="0"/>
              <a:t>t</a:t>
            </a:r>
            <a:r>
              <a:rPr spc="-20" dirty="0"/>
              <a:t>r</a:t>
            </a:r>
            <a:r>
              <a:rPr dirty="0"/>
              <a:t>ansl</a:t>
            </a:r>
            <a:r>
              <a:rPr spc="-15" dirty="0"/>
              <a:t>ate</a:t>
            </a:r>
            <a:r>
              <a:rPr spc="-10" dirty="0"/>
              <a:t> </a:t>
            </a:r>
            <a:r>
              <a:rPr dirty="0"/>
              <a:t>“</a:t>
            </a:r>
            <a:r>
              <a:rPr spc="-20" dirty="0"/>
              <a:t>r</a:t>
            </a:r>
            <a:r>
              <a:rPr spc="-15" dirty="0"/>
              <a:t>ec</a:t>
            </a:r>
            <a:r>
              <a:rPr dirty="0"/>
              <a:t>ip</a:t>
            </a:r>
            <a:r>
              <a:rPr spc="-20" dirty="0"/>
              <a:t>e</a:t>
            </a:r>
            <a:r>
              <a:rPr dirty="0"/>
              <a:t>s” f</a:t>
            </a:r>
            <a:r>
              <a:rPr spc="-5" dirty="0"/>
              <a:t>o</a:t>
            </a:r>
            <a:r>
              <a:rPr spc="-15" dirty="0"/>
              <a:t>r</a:t>
            </a:r>
            <a:r>
              <a:rPr dirty="0"/>
              <a:t> s</a:t>
            </a:r>
            <a:r>
              <a:rPr spc="-5" dirty="0"/>
              <a:t>o</a:t>
            </a:r>
            <a:r>
              <a:rPr dirty="0"/>
              <a:t>l</a:t>
            </a:r>
            <a:r>
              <a:rPr spc="-15" dirty="0"/>
              <a:t>v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a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dirty="0"/>
              <a:t>bl</a:t>
            </a:r>
            <a:r>
              <a:rPr spc="-25" dirty="0"/>
              <a:t>em</a:t>
            </a:r>
            <a:r>
              <a:rPr dirty="0"/>
              <a:t> into a f</a:t>
            </a:r>
            <a:r>
              <a:rPr spc="-5" dirty="0"/>
              <a:t>o</a:t>
            </a:r>
            <a:r>
              <a:rPr spc="-20" dirty="0"/>
              <a:t>r</a:t>
            </a:r>
            <a:r>
              <a:rPr spc="-30" dirty="0"/>
              <a:t>m</a:t>
            </a:r>
            <a:r>
              <a:rPr spc="-10" dirty="0"/>
              <a:t> </a:t>
            </a:r>
            <a:r>
              <a:rPr dirty="0"/>
              <a:t>th</a:t>
            </a:r>
            <a:r>
              <a:rPr spc="-15" dirty="0"/>
              <a:t>at</a:t>
            </a:r>
            <a:r>
              <a:rPr dirty="0"/>
              <a:t> th</a:t>
            </a:r>
            <a:r>
              <a:rPr spc="-20" dirty="0"/>
              <a:t>e</a:t>
            </a:r>
            <a:r>
              <a:rPr dirty="0"/>
              <a:t> </a:t>
            </a:r>
            <a:r>
              <a:rPr spc="-15" dirty="0"/>
              <a:t>c</a:t>
            </a:r>
            <a:r>
              <a:rPr spc="-5" dirty="0"/>
              <a:t>o</a:t>
            </a:r>
            <a:r>
              <a:rPr spc="-30" dirty="0"/>
              <a:t>m</a:t>
            </a:r>
            <a:r>
              <a:rPr dirty="0"/>
              <a:t>pu</a:t>
            </a:r>
            <a:r>
              <a:rPr spc="-15" dirty="0"/>
              <a:t>ter</a:t>
            </a:r>
            <a:r>
              <a:rPr dirty="0"/>
              <a:t> </a:t>
            </a:r>
            <a:r>
              <a:rPr spc="-15" dirty="0"/>
              <a:t>c</a:t>
            </a:r>
            <a:r>
              <a:rPr dirty="0"/>
              <a:t>an us</a:t>
            </a:r>
            <a:r>
              <a:rPr spc="-20" dirty="0"/>
              <a:t>e</a:t>
            </a:r>
            <a:r>
              <a:rPr dirty="0"/>
              <a:t> to do th</a:t>
            </a:r>
            <a:r>
              <a:rPr spc="-20" dirty="0"/>
              <a:t>e</a:t>
            </a:r>
            <a:r>
              <a:rPr dirty="0"/>
              <a:t> 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20" dirty="0"/>
              <a:t>r</a:t>
            </a:r>
            <a:r>
              <a:rPr spc="-15" dirty="0"/>
              <a:t>k</a:t>
            </a:r>
            <a:r>
              <a:rPr dirty="0"/>
              <a:t> f</a:t>
            </a:r>
            <a:r>
              <a:rPr spc="-5" dirty="0"/>
              <a:t>o</a:t>
            </a:r>
            <a:r>
              <a:rPr spc="-15" dirty="0"/>
              <a:t>r</a:t>
            </a:r>
            <a:r>
              <a:rPr spc="-10" dirty="0"/>
              <a:t> </a:t>
            </a:r>
            <a:r>
              <a:rPr spc="-5" dirty="0"/>
              <a:t>us</a:t>
            </a:r>
          </a:p>
          <a:p>
            <a:pPr marL="355600" marR="5080" indent="-342900">
              <a:lnSpc>
                <a:spcPct val="100000"/>
              </a:lnSpc>
              <a:spcBef>
                <a:spcPts val="825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 smtClean="0"/>
              <a:t>C</a:t>
            </a:r>
            <a:r>
              <a:rPr spc="-5" dirty="0" smtClean="0"/>
              <a:t>o</a:t>
            </a:r>
            <a:r>
              <a:rPr spc="-30" dirty="0" smtClean="0"/>
              <a:t>m</a:t>
            </a:r>
            <a:r>
              <a:rPr dirty="0" smtClean="0"/>
              <a:t>pu</a:t>
            </a:r>
            <a:r>
              <a:rPr spc="-145" dirty="0" smtClean="0"/>
              <a:t>t</a:t>
            </a:r>
            <a:r>
              <a:rPr lang="en-US" spc="-145" dirty="0" smtClean="0"/>
              <a:t>ati</a:t>
            </a:r>
            <a:r>
              <a:rPr spc="-5" dirty="0" smtClean="0"/>
              <a:t>o</a:t>
            </a:r>
            <a:r>
              <a:rPr dirty="0" smtClean="0"/>
              <a:t>nal </a:t>
            </a:r>
            <a:r>
              <a:rPr spc="-30" dirty="0"/>
              <a:t>m</a:t>
            </a:r>
            <a:r>
              <a:rPr spc="-5" dirty="0"/>
              <a:t>o</a:t>
            </a:r>
            <a:r>
              <a:rPr dirty="0"/>
              <a:t>d</a:t>
            </a:r>
            <a:r>
              <a:rPr spc="-20" dirty="0"/>
              <a:t>e</a:t>
            </a:r>
            <a:r>
              <a:rPr dirty="0"/>
              <a:t>s </a:t>
            </a:r>
            <a:r>
              <a:rPr spc="-5" dirty="0"/>
              <a:t>o</a:t>
            </a:r>
            <a:r>
              <a:rPr dirty="0"/>
              <a:t>f th</a:t>
            </a:r>
            <a:r>
              <a:rPr spc="-5" dirty="0"/>
              <a:t>o</a:t>
            </a:r>
            <a:r>
              <a:rPr dirty="0"/>
              <a:t>u</a:t>
            </a:r>
            <a:r>
              <a:rPr spc="-15" dirty="0"/>
              <a:t>g</a:t>
            </a:r>
            <a:r>
              <a:rPr dirty="0"/>
              <a:t>h</a:t>
            </a:r>
            <a:r>
              <a:rPr spc="-15" dirty="0"/>
              <a:t>t</a:t>
            </a:r>
            <a:r>
              <a:rPr dirty="0"/>
              <a:t> </a:t>
            </a:r>
            <a:r>
              <a:rPr spc="-20" dirty="0"/>
              <a:t>e</a:t>
            </a:r>
            <a:r>
              <a:rPr dirty="0"/>
              <a:t>nabl</a:t>
            </a:r>
            <a:r>
              <a:rPr spc="-20" dirty="0"/>
              <a:t>e</a:t>
            </a:r>
            <a:r>
              <a:rPr dirty="0"/>
              <a:t> us to us</a:t>
            </a:r>
            <a:r>
              <a:rPr spc="-20" dirty="0"/>
              <a:t>e</a:t>
            </a:r>
            <a:r>
              <a:rPr dirty="0"/>
              <a:t> a sui</a:t>
            </a:r>
            <a:r>
              <a:rPr spc="-15" dirty="0"/>
              <a:t>te</a:t>
            </a:r>
            <a:r>
              <a:rPr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25" dirty="0"/>
              <a:t>me</a:t>
            </a:r>
            <a:r>
              <a:rPr dirty="0"/>
              <a:t>th</a:t>
            </a:r>
            <a:r>
              <a:rPr spc="-5" dirty="0"/>
              <a:t>o</a:t>
            </a:r>
            <a:r>
              <a:rPr dirty="0"/>
              <a:t>ds to s</a:t>
            </a:r>
            <a:r>
              <a:rPr spc="-5" dirty="0"/>
              <a:t>o</a:t>
            </a:r>
            <a:r>
              <a:rPr dirty="0"/>
              <a:t>l</a:t>
            </a:r>
            <a:r>
              <a:rPr spc="-20" dirty="0"/>
              <a:t>ve</a:t>
            </a:r>
            <a:r>
              <a:rPr dirty="0"/>
              <a:t> p</a:t>
            </a:r>
            <a:r>
              <a:rPr spc="-20" dirty="0"/>
              <a:t>r</a:t>
            </a:r>
            <a:r>
              <a:rPr spc="-5" dirty="0"/>
              <a:t>o</a:t>
            </a:r>
            <a:r>
              <a:rPr dirty="0"/>
              <a:t>bl</a:t>
            </a:r>
            <a:r>
              <a:rPr spc="-25" dirty="0"/>
              <a:t>em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04775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d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 a 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pu</a:t>
            </a:r>
            <a:r>
              <a:rPr spc="-20" dirty="0">
                <a:latin typeface="Calibri"/>
                <a:cs typeface="Calibri"/>
              </a:rPr>
              <a:t>ter</a:t>
            </a:r>
            <a:r>
              <a:rPr dirty="0">
                <a:latin typeface="Calibri"/>
                <a:cs typeface="Calibri"/>
              </a:rPr>
              <a:t> d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4252182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dirty="0">
                <a:latin typeface="Calibri"/>
                <a:cs typeface="Calibri"/>
              </a:rPr>
              <a:t>Fund</a:t>
            </a:r>
            <a:r>
              <a:rPr spc="-20" dirty="0">
                <a:latin typeface="Calibri"/>
                <a:cs typeface="Calibri"/>
              </a:rPr>
              <a:t>ame</a:t>
            </a:r>
            <a:r>
              <a:rPr dirty="0">
                <a:latin typeface="Calibri"/>
                <a:cs typeface="Calibri"/>
              </a:rPr>
              <a:t>nta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a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pu</a:t>
            </a:r>
            <a:r>
              <a:rPr spc="-15" dirty="0">
                <a:latin typeface="Calibri"/>
                <a:cs typeface="Calibri"/>
              </a:rPr>
              <a:t>te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 smtClean="0">
                <a:latin typeface="Calibri"/>
                <a:cs typeface="Calibri"/>
              </a:rPr>
              <a:t>:</a:t>
            </a:r>
            <a:endParaRPr spc="-1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15" dirty="0">
                <a:latin typeface="Calibri"/>
                <a:cs typeface="Calibri"/>
              </a:rPr>
              <a:t>Per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rm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lang="en-US" sz="2800" spc="-15" dirty="0" smtClean="0">
                <a:latin typeface="Calibri"/>
                <a:cs typeface="Calibri"/>
              </a:rPr>
              <a:t>calculations</a:t>
            </a: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lang="en-US" sz="2800" spc="-15" dirty="0"/>
              <a:t>	</a:t>
            </a:r>
            <a:r>
              <a:rPr lang="en-US" sz="2800" spc="-15" dirty="0" err="1" smtClean="0"/>
              <a:t>i</a:t>
            </a:r>
            <a:r>
              <a:rPr lang="en-US" sz="2800" spc="-15" dirty="0" smtClean="0"/>
              <a:t>/o, some math, some conditions, some repetition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20" dirty="0">
                <a:latin typeface="Calibri"/>
                <a:cs typeface="Calibri"/>
              </a:rPr>
              <a:t>Remem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s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re</a:t>
            </a:r>
            <a:r>
              <a:rPr sz="2800" dirty="0" smtClean="0">
                <a:latin typeface="Calibri"/>
                <a:cs typeface="Calibri"/>
              </a:rPr>
              <a:t>sults</a:t>
            </a:r>
            <a:endParaRPr lang="en-US" sz="2800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lang="en-US" sz="2800" dirty="0" smtClean="0"/>
              <a:t>(stores everything as bits and bytes)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spc="-3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spc="-15" dirty="0" smtClean="0">
                <a:latin typeface="Calibri"/>
                <a:cs typeface="Calibri"/>
              </a:rPr>
              <a:t>calculations</a:t>
            </a:r>
            <a:r>
              <a:rPr dirty="0" smtClean="0">
                <a:latin typeface="Calibri"/>
                <a:cs typeface="Calibri"/>
              </a:rPr>
              <a:t>?</a:t>
            </a:r>
            <a:endParaRPr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uil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in </a:t>
            </a:r>
            <a:r>
              <a:rPr lang="en-US" sz="2800" dirty="0" smtClean="0">
                <a:latin typeface="Calibri"/>
                <a:cs typeface="Calibri"/>
              </a:rPr>
              <a:t>primitives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 smtClean="0">
                <a:latin typeface="Helvetica"/>
                <a:cs typeface="Helvetica"/>
              </a:rPr>
              <a:t> </a:t>
            </a:r>
            <a:r>
              <a:rPr lang="en-US" sz="2800" dirty="0" smtClean="0">
                <a:latin typeface="Calibri"/>
                <a:cs typeface="Calibri"/>
              </a:rPr>
              <a:t>Creating 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dirty="0" smtClean="0">
                <a:latin typeface="Calibri"/>
                <a:cs typeface="Calibri"/>
              </a:rPr>
              <a:t>u</a:t>
            </a:r>
            <a:r>
              <a:rPr sz="2800" spc="-10" dirty="0" smtClean="0">
                <a:latin typeface="Calibri"/>
                <a:cs typeface="Calibri"/>
              </a:rPr>
              <a:t>r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lang="en-US" sz="2800" spc="-15" dirty="0" smtClean="0">
                <a:latin typeface="Calibri"/>
                <a:cs typeface="Calibri"/>
              </a:rPr>
              <a:t>Calculating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214376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Is th</a:t>
            </a:r>
            <a:r>
              <a:rPr spc="-20" dirty="0">
                <a:latin typeface="Calibri"/>
                <a:cs typeface="Calibri"/>
              </a:rPr>
              <a:t>at all i</a:t>
            </a:r>
            <a:r>
              <a:rPr spc="-15" dirty="0">
                <a:latin typeface="Calibri"/>
                <a:cs typeface="Calibri"/>
              </a:rPr>
              <a:t>t d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5663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billi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lang="en-US" sz="3200" spc="-15" dirty="0">
                <a:cs typeface="Calibri"/>
              </a:rPr>
              <a:t>calculations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 s</a:t>
            </a:r>
            <a:r>
              <a:rPr sz="3200" spc="-15" dirty="0">
                <a:latin typeface="Calibri"/>
                <a:cs typeface="Calibri"/>
              </a:rPr>
              <a:t>ec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5668643"/>
            <a:ext cx="49942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spc="-25" dirty="0">
                <a:latin typeface="Calibri"/>
                <a:cs typeface="Calibri"/>
              </a:rPr>
              <a:t>100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ab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te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st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604" y="2835327"/>
            <a:ext cx="1828800" cy="190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3768" y="2788919"/>
            <a:ext cx="1213658" cy="1184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2257" y="2816647"/>
            <a:ext cx="1116657" cy="1083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2257" y="2816647"/>
            <a:ext cx="1116965" cy="1083945"/>
          </a:xfrm>
          <a:custGeom>
            <a:avLst/>
            <a:gdLst/>
            <a:ahLst/>
            <a:cxnLst/>
            <a:rect l="l" t="t" r="r" b="b"/>
            <a:pathLst>
              <a:path w="1116964" h="1083945">
                <a:moveTo>
                  <a:pt x="0" y="541960"/>
                </a:moveTo>
                <a:lnTo>
                  <a:pt x="1850" y="497511"/>
                </a:lnTo>
                <a:lnTo>
                  <a:pt x="7307" y="454051"/>
                </a:lnTo>
                <a:lnTo>
                  <a:pt x="16226" y="411721"/>
                </a:lnTo>
                <a:lnTo>
                  <a:pt x="28463" y="370659"/>
                </a:lnTo>
                <a:lnTo>
                  <a:pt x="43876" y="331005"/>
                </a:lnTo>
                <a:lnTo>
                  <a:pt x="62319" y="292898"/>
                </a:lnTo>
                <a:lnTo>
                  <a:pt x="83650" y="256478"/>
                </a:lnTo>
                <a:lnTo>
                  <a:pt x="107725" y="221885"/>
                </a:lnTo>
                <a:lnTo>
                  <a:pt x="134399" y="189258"/>
                </a:lnTo>
                <a:lnTo>
                  <a:pt x="163530" y="158736"/>
                </a:lnTo>
                <a:lnTo>
                  <a:pt x="194974" y="130459"/>
                </a:lnTo>
                <a:lnTo>
                  <a:pt x="228587" y="104566"/>
                </a:lnTo>
                <a:lnTo>
                  <a:pt x="264225" y="81198"/>
                </a:lnTo>
                <a:lnTo>
                  <a:pt x="301744" y="60492"/>
                </a:lnTo>
                <a:lnTo>
                  <a:pt x="341002" y="42589"/>
                </a:lnTo>
                <a:lnTo>
                  <a:pt x="381853" y="27629"/>
                </a:lnTo>
                <a:lnTo>
                  <a:pt x="424156" y="15750"/>
                </a:lnTo>
                <a:lnTo>
                  <a:pt x="467765" y="7093"/>
                </a:lnTo>
                <a:lnTo>
                  <a:pt x="512537" y="1796"/>
                </a:lnTo>
                <a:lnTo>
                  <a:pt x="558329" y="0"/>
                </a:lnTo>
                <a:lnTo>
                  <a:pt x="604120" y="1796"/>
                </a:lnTo>
                <a:lnTo>
                  <a:pt x="648892" y="7093"/>
                </a:lnTo>
                <a:lnTo>
                  <a:pt x="692501" y="15750"/>
                </a:lnTo>
                <a:lnTo>
                  <a:pt x="734804" y="27629"/>
                </a:lnTo>
                <a:lnTo>
                  <a:pt x="775655" y="42589"/>
                </a:lnTo>
                <a:lnTo>
                  <a:pt x="814913" y="60492"/>
                </a:lnTo>
                <a:lnTo>
                  <a:pt x="852432" y="81198"/>
                </a:lnTo>
                <a:lnTo>
                  <a:pt x="888070" y="104566"/>
                </a:lnTo>
                <a:lnTo>
                  <a:pt x="921683" y="130459"/>
                </a:lnTo>
                <a:lnTo>
                  <a:pt x="953126" y="158736"/>
                </a:lnTo>
                <a:lnTo>
                  <a:pt x="982257" y="189258"/>
                </a:lnTo>
                <a:lnTo>
                  <a:pt x="1008932" y="221885"/>
                </a:lnTo>
                <a:lnTo>
                  <a:pt x="1033007" y="256478"/>
                </a:lnTo>
                <a:lnTo>
                  <a:pt x="1054337" y="292898"/>
                </a:lnTo>
                <a:lnTo>
                  <a:pt x="1072781" y="331005"/>
                </a:lnTo>
                <a:lnTo>
                  <a:pt x="1088193" y="370659"/>
                </a:lnTo>
                <a:lnTo>
                  <a:pt x="1100431" y="411721"/>
                </a:lnTo>
                <a:lnTo>
                  <a:pt x="1109350" y="454051"/>
                </a:lnTo>
                <a:lnTo>
                  <a:pt x="1114806" y="497511"/>
                </a:lnTo>
                <a:lnTo>
                  <a:pt x="1116657" y="541960"/>
                </a:lnTo>
                <a:lnTo>
                  <a:pt x="1114806" y="586409"/>
                </a:lnTo>
                <a:lnTo>
                  <a:pt x="1109350" y="629869"/>
                </a:lnTo>
                <a:lnTo>
                  <a:pt x="1100431" y="672200"/>
                </a:lnTo>
                <a:lnTo>
                  <a:pt x="1088193" y="713262"/>
                </a:lnTo>
                <a:lnTo>
                  <a:pt x="1072781" y="752916"/>
                </a:lnTo>
                <a:lnTo>
                  <a:pt x="1054337" y="791023"/>
                </a:lnTo>
                <a:lnTo>
                  <a:pt x="1033007" y="827442"/>
                </a:lnTo>
                <a:lnTo>
                  <a:pt x="1008932" y="862035"/>
                </a:lnTo>
                <a:lnTo>
                  <a:pt x="982257" y="894663"/>
                </a:lnTo>
                <a:lnTo>
                  <a:pt x="953126" y="925185"/>
                </a:lnTo>
                <a:lnTo>
                  <a:pt x="921683" y="953462"/>
                </a:lnTo>
                <a:lnTo>
                  <a:pt x="888070" y="979354"/>
                </a:lnTo>
                <a:lnTo>
                  <a:pt x="852432" y="1002723"/>
                </a:lnTo>
                <a:lnTo>
                  <a:pt x="814913" y="1023429"/>
                </a:lnTo>
                <a:lnTo>
                  <a:pt x="775655" y="1041331"/>
                </a:lnTo>
                <a:lnTo>
                  <a:pt x="734804" y="1056292"/>
                </a:lnTo>
                <a:lnTo>
                  <a:pt x="692501" y="1068170"/>
                </a:lnTo>
                <a:lnTo>
                  <a:pt x="648892" y="1076828"/>
                </a:lnTo>
                <a:lnTo>
                  <a:pt x="604120" y="1082125"/>
                </a:lnTo>
                <a:lnTo>
                  <a:pt x="558329" y="1083921"/>
                </a:lnTo>
                <a:lnTo>
                  <a:pt x="512537" y="1082125"/>
                </a:lnTo>
                <a:lnTo>
                  <a:pt x="467765" y="1076828"/>
                </a:lnTo>
                <a:lnTo>
                  <a:pt x="424156" y="1068170"/>
                </a:lnTo>
                <a:lnTo>
                  <a:pt x="381853" y="1056292"/>
                </a:lnTo>
                <a:lnTo>
                  <a:pt x="341002" y="1041331"/>
                </a:lnTo>
                <a:lnTo>
                  <a:pt x="301744" y="1023429"/>
                </a:lnTo>
                <a:lnTo>
                  <a:pt x="264225" y="1002723"/>
                </a:lnTo>
                <a:lnTo>
                  <a:pt x="228587" y="979354"/>
                </a:lnTo>
                <a:lnTo>
                  <a:pt x="194974" y="953462"/>
                </a:lnTo>
                <a:lnTo>
                  <a:pt x="163530" y="925185"/>
                </a:lnTo>
                <a:lnTo>
                  <a:pt x="134399" y="894663"/>
                </a:lnTo>
                <a:lnTo>
                  <a:pt x="107725" y="862035"/>
                </a:lnTo>
                <a:lnTo>
                  <a:pt x="83650" y="827442"/>
                </a:lnTo>
                <a:lnTo>
                  <a:pt x="62319" y="791023"/>
                </a:lnTo>
                <a:lnTo>
                  <a:pt x="43876" y="752916"/>
                </a:lnTo>
                <a:lnTo>
                  <a:pt x="28463" y="713262"/>
                </a:lnTo>
                <a:lnTo>
                  <a:pt x="16226" y="672200"/>
                </a:lnTo>
                <a:lnTo>
                  <a:pt x="7307" y="629869"/>
                </a:lnTo>
                <a:lnTo>
                  <a:pt x="1850" y="586409"/>
                </a:lnTo>
                <a:lnTo>
                  <a:pt x="0" y="54196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1872" y="4293523"/>
            <a:ext cx="365760" cy="748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0162" y="4322095"/>
            <a:ext cx="251794" cy="645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0162" y="4322095"/>
            <a:ext cx="252095" cy="646430"/>
          </a:xfrm>
          <a:custGeom>
            <a:avLst/>
            <a:gdLst/>
            <a:ahLst/>
            <a:cxnLst/>
            <a:rect l="l" t="t" r="r" b="b"/>
            <a:pathLst>
              <a:path w="252095" h="646429">
                <a:moveTo>
                  <a:pt x="0" y="520076"/>
                </a:moveTo>
                <a:lnTo>
                  <a:pt x="62948" y="520076"/>
                </a:lnTo>
                <a:lnTo>
                  <a:pt x="62948" y="0"/>
                </a:lnTo>
                <a:lnTo>
                  <a:pt x="188845" y="0"/>
                </a:lnTo>
                <a:lnTo>
                  <a:pt x="188845" y="520076"/>
                </a:lnTo>
                <a:lnTo>
                  <a:pt x="251795" y="520076"/>
                </a:lnTo>
                <a:lnTo>
                  <a:pt x="125898" y="645973"/>
                </a:lnTo>
                <a:lnTo>
                  <a:pt x="0" y="52007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65391"/>
          </a:xfrm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475615">
              <a:lnSpc>
                <a:spcPct val="100000"/>
              </a:lnSpc>
            </a:pPr>
            <a:r>
              <a:rPr spc="-3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 si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pl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spc="-20" dirty="0" smtClean="0">
                <a:latin typeface="Calibri"/>
                <a:cs typeface="Calibri"/>
              </a:rPr>
              <a:t>calculations </a:t>
            </a:r>
            <a:r>
              <a:rPr spc="-25" dirty="0" smtClean="0">
                <a:latin typeface="Calibri"/>
                <a:cs typeface="Calibri"/>
              </a:rPr>
              <a:t>e</a:t>
            </a:r>
            <a:r>
              <a:rPr dirty="0" smtClean="0">
                <a:latin typeface="Calibri"/>
                <a:cs typeface="Calibri"/>
              </a:rPr>
              <a:t>n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dirty="0" smtClean="0">
                <a:latin typeface="Calibri"/>
                <a:cs typeface="Calibri"/>
              </a:rPr>
              <a:t>u</a:t>
            </a:r>
            <a:r>
              <a:rPr spc="-25" dirty="0" smtClean="0">
                <a:latin typeface="Calibri"/>
                <a:cs typeface="Calibri"/>
              </a:rPr>
              <a:t>g</a:t>
            </a:r>
            <a:r>
              <a:rPr dirty="0" smtClean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5173588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+mn-lt"/>
                <a:cs typeface="Arial"/>
              </a:rPr>
              <a:t>•</a:t>
            </a:r>
            <a:r>
              <a:rPr dirty="0">
                <a:latin typeface="+mn-lt"/>
                <a:cs typeface="Helvetica"/>
              </a:rPr>
              <a:t> </a:t>
            </a:r>
            <a:r>
              <a:rPr spc="240" dirty="0">
                <a:latin typeface="+mn-lt"/>
                <a:cs typeface="Helvetica"/>
              </a:rPr>
              <a:t> </a:t>
            </a:r>
            <a:r>
              <a:rPr dirty="0">
                <a:latin typeface="+mn-lt"/>
              </a:rPr>
              <a:t>S</a:t>
            </a:r>
            <a:r>
              <a:rPr spc="-20" dirty="0">
                <a:latin typeface="+mn-lt"/>
              </a:rPr>
              <a:t>ear</a:t>
            </a:r>
            <a:r>
              <a:rPr spc="-15" dirty="0">
                <a:latin typeface="+mn-lt"/>
              </a:rPr>
              <a:t>c</a:t>
            </a:r>
            <a:r>
              <a:rPr dirty="0">
                <a:latin typeface="+mn-lt"/>
              </a:rPr>
              <a:t>hin</a:t>
            </a:r>
            <a:r>
              <a:rPr spc="-15" dirty="0">
                <a:latin typeface="+mn-lt"/>
              </a:rPr>
              <a:t>g</a:t>
            </a:r>
            <a:r>
              <a:rPr dirty="0">
                <a:latin typeface="+mn-lt"/>
              </a:rPr>
              <a:t> th</a:t>
            </a:r>
            <a:r>
              <a:rPr spc="-20" dirty="0">
                <a:latin typeface="+mn-lt"/>
              </a:rPr>
              <a:t>e</a:t>
            </a:r>
            <a:r>
              <a:rPr dirty="0">
                <a:latin typeface="+mn-lt"/>
              </a:rPr>
              <a:t> </a:t>
            </a:r>
            <a:r>
              <a:rPr spc="-35" dirty="0">
                <a:latin typeface="+mn-lt"/>
              </a:rPr>
              <a:t>W</a:t>
            </a:r>
            <a:r>
              <a:rPr spc="-5" dirty="0">
                <a:latin typeface="+mn-lt"/>
              </a:rPr>
              <a:t>o</a:t>
            </a:r>
            <a:r>
              <a:rPr spc="-20" dirty="0">
                <a:latin typeface="+mn-lt"/>
              </a:rPr>
              <a:t>r</a:t>
            </a:r>
            <a:r>
              <a:rPr dirty="0">
                <a:latin typeface="+mn-lt"/>
              </a:rPr>
              <a:t>ld </a:t>
            </a:r>
            <a:r>
              <a:rPr spc="-35" dirty="0">
                <a:latin typeface="+mn-lt"/>
              </a:rPr>
              <a:t>W</a:t>
            </a:r>
            <a:r>
              <a:rPr dirty="0">
                <a:latin typeface="+mn-lt"/>
              </a:rPr>
              <a:t>id</a:t>
            </a:r>
            <a:r>
              <a:rPr spc="-20" dirty="0">
                <a:latin typeface="+mn-lt"/>
              </a:rPr>
              <a:t>e</a:t>
            </a:r>
            <a:r>
              <a:rPr dirty="0">
                <a:latin typeface="+mn-lt"/>
              </a:rPr>
              <a:t> </a:t>
            </a:r>
            <a:r>
              <a:rPr spc="-35" dirty="0">
                <a:latin typeface="+mn-lt"/>
              </a:rPr>
              <a:t>W</a:t>
            </a:r>
            <a:r>
              <a:rPr spc="-20" dirty="0">
                <a:latin typeface="+mn-lt"/>
              </a:rPr>
              <a:t>e</a:t>
            </a:r>
            <a:r>
              <a:rPr dirty="0">
                <a:latin typeface="+mn-lt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mtClean="0">
                <a:latin typeface="+mn-lt"/>
                <a:cs typeface="Arial"/>
              </a:rPr>
              <a:t>•</a:t>
            </a:r>
            <a:r>
              <a:rPr spc="240" dirty="0" smtClean="0">
                <a:latin typeface="+mn-lt"/>
                <a:cs typeface="Helvetica"/>
              </a:rPr>
              <a:t> </a:t>
            </a:r>
            <a:r>
              <a:rPr lang="en-US" spc="240" dirty="0" smtClean="0">
                <a:latin typeface="+mn-lt"/>
                <a:cs typeface="Helvetica"/>
              </a:rPr>
              <a:t> </a:t>
            </a:r>
            <a:r>
              <a:rPr spc="-20" dirty="0" smtClean="0">
                <a:latin typeface="+mn-lt"/>
              </a:rPr>
              <a:t>P</a:t>
            </a:r>
            <a:r>
              <a:rPr dirty="0" smtClean="0">
                <a:latin typeface="+mn-lt"/>
              </a:rPr>
              <a:t>l</a:t>
            </a:r>
            <a:r>
              <a:rPr spc="-20" dirty="0" smtClean="0">
                <a:latin typeface="+mn-lt"/>
              </a:rPr>
              <a:t>ay</a:t>
            </a:r>
            <a:r>
              <a:rPr dirty="0" smtClean="0">
                <a:latin typeface="+mn-lt"/>
              </a:rPr>
              <a:t>in</a:t>
            </a:r>
            <a:r>
              <a:rPr spc="-15" dirty="0" smtClean="0">
                <a:latin typeface="+mn-lt"/>
              </a:rPr>
              <a:t>g</a:t>
            </a:r>
            <a:r>
              <a:rPr dirty="0" smtClean="0">
                <a:latin typeface="+mn-lt"/>
              </a:rPr>
              <a:t> </a:t>
            </a:r>
            <a:r>
              <a:rPr spc="-15" dirty="0" smtClean="0">
                <a:latin typeface="+mn-lt"/>
              </a:rPr>
              <a:t>c</a:t>
            </a:r>
            <a:r>
              <a:rPr dirty="0" smtClean="0">
                <a:latin typeface="+mn-lt"/>
              </a:rPr>
              <a:t>h</a:t>
            </a:r>
            <a:r>
              <a:rPr spc="-20" dirty="0" smtClean="0">
                <a:latin typeface="+mn-lt"/>
              </a:rPr>
              <a:t>e</a:t>
            </a:r>
            <a:r>
              <a:rPr dirty="0" smtClean="0">
                <a:latin typeface="+mn-lt"/>
              </a:rPr>
              <a:t>ss</a:t>
            </a:r>
            <a:r>
              <a:rPr lang="en-US" dirty="0" smtClean="0">
                <a:latin typeface="+mn-lt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bg-BG" dirty="0" smtClean="0">
                <a:latin typeface="+mn-lt"/>
                <a:cs typeface="Arial"/>
              </a:rPr>
              <a:t>•</a:t>
            </a:r>
            <a:r>
              <a:rPr lang="en-US" dirty="0" smtClean="0">
                <a:latin typeface="+mn-lt"/>
                <a:cs typeface="Arial"/>
              </a:rPr>
              <a:t>  Flight control software</a:t>
            </a: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FontTx/>
              <a:buChar char="•"/>
            </a:pPr>
            <a:r>
              <a:rPr lang="en-US" dirty="0" smtClean="0">
                <a:latin typeface="+mn-lt"/>
                <a:cs typeface="Arial"/>
              </a:rPr>
              <a:t>Image recognition</a:t>
            </a: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FontTx/>
              <a:buChar char="•"/>
            </a:pPr>
            <a:r>
              <a:rPr lang="en-US" dirty="0" smtClean="0">
                <a:latin typeface="+mn-lt"/>
                <a:cs typeface="Arial"/>
              </a:rPr>
              <a:t>Hospital information system</a:t>
            </a:r>
            <a:endParaRPr lang="en-US" dirty="0" smtClean="0"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endParaRPr dirty="0">
              <a:latin typeface="+mn-lt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</a:pPr>
            <a:r>
              <a:rPr dirty="0">
                <a:latin typeface="+mn-lt"/>
                <a:cs typeface="Arial"/>
              </a:rPr>
              <a:t>•</a:t>
            </a:r>
            <a:r>
              <a:rPr dirty="0">
                <a:latin typeface="+mn-lt"/>
                <a:cs typeface="Helvetica"/>
              </a:rPr>
              <a:t> </a:t>
            </a:r>
            <a:r>
              <a:rPr spc="240" dirty="0">
                <a:latin typeface="+mn-lt"/>
                <a:cs typeface="Helvetica"/>
              </a:rPr>
              <a:t> </a:t>
            </a:r>
            <a:r>
              <a:rPr lang="en-US" spc="240" dirty="0" smtClean="0">
                <a:latin typeface="+mn-lt"/>
                <a:cs typeface="Helvetica"/>
              </a:rPr>
              <a:t>	</a:t>
            </a:r>
            <a:r>
              <a:rPr i="1" spc="-25" dirty="0" smtClean="0">
                <a:latin typeface="+mn-lt"/>
              </a:rPr>
              <a:t>G</a:t>
            </a:r>
            <a:r>
              <a:rPr i="1" spc="-5" dirty="0" smtClean="0">
                <a:latin typeface="+mn-lt"/>
              </a:rPr>
              <a:t>oo</a:t>
            </a:r>
            <a:r>
              <a:rPr i="1" dirty="0" smtClean="0">
                <a:latin typeface="+mn-lt"/>
              </a:rPr>
              <a:t>d </a:t>
            </a:r>
            <a:r>
              <a:rPr i="1" dirty="0">
                <a:latin typeface="+mn-lt"/>
              </a:rPr>
              <a:t>al</a:t>
            </a:r>
            <a:r>
              <a:rPr i="1" spc="-15" dirty="0">
                <a:latin typeface="+mn-lt"/>
              </a:rPr>
              <a:t>g</a:t>
            </a:r>
            <a:r>
              <a:rPr i="1" spc="-5" dirty="0">
                <a:latin typeface="+mn-lt"/>
              </a:rPr>
              <a:t>o</a:t>
            </a:r>
            <a:r>
              <a:rPr i="1" spc="-20" dirty="0">
                <a:latin typeface="+mn-lt"/>
              </a:rPr>
              <a:t>r</a:t>
            </a:r>
            <a:r>
              <a:rPr i="1" dirty="0">
                <a:latin typeface="+mn-lt"/>
              </a:rPr>
              <a:t>ith</a:t>
            </a:r>
            <a:r>
              <a:rPr i="1" spc="-30" dirty="0">
                <a:latin typeface="+mn-lt"/>
              </a:rPr>
              <a:t>m</a:t>
            </a:r>
            <a:r>
              <a:rPr i="1" dirty="0">
                <a:latin typeface="+mn-lt"/>
              </a:rPr>
              <a:t> d</a:t>
            </a:r>
            <a:r>
              <a:rPr i="1" spc="-20" dirty="0">
                <a:latin typeface="+mn-lt"/>
              </a:rPr>
              <a:t>e</a:t>
            </a:r>
            <a:r>
              <a:rPr i="1" dirty="0">
                <a:latin typeface="+mn-lt"/>
              </a:rPr>
              <a:t>si</a:t>
            </a:r>
            <a:r>
              <a:rPr i="1" spc="-15" dirty="0">
                <a:latin typeface="+mn-lt"/>
              </a:rPr>
              <a:t>g</a:t>
            </a:r>
            <a:r>
              <a:rPr i="1" dirty="0">
                <a:latin typeface="+mn-lt"/>
              </a:rPr>
              <a:t>n </a:t>
            </a:r>
            <a:r>
              <a:rPr i="1" dirty="0" smtClean="0">
                <a:latin typeface="+mn-lt"/>
              </a:rPr>
              <a:t>n</a:t>
            </a:r>
            <a:r>
              <a:rPr i="1" spc="-20" dirty="0" smtClean="0">
                <a:latin typeface="+mn-lt"/>
              </a:rPr>
              <a:t>ee</a:t>
            </a:r>
            <a:r>
              <a:rPr i="1" dirty="0" smtClean="0">
                <a:latin typeface="+mn-lt"/>
              </a:rPr>
              <a:t>d</a:t>
            </a:r>
            <a:r>
              <a:rPr i="1" spc="-20" dirty="0" smtClean="0">
                <a:latin typeface="+mn-lt"/>
              </a:rPr>
              <a:t>e</a:t>
            </a:r>
            <a:r>
              <a:rPr i="1" dirty="0" smtClean="0">
                <a:latin typeface="+mn-lt"/>
              </a:rPr>
              <a:t>d </a:t>
            </a:r>
            <a:r>
              <a:rPr i="1" dirty="0">
                <a:latin typeface="+mn-lt"/>
              </a:rPr>
              <a:t>to </a:t>
            </a:r>
            <a:r>
              <a:rPr i="1" spc="-15" dirty="0">
                <a:latin typeface="+mn-lt"/>
              </a:rPr>
              <a:t>acc</a:t>
            </a:r>
            <a:r>
              <a:rPr i="1" spc="-5" dirty="0">
                <a:latin typeface="+mn-lt"/>
              </a:rPr>
              <a:t>o</a:t>
            </a:r>
            <a:r>
              <a:rPr i="1" spc="-30" dirty="0">
                <a:latin typeface="+mn-lt"/>
              </a:rPr>
              <a:t>m</a:t>
            </a:r>
            <a:r>
              <a:rPr i="1" dirty="0">
                <a:latin typeface="+mn-lt"/>
              </a:rPr>
              <a:t>plish a ta</a:t>
            </a:r>
            <a:r>
              <a:rPr i="1" spc="-5" dirty="0">
                <a:latin typeface="+mn-lt"/>
              </a:rPr>
              <a:t>s</a:t>
            </a:r>
            <a:r>
              <a:rPr i="1" spc="-15" dirty="0">
                <a:latin typeface="+mn-lt"/>
              </a:rPr>
              <a:t>k</a:t>
            </a:r>
            <a:r>
              <a:rPr i="1" spc="-15" dirty="0" smtClean="0">
                <a:latin typeface="+mn-lt"/>
              </a:rPr>
              <a:t>!</a:t>
            </a:r>
            <a:r>
              <a:rPr lang="en-US" i="1" spc="-15" dirty="0" smtClean="0">
                <a:latin typeface="+mn-lt"/>
              </a:rPr>
              <a:t> </a:t>
            </a:r>
            <a:endParaRPr lang="en-US" i="1" spc="-15" dirty="0">
              <a:latin typeface="+mn-lt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</a:pPr>
            <a:r>
              <a:rPr lang="en-US" spc="-15" dirty="0" smtClean="0">
                <a:latin typeface="+mn-lt"/>
              </a:rPr>
              <a:t>* Emphasis in class</a:t>
            </a:r>
            <a:endParaRPr spc="-15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69926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… so </a:t>
            </a:r>
            <a:r>
              <a:rPr spc="-25" dirty="0">
                <a:latin typeface="Calibri"/>
                <a:cs typeface="Calibri"/>
              </a:rPr>
              <a:t>are</a:t>
            </a:r>
            <a:r>
              <a:rPr dirty="0">
                <a:latin typeface="Calibri"/>
                <a:cs typeface="Calibri"/>
              </a:rPr>
              <a:t> th</a:t>
            </a:r>
            <a:r>
              <a:rPr spc="-25" dirty="0">
                <a:latin typeface="Calibri"/>
                <a:cs typeface="Calibri"/>
              </a:rPr>
              <a:t>ere</a:t>
            </a:r>
            <a:r>
              <a:rPr dirty="0">
                <a:latin typeface="Calibri"/>
                <a:cs typeface="Calibri"/>
              </a:rPr>
              <a:t> li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its?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2099190"/>
            <a:ext cx="8072120" cy="5404676"/>
          </a:xfrm>
          <a:prstGeom prst="rect">
            <a:avLst/>
          </a:prstGeom>
        </p:spPr>
        <p:txBody>
          <a:bodyPr vert="horz" wrap="square" lIns="0" tIns="81018" rIns="0" bIns="0" rtlCol="0">
            <a:spAutoFit/>
          </a:bodyPr>
          <a:lstStyle/>
          <a:p>
            <a:pPr marL="355600" marR="718185" indent="-342900">
              <a:lnSpc>
                <a:spcPts val="3800"/>
              </a:lnSpc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240" dirty="0">
                <a:latin typeface="Helvetica"/>
                <a:cs typeface="Helvetica"/>
              </a:rPr>
              <a:t> </a:t>
            </a:r>
            <a:r>
              <a:rPr lang="en-US" dirty="0"/>
              <a:t>L</a:t>
            </a:r>
            <a:r>
              <a:rPr lang="en-US" dirty="0" smtClean="0"/>
              <a:t>imitations d</a:t>
            </a:r>
            <a:r>
              <a:rPr spc="-20" dirty="0" smtClean="0">
                <a:latin typeface="Calibri"/>
                <a:cs typeface="Calibri"/>
              </a:rPr>
              <a:t>e</a:t>
            </a:r>
            <a:r>
              <a:rPr dirty="0" smtClean="0">
                <a:latin typeface="Calibri"/>
                <a:cs typeface="Calibri"/>
              </a:rPr>
              <a:t>spi</a:t>
            </a:r>
            <a:r>
              <a:rPr spc="-15" dirty="0" smtClean="0">
                <a:latin typeface="Calibri"/>
                <a:cs typeface="Calibri"/>
              </a:rPr>
              <a:t>te</a:t>
            </a:r>
            <a:r>
              <a:rPr dirty="0" smtClean="0">
                <a:latin typeface="Calibri"/>
                <a:cs typeface="Calibri"/>
              </a:rPr>
              <a:t> sp</a:t>
            </a:r>
            <a:r>
              <a:rPr spc="-20" dirty="0" smtClean="0">
                <a:latin typeface="Calibri"/>
                <a:cs typeface="Calibri"/>
              </a:rPr>
              <a:t>ee</a:t>
            </a:r>
            <a:r>
              <a:rPr dirty="0" smtClean="0">
                <a:latin typeface="Calibri"/>
                <a:cs typeface="Calibri"/>
              </a:rPr>
              <a:t>d </a:t>
            </a:r>
            <a:r>
              <a:rPr dirty="0">
                <a:latin typeface="Calibri"/>
                <a:cs typeface="Calibri"/>
              </a:rPr>
              <a:t>and </a:t>
            </a:r>
            <a:r>
              <a:rPr dirty="0" smtClean="0">
                <a:latin typeface="Calibri"/>
                <a:cs typeface="Calibri"/>
              </a:rPr>
              <a:t>st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20" dirty="0" smtClean="0">
                <a:latin typeface="Calibri"/>
                <a:cs typeface="Calibri"/>
              </a:rPr>
              <a:t>r</a:t>
            </a:r>
            <a:r>
              <a:rPr spc="-15" dirty="0" smtClean="0">
                <a:latin typeface="Calibri"/>
                <a:cs typeface="Calibri"/>
              </a:rPr>
              <a:t>age</a:t>
            </a:r>
            <a:r>
              <a:rPr lang="en-US" spc="-15" dirty="0"/>
              <a:t>.</a:t>
            </a:r>
            <a:endParaRPr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bl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lang="en-US" sz="2800" dirty="0" smtClean="0">
                <a:latin typeface="Calibri"/>
                <a:cs typeface="Calibri"/>
              </a:rPr>
              <a:t>still </a:t>
            </a:r>
            <a:r>
              <a:rPr sz="2800" dirty="0" smtClean="0">
                <a:latin typeface="Calibri"/>
                <a:cs typeface="Calibri"/>
              </a:rPr>
              <a:t>t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dirty="0" smtClean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</a:t>
            </a: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lang="en-US" sz="2400" spc="-15" dirty="0"/>
              <a:t>W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dirty="0" smtClean="0">
                <a:latin typeface="Calibri"/>
                <a:cs typeface="Calibri"/>
              </a:rPr>
              <a:t>ath</a:t>
            </a:r>
            <a:r>
              <a:rPr sz="2400" spc="-15" dirty="0" smtClean="0">
                <a:latin typeface="Calibri"/>
                <a:cs typeface="Calibri"/>
              </a:rPr>
              <a:t>er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prediction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rack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encryption 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eme</a:t>
            </a:r>
            <a:r>
              <a:rPr sz="2400" dirty="0" smtClean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49300" marR="274320" indent="-279400">
              <a:lnSpc>
                <a:spcPts val="3329"/>
              </a:lnSpc>
              <a:spcBef>
                <a:spcPts val="85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bl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dirty="0" smtClean="0">
                <a:latin typeface="Calibri"/>
                <a:cs typeface="Calibri"/>
              </a:rPr>
              <a:t>fund</a:t>
            </a:r>
            <a:r>
              <a:rPr sz="2800" spc="-20" dirty="0" smtClean="0">
                <a:latin typeface="Calibri"/>
                <a:cs typeface="Calibri"/>
              </a:rPr>
              <a:t>ame</a:t>
            </a:r>
            <a:r>
              <a:rPr sz="2800" dirty="0" smtClean="0">
                <a:latin typeface="Calibri"/>
                <a:cs typeface="Calibri"/>
              </a:rPr>
              <a:t>ntall</a:t>
            </a:r>
            <a:r>
              <a:rPr sz="2800" spc="-15" dirty="0" smtClean="0">
                <a:latin typeface="Calibri"/>
                <a:cs typeface="Calibri"/>
              </a:rPr>
              <a:t>y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ssibl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to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pu</a:t>
            </a:r>
            <a:r>
              <a:rPr sz="2800" spc="-15" dirty="0">
                <a:latin typeface="Calibri"/>
                <a:cs typeface="Calibri"/>
              </a:rPr>
              <a:t>te</a:t>
            </a:r>
            <a:endParaRPr sz="2800" dirty="0">
              <a:latin typeface="Calibri"/>
              <a:cs typeface="Calibri"/>
            </a:endParaRPr>
          </a:p>
          <a:p>
            <a:pPr marL="1155700" marR="5080" indent="-228600">
              <a:lnSpc>
                <a:spcPts val="2820"/>
              </a:lnSpc>
              <a:spcBef>
                <a:spcPts val="65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Turing’s Halting Problem: There is no algorithm (program) that always correctly decides whether for a given arbitrary program P and input, if P will halt.</a:t>
            </a:r>
          </a:p>
          <a:p>
            <a:pPr marL="1155700" marR="5080" indent="-228600">
              <a:lnSpc>
                <a:spcPts val="2820"/>
              </a:lnSpc>
              <a:spcBef>
                <a:spcPts val="650"/>
              </a:spcBef>
            </a:pPr>
            <a:r>
              <a:rPr lang="en-US" sz="2400" spc="-15" dirty="0"/>
              <a:t>	</a:t>
            </a:r>
            <a:r>
              <a:rPr lang="en-US" sz="2400" spc="-15" dirty="0" smtClean="0"/>
              <a:t>	</a:t>
            </a:r>
            <a:r>
              <a:rPr lang="en-US" sz="1600" spc="-15" dirty="0" smtClean="0"/>
              <a:t>1) P takes a statement and prints it</a:t>
            </a:r>
          </a:p>
          <a:p>
            <a:pPr marL="1155700" marR="5080" indent="-228600">
              <a:lnSpc>
                <a:spcPts val="2820"/>
              </a:lnSpc>
              <a:spcBef>
                <a:spcPts val="650"/>
              </a:spcBef>
            </a:pPr>
            <a:r>
              <a:rPr lang="en-US" sz="1600" spc="-15" dirty="0"/>
              <a:t>	</a:t>
            </a:r>
            <a:r>
              <a:rPr lang="en-US" sz="1600" spc="-15" dirty="0" smtClean="0"/>
              <a:t>	</a:t>
            </a:r>
            <a:r>
              <a:rPr lang="en-US" sz="1600" dirty="0" smtClean="0"/>
              <a:t>2) X = true; While X is true continue;</a:t>
            </a:r>
          </a:p>
          <a:p>
            <a:pPr marL="1155700" marR="5080" indent="-228600">
              <a:lnSpc>
                <a:spcPts val="2820"/>
              </a:lnSpc>
              <a:spcBef>
                <a:spcPts val="650"/>
              </a:spcBef>
            </a:pPr>
            <a:r>
              <a:rPr lang="en-US" sz="1600" dirty="0"/>
              <a:t>	</a:t>
            </a:r>
            <a:r>
              <a:rPr lang="en-US" sz="1600" dirty="0" smtClean="0"/>
              <a:t>	3) some other operations</a:t>
            </a:r>
            <a:r>
              <a:rPr lang="is-IS" sz="1600" dirty="0" smtClean="0"/>
              <a:t>….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65391"/>
          </a:xfrm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567055">
              <a:lnSpc>
                <a:spcPct val="100000"/>
              </a:lnSpc>
            </a:pPr>
            <a:r>
              <a:rPr lang="en-US" dirty="0" smtClean="0">
                <a:latin typeface="Calibri"/>
                <a:cs typeface="Calibri"/>
              </a:rPr>
              <a:t>Computational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bl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 s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4822190" cy="291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167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hat is </a:t>
            </a:r>
            <a:r>
              <a:rPr lang="en-US" sz="3200" spc="-15" dirty="0" smtClean="0">
                <a:latin typeface="Calibri"/>
                <a:cs typeface="Calibri"/>
              </a:rPr>
              <a:t>computation</a:t>
            </a:r>
            <a:r>
              <a:rPr sz="3200" dirty="0" smtClean="0">
                <a:latin typeface="Calibri"/>
                <a:cs typeface="Calibri"/>
              </a:rPr>
              <a:t>? 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>
                <a:latin typeface="Helvetica"/>
                <a:cs typeface="Helvetica"/>
              </a:rPr>
              <a:t> 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hat is 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ge</a:t>
            </a:r>
            <a:r>
              <a:rPr sz="2800" dirty="0">
                <a:latin typeface="Calibri"/>
                <a:cs typeface="Calibri"/>
              </a:rPr>
              <a:t>? </a:t>
            </a: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 smtClean="0">
                <a:latin typeface="Helvetica"/>
                <a:cs typeface="Helvetica"/>
              </a:rPr>
              <a:t> </a:t>
            </a:r>
            <a:r>
              <a:rPr lang="en-US" sz="2800" dirty="0" smtClean="0">
                <a:latin typeface="Calibri"/>
                <a:cs typeface="Calibri"/>
              </a:rPr>
              <a:t>Declarative </a:t>
            </a:r>
            <a:r>
              <a:rPr sz="2800" spc="-15" dirty="0" smtClean="0">
                <a:latin typeface="Calibri"/>
                <a:cs typeface="Calibri"/>
              </a:rPr>
              <a:t>k</a:t>
            </a:r>
            <a:r>
              <a:rPr sz="2800" dirty="0" smtClean="0">
                <a:latin typeface="Calibri"/>
                <a:cs typeface="Calibri"/>
              </a:rPr>
              <a:t>n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w</a:t>
            </a:r>
            <a:r>
              <a:rPr sz="280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dirty="0" smtClean="0">
                <a:latin typeface="Calibri"/>
                <a:cs typeface="Calibri"/>
              </a:rPr>
              <a:t>d</a:t>
            </a:r>
            <a:r>
              <a:rPr sz="2800" spc="-15" dirty="0" smtClean="0">
                <a:latin typeface="Calibri"/>
                <a:cs typeface="Calibri"/>
              </a:rPr>
              <a:t>ge</a:t>
            </a:r>
            <a:r>
              <a:rPr sz="2800" dirty="0" smtClean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tateme</a:t>
            </a:r>
            <a:r>
              <a:rPr sz="2400" dirty="0">
                <a:latin typeface="Calibri"/>
                <a:cs typeface="Calibri"/>
              </a:rPr>
              <a:t>nts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dirty="0">
                <a:latin typeface="Calibri"/>
                <a:cs typeface="Calibri"/>
              </a:rPr>
              <a:t>t </a:t>
            </a: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00" dirty="0" smtClean="0">
                <a:latin typeface="Helvetica"/>
                <a:cs typeface="Helvetica"/>
              </a:rPr>
              <a:t> </a:t>
            </a:r>
            <a:r>
              <a:rPr lang="en-US" sz="2800" spc="-15" dirty="0" smtClean="0">
                <a:latin typeface="Calibri"/>
                <a:cs typeface="Calibri"/>
              </a:rPr>
              <a:t>Imperative </a:t>
            </a:r>
            <a:r>
              <a:rPr sz="2800" spc="-15" dirty="0" smtClean="0">
                <a:latin typeface="Calibri"/>
                <a:cs typeface="Calibri"/>
              </a:rPr>
              <a:t>k</a:t>
            </a:r>
            <a:r>
              <a:rPr sz="2800" dirty="0" smtClean="0">
                <a:latin typeface="Calibri"/>
                <a:cs typeface="Calibri"/>
              </a:rPr>
              <a:t>n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w</a:t>
            </a:r>
            <a:r>
              <a:rPr sz="280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dirty="0" smtClean="0">
                <a:latin typeface="Calibri"/>
                <a:cs typeface="Calibri"/>
              </a:rPr>
              <a:t>d</a:t>
            </a:r>
            <a:r>
              <a:rPr sz="2800" spc="-15" dirty="0" smtClean="0">
                <a:latin typeface="Calibri"/>
                <a:cs typeface="Calibri"/>
              </a:rPr>
              <a:t>ge</a:t>
            </a:r>
            <a:r>
              <a:rPr sz="2800" dirty="0" smtClean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“h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”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52567"/>
          </a:xfrm>
          <a:prstGeom prst="rect">
            <a:avLst/>
          </a:prstGeom>
        </p:spPr>
        <p:txBody>
          <a:bodyPr vert="horz" wrap="square" lIns="0" tIns="272795" rIns="0" bIns="0" rtlCol="0">
            <a:spAutoFit/>
          </a:bodyPr>
          <a:lstStyle/>
          <a:p>
            <a:pPr marL="1551940">
              <a:lnSpc>
                <a:spcPct val="100000"/>
              </a:lnSpc>
            </a:pPr>
            <a:r>
              <a:rPr lang="en-US" spc="-5" dirty="0" smtClean="0">
                <a:latin typeface="Calibri"/>
                <a:cs typeface="Calibri"/>
              </a:rPr>
              <a:t>Declarative </a:t>
            </a:r>
            <a:r>
              <a:rPr spc="-20" dirty="0" smtClean="0">
                <a:latin typeface="Calibri"/>
                <a:cs typeface="Calibri"/>
              </a:rPr>
              <a:t>k</a:t>
            </a:r>
            <a:r>
              <a:rPr dirty="0" smtClean="0">
                <a:latin typeface="Calibri"/>
                <a:cs typeface="Calibri"/>
              </a:rPr>
              <a:t>n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40" dirty="0" smtClean="0">
                <a:latin typeface="Calibri"/>
                <a:cs typeface="Calibri"/>
              </a:rPr>
              <a:t>w</a:t>
            </a:r>
            <a:r>
              <a:rPr dirty="0" smtClean="0">
                <a:latin typeface="Calibri"/>
                <a:cs typeface="Calibri"/>
              </a:rPr>
              <a:t>l</a:t>
            </a:r>
            <a:r>
              <a:rPr spc="-25" dirty="0" smtClean="0">
                <a:latin typeface="Calibri"/>
                <a:cs typeface="Calibri"/>
              </a:rPr>
              <a:t>e</a:t>
            </a:r>
            <a:r>
              <a:rPr dirty="0" smtClean="0">
                <a:latin typeface="Calibri"/>
                <a:cs typeface="Calibri"/>
              </a:rPr>
              <a:t>d</a:t>
            </a:r>
            <a:r>
              <a:rPr spc="-25" dirty="0" smtClean="0">
                <a:latin typeface="Calibri"/>
                <a:cs typeface="Calibri"/>
              </a:rPr>
              <a:t>ge</a:t>
            </a:r>
            <a:endParaRPr spc="-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67508"/>
            <a:ext cx="5620385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dirty="0">
                <a:latin typeface="Calibri"/>
                <a:cs typeface="Calibri"/>
              </a:rPr>
              <a:t>“Th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squ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nu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ourier"/>
                <a:cs typeface="Courier"/>
              </a:rPr>
              <a:t>x y </a:t>
            </a:r>
            <a:r>
              <a:rPr sz="3200" dirty="0">
                <a:latin typeface="Calibri"/>
                <a:cs typeface="Calibri"/>
              </a:rPr>
              <a:t>su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th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ourier"/>
                <a:cs typeface="Courier"/>
              </a:rPr>
              <a:t>y*y = x</a:t>
            </a:r>
            <a:r>
              <a:rPr sz="3200" dirty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965" y="2179827"/>
            <a:ext cx="1965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is a nu</a:t>
            </a:r>
            <a:r>
              <a:rPr sz="3200" spc="-30" dirty="0">
                <a:latin typeface="Calibri"/>
                <a:cs typeface="Calibri"/>
              </a:rPr>
              <a:t>mb</a:t>
            </a:r>
            <a:r>
              <a:rPr sz="3200" spc="-15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230243"/>
            <a:ext cx="760920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dirty="0">
                <a:latin typeface="Calibri"/>
                <a:cs typeface="Calibri"/>
              </a:rPr>
              <a:t>Can 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us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this to ﬁnd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squ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</a:t>
            </a:r>
            <a:r>
              <a:rPr lang="en-US" sz="3200" dirty="0" smtClean="0">
                <a:latin typeface="Calibri"/>
                <a:cs typeface="Calibri"/>
              </a:rPr>
              <a:t>particular </a:t>
            </a:r>
            <a:r>
              <a:rPr sz="3200" dirty="0" smtClean="0">
                <a:latin typeface="Calibri"/>
                <a:cs typeface="Calibri"/>
              </a:rPr>
              <a:t>insta</a:t>
            </a:r>
            <a:r>
              <a:rPr sz="3200" spc="-5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ce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ourier"/>
                <a:cs typeface="Courier"/>
              </a:rPr>
              <a:t>x</a:t>
            </a:r>
            <a:r>
              <a:rPr sz="3200" dirty="0">
                <a:latin typeface="Courier"/>
                <a:cs typeface="Courier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64" y="805498"/>
            <a:ext cx="8266270" cy="965391"/>
          </a:xfrm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1599565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Imperative </a:t>
            </a:r>
            <a:r>
              <a:rPr spc="-20" dirty="0" smtClean="0">
                <a:latin typeface="Calibri"/>
                <a:cs typeface="Calibri"/>
              </a:rPr>
              <a:t>k</a:t>
            </a:r>
            <a:r>
              <a:rPr dirty="0" smtClean="0">
                <a:latin typeface="Calibri"/>
                <a:cs typeface="Calibri"/>
              </a:rPr>
              <a:t>n</a:t>
            </a:r>
            <a:r>
              <a:rPr spc="-5" dirty="0" smtClean="0">
                <a:latin typeface="Calibri"/>
                <a:cs typeface="Calibri"/>
              </a:rPr>
              <a:t>o</a:t>
            </a:r>
            <a:r>
              <a:rPr spc="-40" dirty="0" smtClean="0">
                <a:latin typeface="Calibri"/>
                <a:cs typeface="Calibri"/>
              </a:rPr>
              <a:t>w</a:t>
            </a:r>
            <a:r>
              <a:rPr dirty="0" smtClean="0">
                <a:latin typeface="Calibri"/>
                <a:cs typeface="Calibri"/>
              </a:rPr>
              <a:t>l</a:t>
            </a:r>
            <a:r>
              <a:rPr spc="-25" dirty="0" smtClean="0">
                <a:latin typeface="Calibri"/>
                <a:cs typeface="Calibri"/>
              </a:rPr>
              <a:t>e</a:t>
            </a:r>
            <a:r>
              <a:rPr dirty="0" smtClean="0">
                <a:latin typeface="Calibri"/>
                <a:cs typeface="Calibri"/>
              </a:rPr>
              <a:t>d</a:t>
            </a:r>
            <a:r>
              <a:rPr spc="-25" dirty="0" smtClean="0">
                <a:latin typeface="Calibri"/>
                <a:cs typeface="Calibri"/>
              </a:rPr>
              <a:t>ge</a:t>
            </a:r>
            <a:endParaRPr spc="-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773303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ere</a:t>
            </a:r>
            <a:r>
              <a:rPr sz="3200" dirty="0">
                <a:latin typeface="Calibri"/>
                <a:cs typeface="Calibri"/>
              </a:rPr>
              <a:t> is a “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ec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” 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du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a squ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nu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latin typeface="Courier"/>
                <a:cs typeface="Courier"/>
              </a:rPr>
              <a:t>x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270" dirty="0">
                <a:latin typeface="Calibri"/>
                <a:cs typeface="Calibri"/>
              </a:rPr>
              <a:t>aF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ibu</a:t>
            </a:r>
            <a:r>
              <a:rPr sz="3200" spc="-15" dirty="0">
                <a:latin typeface="Calibri"/>
                <a:cs typeface="Calibri"/>
              </a:rPr>
              <a:t>te</a:t>
            </a:r>
            <a:r>
              <a:rPr sz="3200" dirty="0">
                <a:latin typeface="Calibri"/>
                <a:cs typeface="Calibri"/>
              </a:rPr>
              <a:t>d to 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5837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Alexandr</a:t>
            </a:r>
            <a:r>
              <a:rPr dirty="0">
                <a:latin typeface="Calibri"/>
                <a:cs typeface="Calibri"/>
              </a:rPr>
              <a:t>ia in th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ﬁ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ce</a:t>
            </a:r>
            <a:r>
              <a:rPr dirty="0">
                <a:latin typeface="Calibri"/>
                <a:cs typeface="Calibri"/>
              </a:rPr>
              <a:t>ntu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</a:t>
            </a:r>
          </a:p>
          <a:p>
            <a:pPr marL="926465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ith a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"/>
                <a:cs typeface="Courier"/>
              </a:rPr>
              <a:t>g!</a:t>
            </a:r>
            <a:endParaRPr sz="2400">
              <a:latin typeface="Courier"/>
              <a:cs typeface="Courier"/>
            </a:endParaRPr>
          </a:p>
          <a:p>
            <a:pPr marL="9264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dirty="0">
                <a:latin typeface="Courier"/>
                <a:cs typeface="Courier"/>
              </a:rPr>
              <a:t>g*g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"/>
                <a:cs typeface="Courier"/>
              </a:rPr>
              <a:t>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st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 and s</a:t>
            </a:r>
            <a:r>
              <a:rPr sz="2400" spc="-15" dirty="0">
                <a:latin typeface="Calibri"/>
                <a:cs typeface="Calibri"/>
              </a:rPr>
              <a:t>ay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ourier"/>
                <a:cs typeface="Courier"/>
              </a:rPr>
              <a:t>g</a:t>
            </a:r>
            <a:endParaRPr sz="2400">
              <a:latin typeface="Courier"/>
              <a:cs typeface="Courier"/>
            </a:endParaRPr>
          </a:p>
          <a:p>
            <a:pPr marL="1155065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ans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2118" y="412292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 th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4926488"/>
            <a:ext cx="7460615" cy="117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Oth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a n</a:t>
            </a:r>
            <a:r>
              <a:rPr sz="2400" spc="-15" dirty="0">
                <a:latin typeface="Calibri"/>
                <a:cs typeface="Calibri"/>
              </a:rPr>
              <a:t>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"/>
                <a:cs typeface="Courier"/>
              </a:rPr>
              <a:t>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dirty="0">
                <a:latin typeface="Courier"/>
                <a:cs typeface="Courier"/>
              </a:rPr>
              <a:t>x/g !</a:t>
            </a:r>
          </a:p>
          <a:p>
            <a:pPr marL="241300" marR="647065" indent="-228600">
              <a:lnSpc>
                <a:spcPct val="101499"/>
              </a:lnSpc>
              <a:spcBef>
                <a:spcPts val="4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this n</a:t>
            </a:r>
            <a:r>
              <a:rPr sz="2400" spc="-15" dirty="0">
                <a:latin typeface="Calibri"/>
                <a:cs typeface="Calibri"/>
              </a:rPr>
              <a:t>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eat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ss </a:t>
            </a:r>
            <a:r>
              <a:rPr lang="en-US" sz="2400" dirty="0" smtClean="0">
                <a:latin typeface="Calibri"/>
                <a:cs typeface="Calibri"/>
              </a:rPr>
              <a:t>until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ugh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495" rIns="0" bIns="0" rtlCol="0">
            <a:spAutoFit/>
          </a:bodyPr>
          <a:lstStyle/>
          <a:p>
            <a:pPr marL="2796540">
              <a:lnSpc>
                <a:spcPct val="100000"/>
              </a:lnSpc>
            </a:pPr>
            <a:r>
              <a:rPr spc="-30" dirty="0">
                <a:latin typeface="Calibri"/>
                <a:cs typeface="Calibri"/>
              </a:rPr>
              <a:t>An </a:t>
            </a:r>
            <a:r>
              <a:rPr spc="-25" dirty="0">
                <a:latin typeface="Calibri"/>
                <a:cs typeface="Calibri"/>
              </a:rPr>
              <a:t>exa</a:t>
            </a:r>
            <a:r>
              <a:rPr spc="-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pl</a:t>
            </a:r>
            <a:r>
              <a:rPr spc="-2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80208"/>
            <a:ext cx="466852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</a:t>
            </a:r>
            <a:r>
              <a:rPr sz="3200" spc="240" dirty="0">
                <a:latin typeface="Helvetica"/>
                <a:cs typeface="Helvetica"/>
              </a:rPr>
              <a:t> </a:t>
            </a:r>
            <a:r>
              <a:rPr sz="3200" dirty="0">
                <a:latin typeface="Calibri"/>
                <a:cs typeface="Calibri"/>
              </a:rPr>
              <a:t>Find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squ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5" dirty="0">
                <a:latin typeface="Calibri"/>
                <a:cs typeface="Calibri"/>
              </a:rPr>
              <a:t>2</a:t>
            </a:r>
            <a:r>
              <a:rPr sz="3200" spc="-2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3571232"/>
          <a:ext cx="6095996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70840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g*g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½(g + 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g)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1133</Words>
  <Application>Microsoft Macintosh PowerPoint</Application>
  <PresentationFormat>Custom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Computer Science &amp; Programming</vt:lpstr>
      <vt:lpstr>What does a computer do?</vt:lpstr>
      <vt:lpstr>Is that all it does?</vt:lpstr>
      <vt:lpstr>Are simple calculations enough?</vt:lpstr>
      <vt:lpstr>… so are there limits?</vt:lpstr>
      <vt:lpstr>Computational problem solving </vt:lpstr>
      <vt:lpstr>Declarative knowledge</vt:lpstr>
      <vt:lpstr>Imperative knowledge</vt:lpstr>
      <vt:lpstr>An example</vt:lpstr>
      <vt:lpstr>Algorithms are recipes</vt:lpstr>
      <vt:lpstr>How do we capture a recipe in a mechanical process? </vt:lpstr>
      <vt:lpstr>Stored program computer</vt:lpstr>
      <vt:lpstr>What are the basic primitives?</vt:lpstr>
      <vt:lpstr>Creating “recipes” </vt:lpstr>
      <vt:lpstr>Aspects of languages</vt:lpstr>
      <vt:lpstr>Aspects of languages</vt:lpstr>
      <vt:lpstr>Aspects of languages</vt:lpstr>
      <vt:lpstr>Where can things go wrong?</vt:lpstr>
      <vt:lpstr>Our goal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Lecture1_1.pptx</dc:title>
  <dc:creator>Sarina Canelake</dc:creator>
  <cp:lastModifiedBy>Padmini Srinivasan</cp:lastModifiedBy>
  <cp:revision>22</cp:revision>
  <dcterms:created xsi:type="dcterms:W3CDTF">2016-06-13T14:32:13Z</dcterms:created>
  <dcterms:modified xsi:type="dcterms:W3CDTF">2016-06-14T20:46:48Z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2012-10-04T00:00:00Z</vt:filetime>
  </property>
  <property fmtid="{D5CDD505-2E9C-101B-9397-08002B2CF9AE}" pid="3" name="LastSaved">
    <vt:filetime>2016-06-13T00:00:00Z</vt:filetime>
  </property>
</Properties>
</file>