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20160" userDrawn="1">
          <p15:clr>
            <a:srgbClr val="A4A3A4"/>
          </p15:clr>
        </p15:guide>
        <p15:guide id="3" pos="14208" userDrawn="1">
          <p15:clr>
            <a:srgbClr val="A4A3A4"/>
          </p15:clr>
        </p15:guide>
        <p15:guide id="4" pos="696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  <p15:guide id="7" orient="horz" pos="7824" userDrawn="1">
          <p15:clr>
            <a:srgbClr val="A4A3A4"/>
          </p15:clr>
        </p15:guide>
        <p15:guide id="8" orient="horz" pos="2304" userDrawn="1">
          <p15:clr>
            <a:srgbClr val="A4A3A4"/>
          </p15:clr>
        </p15:guide>
        <p15:guide id="9" pos="6408" userDrawn="1">
          <p15:clr>
            <a:srgbClr val="A4A3A4"/>
          </p15:clr>
        </p15:guide>
        <p15:guide id="10" pos="6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1976"/>
    <p:restoredTop sz="86395"/>
  </p:normalViewPr>
  <p:slideViewPr>
    <p:cSldViewPr snapToGrid="0">
      <p:cViewPr>
        <p:scale>
          <a:sx n="78" d="100"/>
          <a:sy n="78" d="100"/>
        </p:scale>
        <p:origin x="-648" y="-3816"/>
      </p:cViewPr>
      <p:guideLst>
        <p:guide orient="horz" pos="13248"/>
        <p:guide pos="20160"/>
        <p:guide pos="14208"/>
        <p:guide pos="696"/>
        <p:guide pos="576"/>
        <p:guide orient="horz" pos="576"/>
        <p:guide orient="horz" pos="7824"/>
        <p:guide orient="horz" pos="2304"/>
        <p:guide pos="6408"/>
        <p:guide pos="652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C3189-273A-7B41-8F19-D3B26BEEB8E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DDAF-4810-944A-A1F9-355DAFB8F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1pPr>
    <a:lvl2pPr marL="1294790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2pPr>
    <a:lvl3pPr marL="2589581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3pPr>
    <a:lvl4pPr marL="3884371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4pPr>
    <a:lvl5pPr marL="5179162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5pPr>
    <a:lvl6pPr marL="6473952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6pPr>
    <a:lvl7pPr marL="7768742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7pPr>
    <a:lvl8pPr marL="9063533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8pPr>
    <a:lvl9pPr marL="10358323" algn="l" defTabSz="2589581" rtl="0" eaLnBrk="1" latinLnBrk="0" hangingPunct="1">
      <a:defRPr sz="33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DDAF-4810-944A-A1F9-355DAFB8F8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DDAF-4810-944A-A1F9-355DAFB8F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2AAFD-84AF-8E43-814B-6DBB462BB06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3CC3-164C-7246-8B22-090EB639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45B40-70E6-F8F0-906E-E390929FC02A}"/>
              </a:ext>
            </a:extLst>
          </p:cNvPr>
          <p:cNvSpPr txBox="1"/>
          <p:nvPr/>
        </p:nvSpPr>
        <p:spPr>
          <a:xfrm>
            <a:off x="7223760" y="914400"/>
            <a:ext cx="1847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D1466-4B8B-8C63-55C0-F472F5ECCE3B}"/>
              </a:ext>
            </a:extLst>
          </p:cNvPr>
          <p:cNvSpPr txBox="1"/>
          <p:nvPr/>
        </p:nvSpPr>
        <p:spPr>
          <a:xfrm>
            <a:off x="4835491" y="4039710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F27C4-03EA-AA87-B1F9-A02FF7C61C3F}"/>
              </a:ext>
            </a:extLst>
          </p:cNvPr>
          <p:cNvSpPr txBox="1"/>
          <p:nvPr/>
        </p:nvSpPr>
        <p:spPr>
          <a:xfrm>
            <a:off x="4212083" y="6578771"/>
            <a:ext cx="124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F50E4-BA9D-940E-DFCF-8D7A8101BD04}"/>
              </a:ext>
            </a:extLst>
          </p:cNvPr>
          <p:cNvSpPr txBox="1"/>
          <p:nvPr/>
        </p:nvSpPr>
        <p:spPr>
          <a:xfrm>
            <a:off x="4114800" y="963168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&amp; Methodology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09C4224-D76F-D83B-5015-5D75781667CF}"/>
              </a:ext>
            </a:extLst>
          </p:cNvPr>
          <p:cNvSpPr/>
          <p:nvPr/>
        </p:nvSpPr>
        <p:spPr>
          <a:xfrm>
            <a:off x="1114348" y="3791634"/>
            <a:ext cx="9058352" cy="25545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CFEE0-4842-D1E0-3701-B4DCDDA85420}"/>
              </a:ext>
            </a:extLst>
          </p:cNvPr>
          <p:cNvSpPr txBox="1"/>
          <p:nvPr/>
        </p:nvSpPr>
        <p:spPr>
          <a:xfrm>
            <a:off x="14793686" y="7739743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C3972-7F50-7CA2-4E77-98CEF0DCECD0}"/>
              </a:ext>
            </a:extLst>
          </p:cNvPr>
          <p:cNvSpPr txBox="1"/>
          <p:nvPr/>
        </p:nvSpPr>
        <p:spPr>
          <a:xfrm>
            <a:off x="15773400" y="10123714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9D78A-3C2B-3E24-77AD-51B90923FE71}"/>
              </a:ext>
            </a:extLst>
          </p:cNvPr>
          <p:cNvSpPr txBox="1"/>
          <p:nvPr/>
        </p:nvSpPr>
        <p:spPr>
          <a:xfrm>
            <a:off x="13095515" y="13651860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Regression?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BF22E-252F-DCB6-9BB0-79030D076524}"/>
              </a:ext>
            </a:extLst>
          </p:cNvPr>
          <p:cNvSpPr txBox="1"/>
          <p:nvPr/>
        </p:nvSpPr>
        <p:spPr>
          <a:xfrm>
            <a:off x="13618029" y="16230600"/>
            <a:ext cx="19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04C34-1D4D-85A0-8499-642F5B97BBB1}"/>
              </a:ext>
            </a:extLst>
          </p:cNvPr>
          <p:cNvSpPr txBox="1"/>
          <p:nvPr/>
        </p:nvSpPr>
        <p:spPr>
          <a:xfrm>
            <a:off x="25472571" y="59109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A9DB0-9409-1518-4D7F-E3BE7F268787}"/>
              </a:ext>
            </a:extLst>
          </p:cNvPr>
          <p:cNvSpPr txBox="1"/>
          <p:nvPr/>
        </p:nvSpPr>
        <p:spPr>
          <a:xfrm>
            <a:off x="25694640" y="18059400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A3685-F4D1-FB75-2513-571892BE03D6}"/>
              </a:ext>
            </a:extLst>
          </p:cNvPr>
          <p:cNvSpPr txBox="1"/>
          <p:nvPr/>
        </p:nvSpPr>
        <p:spPr>
          <a:xfrm>
            <a:off x="1502913" y="4362399"/>
            <a:ext cx="82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I analyzed yearly housing costs based on a number of factors from data for each state. </a:t>
            </a:r>
          </a:p>
        </p:txBody>
      </p:sp>
    </p:spTree>
    <p:extLst>
      <p:ext uri="{BB962C8B-B14F-4D97-AF65-F5344CB8AC3E}">
        <p14:creationId xmlns:p14="http://schemas.microsoft.com/office/powerpoint/2010/main" val="23907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45B40-70E6-F8F0-906E-E390929FC02A}"/>
              </a:ext>
            </a:extLst>
          </p:cNvPr>
          <p:cNvSpPr txBox="1"/>
          <p:nvPr/>
        </p:nvSpPr>
        <p:spPr>
          <a:xfrm>
            <a:off x="7223760" y="914400"/>
            <a:ext cx="1847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D1466-4B8B-8C63-55C0-F472F5ECCE3B}"/>
              </a:ext>
            </a:extLst>
          </p:cNvPr>
          <p:cNvSpPr txBox="1"/>
          <p:nvPr/>
        </p:nvSpPr>
        <p:spPr>
          <a:xfrm>
            <a:off x="4212082" y="4053934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F27C4-03EA-AA87-B1F9-A02FF7C61C3F}"/>
              </a:ext>
            </a:extLst>
          </p:cNvPr>
          <p:cNvSpPr txBox="1"/>
          <p:nvPr/>
        </p:nvSpPr>
        <p:spPr>
          <a:xfrm>
            <a:off x="4799165" y="7044426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F50E4-BA9D-940E-DFCF-8D7A8101BD04}"/>
              </a:ext>
            </a:extLst>
          </p:cNvPr>
          <p:cNvSpPr txBox="1"/>
          <p:nvPr/>
        </p:nvSpPr>
        <p:spPr>
          <a:xfrm>
            <a:off x="4299990" y="9841492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&amp; Methodology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09C4224-D76F-D83B-5015-5D75781667CF}"/>
              </a:ext>
            </a:extLst>
          </p:cNvPr>
          <p:cNvSpPr/>
          <p:nvPr/>
        </p:nvSpPr>
        <p:spPr>
          <a:xfrm>
            <a:off x="1114348" y="3791634"/>
            <a:ext cx="9058352" cy="25545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CFEE0-4842-D1E0-3701-B4DCDDA85420}"/>
              </a:ext>
            </a:extLst>
          </p:cNvPr>
          <p:cNvSpPr txBox="1"/>
          <p:nvPr/>
        </p:nvSpPr>
        <p:spPr>
          <a:xfrm>
            <a:off x="14793686" y="7739743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C3972-7F50-7CA2-4E77-98CEF0DCECD0}"/>
              </a:ext>
            </a:extLst>
          </p:cNvPr>
          <p:cNvSpPr txBox="1"/>
          <p:nvPr/>
        </p:nvSpPr>
        <p:spPr>
          <a:xfrm>
            <a:off x="15773400" y="10123714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9D78A-3C2B-3E24-77AD-51B90923FE71}"/>
              </a:ext>
            </a:extLst>
          </p:cNvPr>
          <p:cNvSpPr txBox="1"/>
          <p:nvPr/>
        </p:nvSpPr>
        <p:spPr>
          <a:xfrm>
            <a:off x="13095515" y="13651860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Regression?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BF22E-252F-DCB6-9BB0-79030D076524}"/>
              </a:ext>
            </a:extLst>
          </p:cNvPr>
          <p:cNvSpPr txBox="1"/>
          <p:nvPr/>
        </p:nvSpPr>
        <p:spPr>
          <a:xfrm>
            <a:off x="13618029" y="16230600"/>
            <a:ext cx="19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prediction?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04C34-1D4D-85A0-8499-642F5B97BBB1}"/>
              </a:ext>
            </a:extLst>
          </p:cNvPr>
          <p:cNvSpPr txBox="1"/>
          <p:nvPr/>
        </p:nvSpPr>
        <p:spPr>
          <a:xfrm>
            <a:off x="25472571" y="59109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A9DB0-9409-1518-4D7F-E3BE7F268787}"/>
              </a:ext>
            </a:extLst>
          </p:cNvPr>
          <p:cNvSpPr txBox="1"/>
          <p:nvPr/>
        </p:nvSpPr>
        <p:spPr>
          <a:xfrm>
            <a:off x="25694640" y="18059400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A3685-F4D1-FB75-2513-571892BE03D6}"/>
              </a:ext>
            </a:extLst>
          </p:cNvPr>
          <p:cNvSpPr txBox="1"/>
          <p:nvPr/>
        </p:nvSpPr>
        <p:spPr>
          <a:xfrm>
            <a:off x="1515553" y="4366778"/>
            <a:ext cx="82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focuses on analyzing yearly housing costs based on a number of factors for regions in the United States. 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F04C74B-0F10-4224-34AC-761DA3A909AD}"/>
              </a:ext>
            </a:extLst>
          </p:cNvPr>
          <p:cNvSpPr/>
          <p:nvPr/>
        </p:nvSpPr>
        <p:spPr>
          <a:xfrm>
            <a:off x="1114348" y="6638020"/>
            <a:ext cx="9058352" cy="294210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32334-E281-C1B3-D819-86F61CF5EBB9}"/>
              </a:ext>
            </a:extLst>
          </p:cNvPr>
          <p:cNvSpPr txBox="1"/>
          <p:nvPr/>
        </p:nvSpPr>
        <p:spPr>
          <a:xfrm>
            <a:off x="1734080" y="7361921"/>
            <a:ext cx="792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how factors impact the yearly housing costs by United States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housing price varies and the significance each factor plays at the state-level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AF78D79-86E0-7274-8801-2E5728B14B12}"/>
              </a:ext>
            </a:extLst>
          </p:cNvPr>
          <p:cNvSpPr/>
          <p:nvPr/>
        </p:nvSpPr>
        <p:spPr>
          <a:xfrm>
            <a:off x="118532" y="8409214"/>
            <a:ext cx="11125201" cy="1353638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46E61-F302-6CFC-519D-D8CF8757703A}"/>
              </a:ext>
            </a:extLst>
          </p:cNvPr>
          <p:cNvSpPr txBox="1"/>
          <p:nvPr/>
        </p:nvSpPr>
        <p:spPr>
          <a:xfrm>
            <a:off x="1734080" y="10206899"/>
            <a:ext cx="792838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collected from four different datasets to bring in unique features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yearly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taken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Agency, United States Department of Agriculture, and the Economic Policy Institute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tables were all joined on the county </a:t>
            </a:r>
            <a:r>
              <a:rPr lang="en-US" dirty="0" err="1"/>
              <a:t>fip</a:t>
            </a:r>
            <a:r>
              <a:rPr lang="en-US" dirty="0"/>
              <a:t>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Variable: Yearly housing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childcare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 of adults only have high school diploma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Household Income (2021)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R_HiWageWk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Count of workers earning $39,996+ yearly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food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healthcare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Unemployment 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Count of workers earning $15,000 or less yearly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transportation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National Walkability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 of adults with bachelor’s degree or higher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 of adults with less than a high school diploma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 of adults with some college or associate’s degree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6431</TotalTime>
  <Words>241</Words>
  <Application>Microsoft Macintosh PowerPoint</Application>
  <PresentationFormat>Custom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Petronio, Olivia</dc:creator>
  <cp:lastModifiedBy>Petronio, Olivia</cp:lastModifiedBy>
  <cp:revision>5</cp:revision>
  <dcterms:created xsi:type="dcterms:W3CDTF">2024-04-17T14:15:53Z</dcterms:created>
  <dcterms:modified xsi:type="dcterms:W3CDTF">2024-04-22T01:54:04Z</dcterms:modified>
</cp:coreProperties>
</file>