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6" r:id="rId4"/>
    <p:sldId id="261" r:id="rId5"/>
    <p:sldId id="262" r:id="rId6"/>
    <p:sldId id="263" r:id="rId7"/>
    <p:sldId id="264" r:id="rId8"/>
    <p:sldId id="265" r:id="rId9"/>
    <p:sldId id="266" r:id="rId10"/>
    <p:sldId id="27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</a:t>
            </a:r>
            <a:r>
              <a:rPr lang="en-US" baseline="0" dirty="0" smtClean="0"/>
              <a:t> 2 of Module 4 on basic </a:t>
            </a:r>
            <a:r>
              <a:rPr lang="en-US" dirty="0" smtClean="0"/>
              <a:t>query formulation with SQL</a:t>
            </a:r>
          </a:p>
          <a:p>
            <a:endParaRPr lang="en-US" dirty="0" smtClean="0"/>
          </a:p>
          <a:p>
            <a:r>
              <a:rPr lang="en-US" dirty="0" smtClean="0"/>
              <a:t>Query formulation is an important skill in application development.</a:t>
            </a:r>
          </a:p>
          <a:p>
            <a:r>
              <a:rPr lang="en-US" dirty="0" smtClean="0"/>
              <a:t>Everyone involved in the application development must be competent in query formulation.</a:t>
            </a:r>
          </a:p>
          <a:p>
            <a:r>
              <a:rPr lang="en-US" dirty="0" smtClean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 smtClean="0"/>
          </a:p>
          <a:p>
            <a:r>
              <a:rPr lang="en-US" dirty="0" smtClean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What database details</a:t>
            </a:r>
            <a:r>
              <a:rPr lang="en-US" baseline="0" dirty="0" smtClean="0"/>
              <a:t> </a:t>
            </a:r>
            <a:r>
              <a:rPr lang="en-US" dirty="0" smtClean="0"/>
              <a:t>should you know before you try to formulate</a:t>
            </a:r>
            <a:r>
              <a:rPr lang="en-US" baseline="0" dirty="0" smtClean="0"/>
              <a:t> a query?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should you use parentheses in writing conditions to limit rows?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E22F8-CCA8-4ACC-8565-A344E704A862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SELECT statement subset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SELECT</a:t>
            </a:r>
            <a:r>
              <a:rPr lang="en-US" baseline="0" dirty="0" smtClean="0"/>
              <a:t> clause with result columns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FROM clause with just one 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WHERE clause with conditions on numeric, text, and date columns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</a:t>
            </a:r>
            <a:r>
              <a:rPr lang="en-US" baseline="0" dirty="0" smtClean="0"/>
              <a:t> tables and relationships with the help of a database diagram before formulating queries. In this lesson, you should know the column names and data types (numeric, text, or date).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Lots of practice</a:t>
            </a:r>
          </a:p>
          <a:p>
            <a:r>
              <a:rPr lang="en-US" dirty="0" smtClean="0"/>
              <a:t> - Work many problems without seeing the solutions</a:t>
            </a:r>
          </a:p>
          <a:p>
            <a:r>
              <a:rPr lang="en-US" dirty="0" smtClean="0"/>
              <a:t> - 50 problems to develop understanding of query formulation and SQL</a:t>
            </a:r>
          </a:p>
          <a:p>
            <a:r>
              <a:rPr lang="en-US" dirty="0" smtClean="0"/>
              <a:t> - Do not rely on visual query tools; use SQL directly</a:t>
            </a:r>
          </a:p>
        </p:txBody>
      </p:sp>
    </p:spTree>
    <p:extLst>
      <p:ext uri="{BB962C8B-B14F-4D97-AF65-F5344CB8AC3E}">
        <p14:creationId xmlns:p14="http://schemas.microsoft.com/office/powerpoint/2010/main" val="30141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SELECT</a:t>
            </a:r>
            <a:r>
              <a:rPr lang="en-US" baseline="0" dirty="0" smtClean="0"/>
              <a:t> statements without using a visual 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</a:t>
            </a:r>
            <a:r>
              <a:rPr lang="en-US" baseline="0" dirty="0" smtClean="0"/>
              <a:t>e using Oracle or MySQL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extra practice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713216-63D1-43DE-8DA3-429B88438711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Simple syntax omits important </a:t>
            </a:r>
            <a:r>
              <a:rPr lang="en-US" baseline="0" dirty="0" smtClean="0"/>
              <a:t>parts such as GROUP BY clause. Will add to syntax in later lessons.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Conventions:</a:t>
            </a:r>
          </a:p>
          <a:p>
            <a:r>
              <a:rPr lang="en-US" dirty="0" smtClean="0"/>
              <a:t> - Upper case: keywords</a:t>
            </a:r>
          </a:p>
          <a:p>
            <a:r>
              <a:rPr lang="en-US" dirty="0" smtClean="0"/>
              <a:t> - Angle brackets: supply data</a:t>
            </a:r>
          </a:p>
          <a:p>
            <a:r>
              <a:rPr lang="en-US" dirty="0" smtClean="0"/>
              <a:t>Expression examples: annotate</a:t>
            </a:r>
            <a:r>
              <a:rPr lang="en-US" baseline="0" dirty="0" smtClean="0"/>
              <a:t> during lecture</a:t>
            </a:r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StdFirstName</a:t>
            </a:r>
            <a:r>
              <a:rPr lang="en-US" dirty="0" smtClean="0"/>
              <a:t>: student first name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FacSalary</a:t>
            </a:r>
            <a:r>
              <a:rPr lang="en-US" dirty="0" smtClean="0"/>
              <a:t> * 1.1 : inflate salary by 10%</a:t>
            </a:r>
          </a:p>
          <a:p>
            <a:endParaRPr lang="en-US" dirty="0" smtClean="0"/>
          </a:p>
          <a:p>
            <a:r>
              <a:rPr lang="en-US" dirty="0" smtClean="0"/>
              <a:t>Logical expression:</a:t>
            </a:r>
          </a:p>
          <a:p>
            <a:r>
              <a:rPr lang="en-US" dirty="0" smtClean="0"/>
              <a:t> - T/F value</a:t>
            </a:r>
          </a:p>
          <a:p>
            <a:r>
              <a:rPr lang="en-US" dirty="0" smtClean="0"/>
              <a:t> - AND, OR, NOT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61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Use university database for examples</a:t>
            </a:r>
          </a:p>
          <a:p>
            <a:endParaRPr lang="en-US" dirty="0" smtClean="0"/>
          </a:p>
          <a:p>
            <a:r>
              <a:rPr lang="en-US" dirty="0" smtClean="0"/>
              <a:t>University</a:t>
            </a:r>
            <a:r>
              <a:rPr lang="en-US" baseline="0" dirty="0" smtClean="0"/>
              <a:t> database was covered in previous modules so you should be familiar with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problems in this lesson just involve single tables so understanding relationships is not important.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35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A0B675-B5F4-40AA-83F3-D80214CE084D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Example 1: </a:t>
            </a:r>
          </a:p>
          <a:p>
            <a:r>
              <a:rPr lang="en-US" dirty="0" smtClean="0"/>
              <a:t> - Retrieves all rows and columns</a:t>
            </a:r>
          </a:p>
          <a:p>
            <a:r>
              <a:rPr lang="en-US" dirty="0" smtClean="0"/>
              <a:t> - * in the SELECT clause evaluates to all columns of the FROM tables</a:t>
            </a:r>
          </a:p>
          <a:p>
            <a:endParaRPr lang="en-US" dirty="0" smtClean="0"/>
          </a:p>
          <a:p>
            <a:r>
              <a:rPr lang="en-US" dirty="0" smtClean="0"/>
              <a:t>Example 2:</a:t>
            </a:r>
          </a:p>
          <a:p>
            <a:r>
              <a:rPr lang="en-US" dirty="0" smtClean="0"/>
              <a:t> - Retrieves a single faculty row (subset of rows)</a:t>
            </a:r>
          </a:p>
          <a:p>
            <a:r>
              <a:rPr lang="en-US" dirty="0" smtClean="0"/>
              <a:t> - Oracle: use hyphens in </a:t>
            </a:r>
            <a:r>
              <a:rPr lang="en-US" dirty="0" err="1" smtClean="0"/>
              <a:t>FacNo</a:t>
            </a:r>
            <a:r>
              <a:rPr lang="en-US" dirty="0" smtClean="0"/>
              <a:t> constant (543-21-0987)</a:t>
            </a:r>
          </a:p>
          <a:p>
            <a:endParaRPr lang="en-US" dirty="0" smtClean="0"/>
          </a:p>
          <a:p>
            <a:r>
              <a:rPr lang="en-US" dirty="0" smtClean="0"/>
              <a:t>Example 3:</a:t>
            </a:r>
          </a:p>
          <a:p>
            <a:r>
              <a:rPr lang="en-US" dirty="0" smtClean="0"/>
              <a:t> - Retrieves a subset of rows and columns</a:t>
            </a:r>
          </a:p>
          <a:p>
            <a:r>
              <a:rPr lang="en-US" dirty="0" smtClean="0"/>
              <a:t> - Oracle</a:t>
            </a:r>
            <a:r>
              <a:rPr lang="en-US" baseline="0" dirty="0" smtClean="0"/>
              <a:t> is case sensitive on string constants (PROF).</a:t>
            </a:r>
          </a:p>
          <a:p>
            <a:r>
              <a:rPr lang="en-US" baseline="0" dirty="0" smtClean="0"/>
              <a:t> - In MySQL, case sensitivity depends on the character set used when a table is created.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 4: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Retrieves city and state of faculty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Duplicate rows in the result because faculty many faculty live in the same city and state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DISTINCT to eliminate duplicate rows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27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43D116-05E0-4CB2-8947-5F137F74C321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Example 5:</a:t>
            </a:r>
          </a:p>
          <a:p>
            <a:r>
              <a:rPr lang="en-US" dirty="0" smtClean="0"/>
              <a:t> - Retrieves faculty hired after 2001</a:t>
            </a:r>
          </a:p>
          <a:p>
            <a:r>
              <a:rPr lang="en-US" dirty="0" smtClean="0"/>
              <a:t> - Inflates salary by 10%</a:t>
            </a:r>
          </a:p>
          <a:p>
            <a:endParaRPr lang="en-US" dirty="0" smtClean="0"/>
          </a:p>
          <a:p>
            <a:r>
              <a:rPr lang="en-US" dirty="0" smtClean="0"/>
              <a:t>Use expressions</a:t>
            </a:r>
            <a:r>
              <a:rPr lang="en-US" baseline="0" dirty="0" smtClean="0"/>
              <a:t> instead of just column names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Specifying result columns following the SELECT keyword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Specifying conditions in the WHERE clause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 functions by DBMS: need to carefully study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3285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F4D72D-DF30-4ADA-B883-A22C915B9702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Common patterns:</a:t>
            </a:r>
          </a:p>
          <a:p>
            <a:r>
              <a:rPr lang="en-US" dirty="0" smtClean="0"/>
              <a:t> - Strings with specified endings</a:t>
            </a:r>
          </a:p>
          <a:p>
            <a:r>
              <a:rPr lang="en-US" dirty="0" smtClean="0"/>
              <a:t> - Strings with specified beginnings</a:t>
            </a:r>
          </a:p>
          <a:p>
            <a:r>
              <a:rPr lang="en-US" dirty="0" smtClean="0"/>
              <a:t> - Strings containing a substring</a:t>
            </a:r>
          </a:p>
          <a:p>
            <a:r>
              <a:rPr lang="en-US" dirty="0" smtClean="0"/>
              <a:t>Meta characters:</a:t>
            </a:r>
          </a:p>
          <a:p>
            <a:r>
              <a:rPr lang="en-US" dirty="0" smtClean="0"/>
              <a:t> - Special meaning when using the LIKE operator</a:t>
            </a:r>
          </a:p>
          <a:p>
            <a:r>
              <a:rPr lang="en-US" dirty="0" smtClean="0"/>
              <a:t> - Many others available: study DBMS documentation</a:t>
            </a:r>
          </a:p>
          <a:p>
            <a:r>
              <a:rPr lang="en-US" dirty="0" smtClean="0"/>
              <a:t>Example 6: </a:t>
            </a:r>
          </a:p>
          <a:p>
            <a:r>
              <a:rPr lang="en-US" dirty="0" smtClean="0"/>
              <a:t> - Retrieves offerings of IS course numbers</a:t>
            </a:r>
          </a:p>
        </p:txBody>
      </p:sp>
    </p:spTree>
    <p:extLst>
      <p:ext uri="{BB962C8B-B14F-4D97-AF65-F5344CB8AC3E}">
        <p14:creationId xmlns:p14="http://schemas.microsoft.com/office/powerpoint/2010/main" val="114892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6CA307-27A1-492E-ABF2-1A742167A461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Date manipulation:</a:t>
            </a:r>
          </a:p>
          <a:p>
            <a:r>
              <a:rPr lang="en-US" dirty="0" smtClean="0"/>
              <a:t> - Not strings: do not use pattern matching characters even though some DBMSs permit</a:t>
            </a:r>
          </a:p>
          <a:p>
            <a:r>
              <a:rPr lang="en-US" dirty="0" smtClean="0"/>
              <a:t>   (not portable)</a:t>
            </a:r>
          </a:p>
          <a:p>
            <a:r>
              <a:rPr lang="en-US" dirty="0" smtClean="0"/>
              <a:t> - Study documentation carefully for date functions and constant formats</a:t>
            </a:r>
          </a:p>
          <a:p>
            <a:r>
              <a:rPr lang="en-US" dirty="0" smtClean="0"/>
              <a:t>BETWEEN-AND operator:</a:t>
            </a:r>
          </a:p>
          <a:p>
            <a:r>
              <a:rPr lang="en-US" dirty="0" smtClean="0"/>
              <a:t> - Closed interval (includes end points)</a:t>
            </a:r>
          </a:p>
          <a:p>
            <a:r>
              <a:rPr lang="en-US" dirty="0" smtClean="0"/>
              <a:t> - Short cut for &gt;= AND &lt;=</a:t>
            </a:r>
          </a:p>
          <a:p>
            <a:r>
              <a:rPr lang="en-US" dirty="0" smtClean="0"/>
              <a:t> - No shortcuts for other intervals</a:t>
            </a:r>
          </a:p>
        </p:txBody>
      </p:sp>
    </p:spTree>
    <p:extLst>
      <p:ext uri="{BB962C8B-B14F-4D97-AF65-F5344CB8AC3E}">
        <p14:creationId xmlns:p14="http://schemas.microsoft.com/office/powerpoint/2010/main" val="262599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15FC27-DF0A-4829-90BA-E34221ACBF42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Combine conditions with logical</a:t>
            </a:r>
            <a:r>
              <a:rPr lang="en-US" baseline="0" dirty="0" smtClean="0"/>
              <a:t> operators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AND: row must satisfy all conditions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OR: row must satisfy at least one condition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parentheses when mixing AND/OR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8:</a:t>
            </a:r>
          </a:p>
          <a:p>
            <a:r>
              <a:rPr lang="en-US" dirty="0" smtClean="0"/>
              <a:t> - Retrieve summer 2013</a:t>
            </a:r>
            <a:r>
              <a:rPr lang="en-US" baseline="0" dirty="0" smtClean="0"/>
              <a:t> </a:t>
            </a:r>
            <a:r>
              <a:rPr lang="en-US" dirty="0" smtClean="0"/>
              <a:t>offerings without an assigned instructor</a:t>
            </a:r>
          </a:p>
          <a:p>
            <a:r>
              <a:rPr lang="en-US" dirty="0" smtClean="0"/>
              <a:t> - Use IS NULL to test for null values</a:t>
            </a:r>
          </a:p>
          <a:p>
            <a:r>
              <a:rPr lang="en-US" dirty="0" smtClean="0"/>
              <a:t>Example 9:</a:t>
            </a:r>
          </a:p>
          <a:p>
            <a:r>
              <a:rPr lang="en-US" dirty="0" smtClean="0"/>
              <a:t> - Retrieve offerings in Fall 2012 or Winter 2013</a:t>
            </a:r>
          </a:p>
          <a:p>
            <a:r>
              <a:rPr lang="en-US" dirty="0" smtClean="0"/>
              <a:t> -Always use parentheses when mixing AND </a:t>
            </a:r>
            <a:r>
              <a:rPr lang="en-US" dirty="0" err="1" smtClean="0"/>
              <a:t>and</a:t>
            </a:r>
            <a:r>
              <a:rPr lang="en-US" dirty="0" smtClean="0"/>
              <a:t> OR</a:t>
            </a:r>
          </a:p>
          <a:p>
            <a:r>
              <a:rPr lang="en-US" dirty="0" smtClean="0"/>
              <a:t>  - Reader may not know default evaluation</a:t>
            </a:r>
          </a:p>
          <a:p>
            <a:r>
              <a:rPr lang="en-US" dirty="0" smtClean="0"/>
              <a:t>  - Easy to make a mistake</a:t>
            </a:r>
          </a:p>
          <a:p>
            <a:r>
              <a:rPr lang="en-US" dirty="0" smtClean="0"/>
              <a:t>  - May not be portable if parentheses are not used</a:t>
            </a:r>
          </a:p>
        </p:txBody>
      </p:sp>
    </p:spTree>
    <p:extLst>
      <p:ext uri="{BB962C8B-B14F-4D97-AF65-F5344CB8AC3E}">
        <p14:creationId xmlns:p14="http://schemas.microsoft.com/office/powerpoint/2010/main" val="199551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</a:t>
            </a:r>
            <a:r>
              <a:rPr lang="en-US" dirty="0"/>
              <a:t>4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2: SELECT Statement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Subset of the SELECT statement</a:t>
            </a:r>
          </a:p>
          <a:p>
            <a:pPr eaLnBrk="1" hangingPunct="1"/>
            <a:r>
              <a:rPr lang="en-US" dirty="0" smtClean="0"/>
              <a:t>Background about database details essential for query formulation</a:t>
            </a:r>
          </a:p>
          <a:p>
            <a:pPr eaLnBrk="1" hangingPunct="1"/>
            <a:r>
              <a:rPr lang="en-US" dirty="0" smtClean="0"/>
              <a:t>Lots of practice to master query formulation and SQL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90200"/>
      </p:ext>
    </p:extLst>
  </p:cSld>
  <p:clrMapOvr>
    <a:masterClrMapping/>
  </p:clrMapOvr>
  <p:transition advTm="11688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SQL SELECT statements involving row conditions on single tables</a:t>
            </a:r>
          </a:p>
          <a:p>
            <a:r>
              <a:rPr lang="en-US" dirty="0" smtClean="0"/>
              <a:t>Execute SELECT statements</a:t>
            </a:r>
          </a:p>
          <a:p>
            <a:r>
              <a:rPr lang="en-US" dirty="0" smtClean="0"/>
              <a:t>Write and execute practice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 Statement Overview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24800" cy="3657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SELECT</a:t>
            </a:r>
            <a:r>
              <a:rPr lang="en-US" sz="2400" dirty="0" smtClean="0">
                <a:cs typeface="Times New Roman" pitchFamily="18" charset="0"/>
              </a:rPr>
              <a:t> &lt;list of column expressions&gt;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FROM</a:t>
            </a:r>
            <a:r>
              <a:rPr lang="en-US" sz="2400" dirty="0" smtClean="0">
                <a:cs typeface="Times New Roman" pitchFamily="18" charset="0"/>
              </a:rPr>
              <a:t> &lt;list of tables and join operations&gt;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WHERE</a:t>
            </a:r>
            <a:r>
              <a:rPr lang="en-US" sz="2400" dirty="0" smtClean="0">
                <a:cs typeface="Times New Roman" pitchFamily="18" charset="0"/>
              </a:rPr>
              <a:t> &lt;list of logical expressions for </a:t>
            </a:r>
            <a:r>
              <a:rPr lang="en-US" sz="2400" u="sng" dirty="0" smtClean="0">
                <a:cs typeface="Times New Roman" pitchFamily="18" charset="0"/>
              </a:rPr>
              <a:t>rows</a:t>
            </a:r>
            <a:r>
              <a:rPr lang="en-US" sz="2400" dirty="0" smtClean="0">
                <a:cs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ORDER BY</a:t>
            </a:r>
            <a:r>
              <a:rPr lang="en-US" sz="2400" dirty="0" smtClean="0">
                <a:cs typeface="Times New Roman" pitchFamily="18" charset="0"/>
              </a:rPr>
              <a:t> &lt;list of sorting specifications&gt;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 smtClean="0">
                <a:cs typeface="Courier New" pitchFamily="49" charset="0"/>
              </a:rPr>
              <a:t>Column expression: combination of columns, constants, operators, and functions</a:t>
            </a:r>
          </a:p>
          <a:p>
            <a:pPr lvl="1">
              <a:spcBef>
                <a:spcPct val="0"/>
              </a:spcBef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FacSalary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1.1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dirty="0" smtClean="0">
                <a:cs typeface="Courier New" pitchFamily="49" charset="0"/>
              </a:rPr>
              <a:t>Logical expression</a:t>
            </a:r>
            <a:r>
              <a:rPr lang="en-US" sz="2400" dirty="0">
                <a:cs typeface="Courier New" pitchFamily="49" charset="0"/>
              </a:rPr>
              <a:t>: </a:t>
            </a:r>
            <a:r>
              <a:rPr lang="en-US" sz="2400" dirty="0" smtClean="0">
                <a:cs typeface="Courier New" pitchFamily="49" charset="0"/>
              </a:rPr>
              <a:t>conditions connected by AND, OR, and NOT</a:t>
            </a:r>
            <a:endParaRPr lang="en-US" sz="2400" dirty="0">
              <a:cs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= 'FALL'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2012</a:t>
            </a:r>
            <a:r>
              <a:rPr lang="en-US" sz="2000" dirty="0" smtClean="0">
                <a:cs typeface="Courier New" pitchFamily="49" charset="0"/>
              </a:rPr>
              <a:t> </a:t>
            </a:r>
          </a:p>
          <a:p>
            <a:pPr lvl="1">
              <a:spcBef>
                <a:spcPct val="0"/>
              </a:spcBef>
            </a:pPr>
            <a:endParaRPr lang="en-US" sz="2000" dirty="0" smtClean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447167"/>
      </p:ext>
    </p:extLst>
  </p:cSld>
  <p:clrMapOvr>
    <a:masterClrMapping/>
  </p:clrMapOvr>
  <p:transition advTm="3314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University Database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90600"/>
            <a:ext cx="5371359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00744"/>
      </p:ext>
    </p:extLst>
  </p:cSld>
  <p:clrMapOvr>
    <a:masterClrMapping/>
  </p:clrMapOvr>
  <p:transition advTm="51109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80375" cy="571500"/>
          </a:xfrm>
        </p:spPr>
        <p:txBody>
          <a:bodyPr/>
          <a:lstStyle/>
          <a:p>
            <a:pPr eaLnBrk="1" hangingPunct="1"/>
            <a:r>
              <a:rPr lang="en-US" dirty="0" smtClean="0"/>
              <a:t>First SELECT Examples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14400" y="952500"/>
            <a:ext cx="6664004" cy="542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cs typeface="Courier New" pitchFamily="49" charset="0"/>
              </a:rPr>
              <a:t>Example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* FROM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Faculty;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5000"/>
              </a:lnSpc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cs typeface="Courier New" pitchFamily="49" charset="0"/>
              </a:rPr>
              <a:t>Example </a:t>
            </a:r>
            <a:r>
              <a:rPr lang="en-US" sz="1800" dirty="0" smtClean="0">
                <a:cs typeface="Courier New" pitchFamily="49" charset="0"/>
              </a:rPr>
              <a:t>2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SELECT *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FROM Faculty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'543-21-0987';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cs typeface="Courier New" pitchFamily="49" charset="0"/>
              </a:rPr>
              <a:t>Example 3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FacSalary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FacSalary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65000 AND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FacRank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'PROF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cs typeface="Courier New" pitchFamily="49" charset="0"/>
              </a:rPr>
              <a:t>Example 4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FacCity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FacState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Faculty;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SELECT DISTINCT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FacCity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FacState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FROM Faculty;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614895"/>
      </p:ext>
    </p:extLst>
  </p:cSld>
  <p:clrMapOvr>
    <a:masterClrMapping/>
  </p:clrMapOvr>
  <p:transition advTm="222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Using Expressions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132395" y="1447800"/>
            <a:ext cx="763377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cs typeface="Courier New" pitchFamily="49" charset="0"/>
              </a:rPr>
              <a:t>Example </a:t>
            </a:r>
            <a:r>
              <a:rPr lang="en-US" sz="1800" dirty="0">
                <a:cs typeface="Courier New" pitchFamily="49" charset="0"/>
              </a:rPr>
              <a:t>5 (Oracle)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FacCity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*1.1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IncreasedSalary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to_number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to_char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'YYYY')) &gt;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2001;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dirty="0">
                <a:cs typeface="Courier New" pitchFamily="49" charset="0"/>
              </a:rPr>
              <a:t>Example 5 </a:t>
            </a:r>
            <a:r>
              <a:rPr lang="en-US" sz="1800" dirty="0" smtClean="0">
                <a:cs typeface="Courier New" pitchFamily="49" charset="0"/>
              </a:rPr>
              <a:t>(MySQL)</a:t>
            </a:r>
            <a:endParaRPr lang="en-US" sz="1800" dirty="0"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FacCity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*1.1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IncreasedSalary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FROM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WHERE 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date_format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'%Y')) &gt;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2001;</a:t>
            </a:r>
            <a:endParaRPr lang="en-US" sz="1800" dirty="0"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435836"/>
      </p:ext>
    </p:extLst>
  </p:cSld>
  <p:clrMapOvr>
    <a:masterClrMapping/>
  </p:clrMapOvr>
  <p:transition advTm="1672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2"/>
          <p:cNvSpPr>
            <a:spLocks noGrp="1" noChangeArrowheads="1"/>
          </p:cNvSpPr>
          <p:nvPr>
            <p:ph type="title"/>
          </p:nvPr>
        </p:nvSpPr>
        <p:spPr>
          <a:xfrm>
            <a:off x="608013" y="367507"/>
            <a:ext cx="8080375" cy="775493"/>
          </a:xfrm>
        </p:spPr>
        <p:txBody>
          <a:bodyPr/>
          <a:lstStyle/>
          <a:p>
            <a:pPr eaLnBrk="1" hangingPunct="1"/>
            <a:r>
              <a:rPr lang="en-US" dirty="0" smtClean="0"/>
              <a:t>Inexact Text Matching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81000" y="1143000"/>
            <a:ext cx="7162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Use LIKE operator to match </a:t>
            </a:r>
            <a:r>
              <a:rPr lang="en-US" dirty="0">
                <a:latin typeface="+mn-lt"/>
                <a:cs typeface="Courier New" pitchFamily="49" charset="0"/>
              </a:rPr>
              <a:t>against a </a:t>
            </a:r>
            <a:r>
              <a:rPr lang="en-US" dirty="0" smtClean="0">
                <a:latin typeface="+mn-lt"/>
                <a:cs typeface="Courier New" pitchFamily="49" charset="0"/>
              </a:rPr>
              <a:t>pattern</a:t>
            </a:r>
            <a:endParaRPr lang="en-US" dirty="0">
              <a:latin typeface="+mn-lt"/>
              <a:cs typeface="Courier New" pitchFamily="49" charset="0"/>
            </a:endParaRPr>
          </a:p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ourier New" pitchFamily="49" charset="0"/>
              </a:rPr>
              <a:t>Use </a:t>
            </a:r>
            <a:r>
              <a:rPr lang="en-US" dirty="0">
                <a:latin typeface="+mn-lt"/>
                <a:cs typeface="Courier New" pitchFamily="49" charset="0"/>
              </a:rPr>
              <a:t>meta characters to specify </a:t>
            </a:r>
            <a:r>
              <a:rPr lang="en-US" dirty="0" smtClean="0">
                <a:latin typeface="+mn-lt"/>
                <a:cs typeface="Courier New" pitchFamily="49" charset="0"/>
              </a:rPr>
              <a:t>patterns</a:t>
            </a:r>
          </a:p>
          <a:p>
            <a:pPr marL="800100" lvl="1" indent="-342900">
              <a:spcAft>
                <a:spcPct val="25000"/>
              </a:spcAft>
              <a:buFont typeface="Arial" panose="020B0604020202020204" pitchFamily="34" charset="0"/>
              <a:buChar char="―"/>
            </a:pPr>
            <a:r>
              <a:rPr lang="en-US" sz="2000" dirty="0" smtClean="0">
                <a:latin typeface="+mn-lt"/>
                <a:cs typeface="Courier New" pitchFamily="49" charset="0"/>
              </a:rPr>
              <a:t>Wildcard (%) </a:t>
            </a:r>
          </a:p>
          <a:p>
            <a:pPr marL="800100" lvl="1" indent="-342900">
              <a:spcAft>
                <a:spcPct val="25000"/>
              </a:spcAft>
              <a:buFont typeface="Arial" panose="020B0604020202020204" pitchFamily="34" charset="0"/>
              <a:buChar char="―"/>
            </a:pPr>
            <a:r>
              <a:rPr lang="en-US" sz="2000" dirty="0" smtClean="0">
                <a:latin typeface="+mn-lt"/>
                <a:cs typeface="Courier New" pitchFamily="49" charset="0"/>
              </a:rPr>
              <a:t>Any </a:t>
            </a:r>
            <a:r>
              <a:rPr lang="en-US" sz="2000" dirty="0">
                <a:latin typeface="+mn-lt"/>
                <a:cs typeface="Courier New" pitchFamily="49" charset="0"/>
              </a:rPr>
              <a:t>single character </a:t>
            </a:r>
            <a:r>
              <a:rPr lang="en-US" sz="2000" dirty="0" smtClean="0">
                <a:latin typeface="+mn-lt"/>
                <a:cs typeface="Courier New" pitchFamily="49" charset="0"/>
              </a:rPr>
              <a:t>(_)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3429000"/>
            <a:ext cx="5486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Courier New" pitchFamily="49" charset="0"/>
              </a:rPr>
              <a:t>Example 6</a:t>
            </a:r>
          </a:p>
          <a:p>
            <a:endParaRPr lang="en-US" sz="2000" dirty="0" smtClean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*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FROM Offering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WHERE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LIKE 'IS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%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536090"/>
      </p:ext>
    </p:extLst>
  </p:cSld>
  <p:clrMapOvr>
    <a:masterClrMapping/>
  </p:clrMapOvr>
  <p:transition advTm="1778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Date Constants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914399" y="1447800"/>
            <a:ext cx="7851775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itchFamily="49" charset="0"/>
              </a:rPr>
              <a:t>Dates </a:t>
            </a:r>
            <a:r>
              <a:rPr lang="en-US" sz="2000" dirty="0">
                <a:latin typeface="+mn-lt"/>
                <a:cs typeface="Courier New" pitchFamily="49" charset="0"/>
              </a:rPr>
              <a:t>are numbers</a:t>
            </a:r>
            <a:endParaRPr lang="en-US" sz="1800" dirty="0">
              <a:latin typeface="+mn-lt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itchFamily="49" charset="0"/>
              </a:rPr>
              <a:t>Date </a:t>
            </a:r>
            <a:r>
              <a:rPr lang="en-US" sz="2000" dirty="0">
                <a:latin typeface="+mn-lt"/>
                <a:cs typeface="Courier New" pitchFamily="49" charset="0"/>
              </a:rPr>
              <a:t>constants and functions are not standard</a:t>
            </a: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dirty="0" smtClean="0">
                <a:cs typeface="Courier New" pitchFamily="49" charset="0"/>
              </a:rPr>
              <a:t>Example </a:t>
            </a:r>
            <a:r>
              <a:rPr lang="en-US" sz="1800" dirty="0">
                <a:cs typeface="Courier New" pitchFamily="49" charset="0"/>
              </a:rPr>
              <a:t>7 (Oracle)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BETWEEN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'1-Jan-2004' 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'31-Dec-2005';</a:t>
            </a:r>
            <a:endParaRPr lang="en-US" sz="1800" dirty="0" smtClean="0">
              <a:latin typeface="Courier New" pitchFamily="49" charset="0"/>
              <a:cs typeface="Times New Roman" pitchFamily="18" charset="0"/>
            </a:endParaRPr>
          </a:p>
          <a:p>
            <a:endParaRPr lang="en-US" sz="1800" dirty="0" smtClean="0">
              <a:cs typeface="Courier New" pitchFamily="49" charset="0"/>
            </a:endParaRPr>
          </a:p>
          <a:p>
            <a:r>
              <a:rPr lang="en-US" sz="1800" dirty="0" smtClean="0">
                <a:cs typeface="Courier New" pitchFamily="49" charset="0"/>
              </a:rPr>
              <a:t>Example </a:t>
            </a:r>
            <a:r>
              <a:rPr lang="en-US" sz="1800" dirty="0">
                <a:cs typeface="Courier New" pitchFamily="49" charset="0"/>
              </a:rPr>
              <a:t>7 </a:t>
            </a:r>
            <a:r>
              <a:rPr lang="en-US" sz="1800" dirty="0" smtClean="0">
                <a:cs typeface="Courier New" pitchFamily="49" charset="0"/>
              </a:rPr>
              <a:t>(MySQL)</a:t>
            </a:r>
            <a:endParaRPr lang="en-US" sz="1800" dirty="0"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BETWEEN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'2004-01-01'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AND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'2005-12-31';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932012"/>
      </p:ext>
    </p:extLst>
  </p:cSld>
  <p:clrMapOvr>
    <a:masterClrMapping/>
  </p:clrMapOvr>
  <p:transition advTm="1862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Combining Conditions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704088" y="1447800"/>
            <a:ext cx="757130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8: Testing for null values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SELECT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FROM Offering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WHERE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IS NULL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'SUMMER'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2013;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endParaRPr lang="en-US" sz="2000" dirty="0">
              <a:cs typeface="Courier New" pitchFamily="49" charset="0"/>
            </a:endParaRPr>
          </a:p>
          <a:p>
            <a:r>
              <a:rPr lang="en-US" sz="2000" dirty="0">
                <a:latin typeface="+mn-lt"/>
                <a:cs typeface="Courier New" pitchFamily="49" charset="0"/>
              </a:rPr>
              <a:t>Example 9: Mixing AND </a:t>
            </a:r>
            <a:r>
              <a:rPr lang="en-US" sz="2000" dirty="0" err="1">
                <a:latin typeface="+mn-lt"/>
                <a:cs typeface="Courier New" pitchFamily="49" charset="0"/>
              </a:rPr>
              <a:t>and</a:t>
            </a:r>
            <a:r>
              <a:rPr lang="en-US" sz="2000" dirty="0">
                <a:latin typeface="+mn-lt"/>
                <a:cs typeface="Courier New" pitchFamily="49" charset="0"/>
              </a:rPr>
              <a:t> OR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SELECT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FROM Offering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WHERE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2012) 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  OR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'WINTER'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2013);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147129"/>
      </p:ext>
    </p:extLst>
  </p:cSld>
  <p:clrMapOvr>
    <a:masterClrMapping/>
  </p:clrMapOvr>
  <p:transition advTm="1408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10021&quot;&gt;&lt;property id=&quot;20148&quot; value=&quot;5&quot;/&gt;&lt;property id=&quot;20300&quot; value=&quot;Slide 6 - &amp;quot;Using Expressions&amp;quot;&quot;/&gt;&lt;property id=&quot;20307&quot; value=&quot;263&quot;/&gt;&lt;/object&gt;&lt;object type=&quot;3&quot; unique_id=&quot;10023&quot;&gt;&lt;property id=&quot;20148&quot; value=&quot;5&quot;/&gt;&lt;property id=&quot;20300&quot; value=&quot;Slide 4 - &amp;quot;University Database Diagram&amp;quot;&quot;/&gt;&lt;property id=&quot;20307&quot; value=&quot;261&quot;/&gt;&lt;/object&gt;&lt;object type=&quot;3&quot; unique_id=&quot;10024&quot;&gt;&lt;property id=&quot;20148&quot; value=&quot;5&quot;/&gt;&lt;property id=&quot;20300&quot; value=&quot;Slide 5 - &amp;quot;First SELECT Examples&amp;quot;&quot;/&gt;&lt;property id=&quot;20307&quot; value=&quot;262&quot;/&gt;&lt;/object&gt;&lt;object type=&quot;3&quot; unique_id=&quot;10025&quot;&gt;&lt;property id=&quot;20148&quot; value=&quot;5&quot;/&gt;&lt;property id=&quot;20300&quot; value=&quot;Slide 7 - &amp;quot;Inexact Text Matching&amp;quot;&quot;/&gt;&lt;property id=&quot;20307&quot; value=&quot;264&quot;/&gt;&lt;/object&gt;&lt;object type=&quot;3&quot; unique_id=&quot;10026&quot;&gt;&lt;property id=&quot;20148&quot; value=&quot;5&quot;/&gt;&lt;property id=&quot;20300&quot; value=&quot;Slide 8 - &amp;quot;Using Date Constants&amp;quot;&quot;/&gt;&lt;property id=&quot;20307&quot; value=&quot;265&quot;/&gt;&lt;/object&gt;&lt;object type=&quot;3&quot; unique_id=&quot;10027&quot;&gt;&lt;property id=&quot;20148&quot; value=&quot;5&quot;/&gt;&lt;property id=&quot;20300&quot; value=&quot;Slide 9 - &amp;quot;Combining Conditions&amp;quot;&quot;/&gt;&lt;property id=&quot;20307&quot; value=&quot;266&quot;/&gt;&lt;/object&gt;&lt;object type=&quot;3&quot; unique_id=&quot;10028&quot;&gt;&lt;property id=&quot;20148&quot; value=&quot;5&quot;/&gt;&lt;property id=&quot;20300&quot; value=&quot;Slide 10 - &amp;quot;Summary&amp;quot;&quot;/&gt;&lt;property id=&quot;20307&quot; value=&quot;273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6684&quot;&gt;&lt;property id=&quot;20148&quot; value=&quot;5&quot;/&gt;&lt;property id=&quot;20300&quot; value=&quot;Slide 3 - &amp;quot;SELECT Statement Overview&amp;quot;&quot;/&gt;&lt;property id=&quot;20307&quot; value=&quot;27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35.6|67.7|2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8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6.9|87.7|3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43.1|10.7|5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|3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4.5|34.2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3480</TotalTime>
  <Words>1153</Words>
  <Application>Microsoft Office PowerPoint</Application>
  <PresentationFormat>On-screen Show (4:3)</PresentationFormat>
  <Paragraphs>203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Courier New</vt:lpstr>
      <vt:lpstr>Times New Roman</vt:lpstr>
      <vt:lpstr>Wingdings</vt:lpstr>
      <vt:lpstr>Blank Presentation</vt:lpstr>
      <vt:lpstr>Module 4 Basic Query Formulation with SQL</vt:lpstr>
      <vt:lpstr>Lesson Objectives</vt:lpstr>
      <vt:lpstr>SELECT Statement Overview</vt:lpstr>
      <vt:lpstr>University Database Diagram</vt:lpstr>
      <vt:lpstr>First SELECT Examples</vt:lpstr>
      <vt:lpstr>Using Expressions</vt:lpstr>
      <vt:lpstr>Inexact Text Matching</vt:lpstr>
      <vt:lpstr>Using Date Constants</vt:lpstr>
      <vt:lpstr>Combining Conditions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4, Lesson 2: SELECT Statement Introduction</dc:title>
  <dc:subject>Query Formulation with SQL</dc:subject>
  <dc:creator>Michael Mannino</dc:creator>
  <cp:lastModifiedBy>Mannino, Michael</cp:lastModifiedBy>
  <cp:revision>830</cp:revision>
  <cp:lastPrinted>1601-01-01T00:00:00Z</cp:lastPrinted>
  <dcterms:created xsi:type="dcterms:W3CDTF">2000-07-15T18:34:14Z</dcterms:created>
  <dcterms:modified xsi:type="dcterms:W3CDTF">2015-07-14T20:09:24Z</dcterms:modified>
</cp:coreProperties>
</file>