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5" r:id="rId3"/>
    <p:sldId id="282" r:id="rId4"/>
    <p:sldId id="276" r:id="rId5"/>
    <p:sldId id="277" r:id="rId6"/>
    <p:sldId id="283" r:id="rId7"/>
    <p:sldId id="278" r:id="rId8"/>
    <p:sldId id="279" r:id="rId9"/>
    <p:sldId id="280" r:id="rId10"/>
    <p:sldId id="281" r:id="rId11"/>
    <p:sldId id="273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1982" autoAdjust="0"/>
  </p:normalViewPr>
  <p:slideViewPr>
    <p:cSldViewPr>
      <p:cViewPr varScale="1">
        <p:scale>
          <a:sx n="79" d="100"/>
          <a:sy n="79" d="100"/>
        </p:scale>
        <p:origin x="108" y="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2" Type="http://schemas.openxmlformats.org/officeDocument/2006/relationships/slide" Target="slides/slide7.xml"/><Relationship Id="rId1" Type="http://schemas.openxmlformats.org/officeDocument/2006/relationships/slide" Target="slides/slide1.xml"/><Relationship Id="rId5" Type="http://schemas.openxmlformats.org/officeDocument/2006/relationships/slide" Target="slides/slide11.xml"/><Relationship Id="rId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239F2F7-C06B-4DFD-A900-99338B3C6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8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BD0E479-FEE3-4A7D-BB6A-B260D0FC3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24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9BE062-688E-4EE8-9D2C-41B35AB90E4F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Welcome to lesson</a:t>
            </a:r>
            <a:r>
              <a:rPr lang="en-US" baseline="0" dirty="0" smtClean="0"/>
              <a:t> 4 of Module 4 on basic </a:t>
            </a:r>
            <a:r>
              <a:rPr lang="en-US" dirty="0" smtClean="0"/>
              <a:t>query formulation with SQL</a:t>
            </a:r>
          </a:p>
          <a:p>
            <a:endParaRPr lang="en-US" dirty="0" smtClean="0"/>
          </a:p>
          <a:p>
            <a:r>
              <a:rPr lang="en-US" dirty="0" smtClean="0"/>
              <a:t>Query formulation is an important skill in application development.</a:t>
            </a:r>
          </a:p>
          <a:p>
            <a:r>
              <a:rPr lang="en-US" dirty="0" smtClean="0"/>
              <a:t>Everyone involved in the application development must be competent in query formulation.</a:t>
            </a:r>
          </a:p>
          <a:p>
            <a:r>
              <a:rPr lang="en-US" dirty="0" smtClean="0"/>
              <a:t>Most students will be involved (at least initially) in application development rather than in a role as a database specialist. Database specialists must also understand query formulation and SQL.</a:t>
            </a:r>
          </a:p>
          <a:p>
            <a:endParaRPr lang="en-US" dirty="0" smtClean="0"/>
          </a:p>
          <a:p>
            <a:r>
              <a:rPr lang="en-US" dirty="0" smtClean="0"/>
              <a:t>Opening question: </a:t>
            </a:r>
          </a:p>
          <a:p>
            <a:r>
              <a:rPr lang="en-US" dirty="0" smtClean="0"/>
              <a:t>- What join operator style do you prefer</a:t>
            </a:r>
            <a:r>
              <a:rPr lang="en-US" baseline="0" dirty="0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289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8441C2F-C84D-4E3E-A019-2B1378A161C3}" type="slidenum">
              <a:rPr lang="en-US" sz="1200" smtClean="0"/>
              <a:pPr/>
              <a:t>10</a:t>
            </a:fld>
            <a:endParaRPr lang="en-US" sz="120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List Leonard Vince’s teaching schedule in fall 2012.  For each course, list the offering number, course number, number of units, days, location, and time.</a:t>
            </a: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3 tables: 2 join</a:t>
            </a:r>
            <a:r>
              <a:rPr lang="en-US" baseline="0" dirty="0" smtClean="0">
                <a:cs typeface="Times New Roman" pitchFamily="18" charset="0"/>
              </a:rPr>
              <a:t> operations</a:t>
            </a:r>
          </a:p>
          <a:p>
            <a:endParaRPr lang="en-US" baseline="0" dirty="0" smtClean="0">
              <a:cs typeface="Times New Roman" pitchFamily="18" charset="0"/>
            </a:endParaRPr>
          </a:p>
          <a:p>
            <a:r>
              <a:rPr lang="en-US" baseline="0" dirty="0" smtClean="0">
                <a:cs typeface="Times New Roman" pitchFamily="18" charset="0"/>
              </a:rPr>
              <a:t>Not as easy to read because tables are hidden in the join operations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8764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0BE22F8-CCA8-4ACC-8565-A344E704A862}" type="slidenum">
              <a:rPr lang="en-US" sz="1200" smtClean="0"/>
              <a:pPr/>
              <a:t>11</a:t>
            </a:fld>
            <a:endParaRPr lang="en-US" sz="120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Join operator</a:t>
            </a:r>
            <a:r>
              <a:rPr lang="en-US" baseline="0" dirty="0" smtClean="0"/>
              <a:t> is essential because business databases typically have many tables. Extracting useful information typically requires more than one table, sometimes many tables.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SELECT statement has the NATURAL JOIN operator but it is easier to read with explicit specification of join conditions.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Knowledge of database diagram essential as the number of tables increases in a query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join style do you prefer? I prefer the cross product style because it </a:t>
            </a:r>
            <a:r>
              <a:rPr lang="en-US" baseline="0" smtClean="0"/>
              <a:t>is easier to read.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4149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 and write statements using both join styles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Concentrate on syntax. Later lessons will emphasize analysis of a problem statement.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82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0C081B-6C32-45CA-BAEB-6B8E03A8B6F9}" type="slidenum">
              <a:rPr lang="en-US" sz="1200" smtClean="0"/>
              <a:pPr/>
              <a:t>3</a:t>
            </a:fld>
            <a:endParaRPr lang="en-US" sz="120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Use university database for examples</a:t>
            </a:r>
          </a:p>
          <a:p>
            <a:endParaRPr lang="en-US" dirty="0" smtClean="0"/>
          </a:p>
          <a:p>
            <a:r>
              <a:rPr lang="en-US" dirty="0" smtClean="0"/>
              <a:t>University</a:t>
            </a:r>
            <a:r>
              <a:rPr lang="en-US" baseline="0" dirty="0" smtClean="0"/>
              <a:t> database was covered in previous modules so you should be familiar with 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formulating problems involving the join operator (typically used to combine tables), you should know the relationships in a database diagram.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Review examples: circle tables and relationships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Faculty and Offering tables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Faculty, Offering, and Course tables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1198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4ADDBE8-EB90-448D-855C-5599810B42EA}" type="slidenum">
              <a:rPr lang="en-US" sz="1200" smtClean="0"/>
              <a:pPr/>
              <a:t>4</a:t>
            </a:fld>
            <a:endParaRPr lang="en-US" sz="120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Meaning: details of offerings and assigned faculty for fall 2012 IS courses taught by assistant professors</a:t>
            </a:r>
          </a:p>
          <a:p>
            <a:r>
              <a:rPr lang="en-US" dirty="0" smtClean="0"/>
              <a:t>Cross Product Style:</a:t>
            </a:r>
          </a:p>
          <a:p>
            <a:r>
              <a:rPr lang="en-US" dirty="0" smtClean="0"/>
              <a:t> - Name comes from derivation of the join operator using the cross product operator</a:t>
            </a:r>
          </a:p>
          <a:p>
            <a:r>
              <a:rPr lang="en-US" dirty="0" smtClean="0"/>
              <a:t> - Join is equivalent of a cross product, selection (retain just matching rows)</a:t>
            </a:r>
          </a:p>
          <a:p>
            <a:r>
              <a:rPr lang="en-US" dirty="0" smtClean="0"/>
              <a:t>Extension for multiple tables:</a:t>
            </a:r>
          </a:p>
          <a:p>
            <a:r>
              <a:rPr lang="en-US" dirty="0" smtClean="0"/>
              <a:t> - Add tables to the FROM clause</a:t>
            </a:r>
          </a:p>
          <a:p>
            <a:r>
              <a:rPr lang="en-US" dirty="0" smtClean="0"/>
              <a:t> - Add join conditions to the WHERE clause</a:t>
            </a:r>
          </a:p>
          <a:p>
            <a:r>
              <a:rPr lang="en-US" dirty="0" smtClean="0"/>
              <a:t>Order of tables and join conditions is NOT order dependent</a:t>
            </a:r>
          </a:p>
          <a:p>
            <a:r>
              <a:rPr lang="en-US" dirty="0" smtClean="0"/>
              <a:t>Oracle version: use % instead of *</a:t>
            </a:r>
          </a:p>
        </p:txBody>
      </p:sp>
    </p:spTree>
    <p:extLst>
      <p:ext uri="{BB962C8B-B14F-4D97-AF65-F5344CB8AC3E}">
        <p14:creationId xmlns:p14="http://schemas.microsoft.com/office/powerpoint/2010/main" val="4158406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723EE7-12DA-4825-9CEA-ACA77F458B40}" type="slidenum">
              <a:rPr lang="en-US" sz="1200" smtClean="0"/>
              <a:pPr/>
              <a:t>5</a:t>
            </a:fld>
            <a:endParaRPr lang="en-US" sz="120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Join Operator Style:</a:t>
            </a:r>
          </a:p>
          <a:p>
            <a:r>
              <a:rPr lang="en-US" dirty="0" smtClean="0"/>
              <a:t> - SQL:2011, Oracle, MySQL, and Access</a:t>
            </a:r>
          </a:p>
          <a:p>
            <a:endParaRPr lang="en-US" dirty="0" smtClean="0"/>
          </a:p>
          <a:p>
            <a:r>
              <a:rPr lang="en-US" dirty="0" smtClean="0"/>
              <a:t>Extension for multiple tables:</a:t>
            </a:r>
          </a:p>
          <a:p>
            <a:r>
              <a:rPr lang="en-US" dirty="0" smtClean="0"/>
              <a:t>- Conceptually no need for parentheses because join is associative </a:t>
            </a:r>
          </a:p>
          <a:p>
            <a:r>
              <a:rPr lang="en-US" dirty="0" smtClean="0"/>
              <a:t>   (order of operations does not matter)</a:t>
            </a:r>
          </a:p>
          <a:p>
            <a:r>
              <a:rPr lang="en-US" dirty="0" smtClean="0"/>
              <a:t> - Nested parentheses are difficult to read</a:t>
            </a:r>
          </a:p>
          <a:p>
            <a:r>
              <a:rPr lang="en-US" dirty="0" smtClean="0"/>
              <a:t> - Harder to find the tables in the statement</a:t>
            </a:r>
          </a:p>
        </p:txBody>
      </p:sp>
    </p:spTree>
    <p:extLst>
      <p:ext uri="{BB962C8B-B14F-4D97-AF65-F5344CB8AC3E}">
        <p14:creationId xmlns:p14="http://schemas.microsoft.com/office/powerpoint/2010/main" val="2107291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r>
              <a:rPr lang="en-US" baseline="0" dirty="0" smtClean="0"/>
              <a:t> of SELECT statement in the SQL Developer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37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DD2044F-1BA0-45E5-B576-04081B9959A2}" type="slidenum">
              <a:rPr lang="en-US" sz="1200" smtClean="0"/>
              <a:pPr/>
              <a:t>7</a:t>
            </a:fld>
            <a:endParaRPr lang="en-US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Ambiguous:</a:t>
            </a:r>
          </a:p>
          <a:p>
            <a:r>
              <a:rPr lang="en-US" dirty="0" smtClean="0"/>
              <a:t> - More than one table in the query contains a column referenced in the query</a:t>
            </a:r>
          </a:p>
          <a:p>
            <a:r>
              <a:rPr lang="en-US" dirty="0" smtClean="0"/>
              <a:t> - Ambiguity determined by the query not the database</a:t>
            </a:r>
          </a:p>
          <a:p>
            <a:r>
              <a:rPr lang="en-US" dirty="0" smtClean="0"/>
              <a:t>Readability:</a:t>
            </a:r>
          </a:p>
          <a:p>
            <a:r>
              <a:rPr lang="en-US" dirty="0" smtClean="0"/>
              <a:t> - qualified names are easier to read (no context to imply)</a:t>
            </a:r>
          </a:p>
          <a:p>
            <a:r>
              <a:rPr lang="en-US" dirty="0" err="1" smtClean="0"/>
              <a:t>Writability</a:t>
            </a:r>
            <a:r>
              <a:rPr lang="en-US" dirty="0" smtClean="0"/>
              <a:t>:</a:t>
            </a:r>
          </a:p>
          <a:p>
            <a:r>
              <a:rPr lang="en-US" dirty="0" smtClean="0"/>
              <a:t> - Unqualified names require fewer keystrokes (less work)</a:t>
            </a:r>
          </a:p>
          <a:p>
            <a:r>
              <a:rPr lang="en-US" dirty="0" smtClean="0"/>
              <a:t>Column naming convention:</a:t>
            </a:r>
          </a:p>
          <a:p>
            <a:r>
              <a:rPr lang="en-US" dirty="0" smtClean="0"/>
              <a:t> - Table name abbreviation: </a:t>
            </a:r>
            <a:r>
              <a:rPr lang="en-US" dirty="0" err="1" smtClean="0"/>
              <a:t>Std</a:t>
            </a:r>
            <a:r>
              <a:rPr lang="en-US" dirty="0" smtClean="0"/>
              <a:t> for Student</a:t>
            </a:r>
          </a:p>
          <a:p>
            <a:r>
              <a:rPr lang="en-US" dirty="0" smtClean="0"/>
              <a:t> - Column names easy to associate with tables without qualification</a:t>
            </a:r>
          </a:p>
        </p:txBody>
      </p:sp>
    </p:spTree>
    <p:extLst>
      <p:ext uri="{BB962C8B-B14F-4D97-AF65-F5344CB8AC3E}">
        <p14:creationId xmlns:p14="http://schemas.microsoft.com/office/powerpoint/2010/main" val="3990588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FD1C15-A0DD-43C6-A611-125E51B344D9}" type="slidenum">
              <a:rPr lang="en-US" sz="1200" smtClean="0"/>
              <a:pPr/>
              <a:t>8</a:t>
            </a:fld>
            <a:endParaRPr lang="en-US" sz="120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Example 2:</a:t>
            </a:r>
          </a:p>
          <a:p>
            <a:r>
              <a:rPr lang="en-US" dirty="0" smtClean="0"/>
              <a:t> - Offering and Faculty tables</a:t>
            </a:r>
          </a:p>
          <a:p>
            <a:r>
              <a:rPr lang="en-US" dirty="0" smtClean="0"/>
              <a:t> - Reference to </a:t>
            </a:r>
            <a:r>
              <a:rPr lang="en-US" dirty="0" err="1" smtClean="0"/>
              <a:t>FacNo</a:t>
            </a:r>
            <a:r>
              <a:rPr lang="en-US" dirty="0" smtClean="0"/>
              <a:t> is ambiguous unless qualified</a:t>
            </a:r>
          </a:p>
          <a:p>
            <a:r>
              <a:rPr lang="en-US" dirty="0" smtClean="0"/>
              <a:t> - Reference to </a:t>
            </a:r>
            <a:r>
              <a:rPr lang="en-US" dirty="0" err="1" smtClean="0"/>
              <a:t>CourseNo</a:t>
            </a:r>
            <a:r>
              <a:rPr lang="en-US" dirty="0" smtClean="0"/>
              <a:t> is not ambiguous: Course table is not in the query</a:t>
            </a:r>
          </a:p>
          <a:p>
            <a:endParaRPr lang="en-US" dirty="0" smtClean="0"/>
          </a:p>
          <a:p>
            <a:r>
              <a:rPr lang="en-US" dirty="0" smtClean="0"/>
              <a:t>Name qualification:</a:t>
            </a:r>
          </a:p>
          <a:p>
            <a:pPr>
              <a:buFontTx/>
              <a:buChar char="-"/>
            </a:pPr>
            <a:r>
              <a:rPr lang="en-US" dirty="0" err="1" smtClean="0"/>
              <a:t>FacNo</a:t>
            </a:r>
            <a:r>
              <a:rPr lang="en-US" dirty="0" smtClean="0"/>
              <a:t> must be qualified because of ambiguity (column in both Offering and Faculty tables)</a:t>
            </a:r>
          </a:p>
          <a:p>
            <a:pPr>
              <a:buFontTx/>
              <a:buChar char="-"/>
            </a:pPr>
            <a:r>
              <a:rPr lang="en-US" dirty="0" smtClean="0"/>
              <a:t>You can qualify other columns</a:t>
            </a:r>
          </a:p>
          <a:p>
            <a:pPr>
              <a:buFontTx/>
              <a:buChar char="-"/>
            </a:pPr>
            <a:r>
              <a:rPr lang="en-US" dirty="0" smtClean="0"/>
              <a:t>Readability: qualification makes it easier for others to read your statements (no need to remember table names for each column)</a:t>
            </a:r>
          </a:p>
          <a:p>
            <a:pPr>
              <a:buFontTx/>
              <a:buChar char="-"/>
            </a:pPr>
            <a:r>
              <a:rPr lang="en-US" dirty="0" err="1" smtClean="0"/>
              <a:t>Writability</a:t>
            </a:r>
            <a:r>
              <a:rPr lang="en-US" dirty="0" smtClean="0"/>
              <a:t>: using the fully qualified name takes more effort when writing the query</a:t>
            </a:r>
          </a:p>
          <a:p>
            <a:pPr>
              <a:buFontTx/>
              <a:buChar char="-"/>
            </a:pPr>
            <a:r>
              <a:rPr lang="en-US" dirty="0" smtClean="0"/>
              <a:t>Maintainability: using the fully qualified name ensures that ambiguity does not exist if a matching column name is added to another table (adding the </a:t>
            </a:r>
            <a:r>
              <a:rPr lang="en-US" dirty="0" err="1" smtClean="0"/>
              <a:t>OffYear</a:t>
            </a:r>
            <a:r>
              <a:rPr lang="en-US" dirty="0" smtClean="0"/>
              <a:t> column to Faculty); this is not a likely problem; in most situations, maintenance is not an issue</a:t>
            </a:r>
          </a:p>
          <a:p>
            <a:pPr>
              <a:buFontTx/>
              <a:buChar char="-"/>
            </a:pPr>
            <a:r>
              <a:rPr lang="en-US" dirty="0" smtClean="0"/>
              <a:t>For the most part, use of qualification when there is no ambiguity is a matter of preference</a:t>
            </a:r>
          </a:p>
        </p:txBody>
      </p:sp>
    </p:spTree>
    <p:extLst>
      <p:ext uri="{BB962C8B-B14F-4D97-AF65-F5344CB8AC3E}">
        <p14:creationId xmlns:p14="http://schemas.microsoft.com/office/powerpoint/2010/main" val="2682768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8441C2F-C84D-4E3E-A019-2B1378A161C3}" type="slidenum">
              <a:rPr lang="en-US" sz="1200" smtClean="0"/>
              <a:pPr/>
              <a:t>9</a:t>
            </a:fld>
            <a:endParaRPr lang="en-US" sz="120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List Leonard Vince’s teaching schedule in fall 2012.  For each course, list the offering number, course number, number of units, days, location, and time.</a:t>
            </a: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3</a:t>
            </a:r>
            <a:r>
              <a:rPr lang="en-US" baseline="0" dirty="0" smtClean="0">
                <a:cs typeface="Times New Roman" pitchFamily="18" charset="0"/>
              </a:rPr>
              <a:t> tables, 2 join conditions</a:t>
            </a:r>
          </a:p>
          <a:p>
            <a:endParaRPr lang="en-US" baseline="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848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3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0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0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1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9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6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6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3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99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42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27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18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Module </a:t>
            </a:r>
            <a:r>
              <a:rPr lang="en-US" dirty="0"/>
              <a:t>4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Basic Query Formulation with SQL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 smtClean="0"/>
              <a:t>Lesson 4: Using join operations in SQL SELECT statements</a:t>
            </a:r>
          </a:p>
        </p:txBody>
      </p:sp>
    </p:spTree>
    <p:extLst>
      <p:ext uri="{BB962C8B-B14F-4D97-AF65-F5344CB8AC3E}">
        <p14:creationId xmlns:p14="http://schemas.microsoft.com/office/powerpoint/2010/main" val="2477198662"/>
      </p:ext>
    </p:extLst>
  </p:cSld>
  <p:clrMapOvr>
    <a:masterClrMapping/>
  </p:clrMapOvr>
  <p:transition advTm="5391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2"/>
          <p:cNvSpPr>
            <a:spLocks noGrp="1" noChangeArrowheads="1"/>
          </p:cNvSpPr>
          <p:nvPr>
            <p:ph type="title"/>
          </p:nvPr>
        </p:nvSpPr>
        <p:spPr>
          <a:xfrm>
            <a:off x="316992" y="419100"/>
            <a:ext cx="79248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Join Operator Style with 3 Tables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9906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cs typeface="Courier New" pitchFamily="49" charset="0"/>
              </a:rPr>
              <a:t>Example </a:t>
            </a:r>
            <a:r>
              <a:rPr lang="en-US" sz="2000" dirty="0">
                <a:cs typeface="Courier New" pitchFamily="49" charset="0"/>
              </a:rPr>
              <a:t>4</a:t>
            </a:r>
            <a:r>
              <a:rPr lang="en-US" sz="2000" dirty="0" smtClean="0">
                <a:cs typeface="Courier New" pitchFamily="49" charset="0"/>
              </a:rPr>
              <a:t>: </a:t>
            </a:r>
            <a:r>
              <a:rPr lang="en-US" sz="2000" dirty="0" smtClean="0">
                <a:cs typeface="Times New Roman" pitchFamily="18" charset="0"/>
              </a:rPr>
              <a:t>List Leonard Vince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000" dirty="0" smtClean="0">
                <a:cs typeface="Times New Roman" pitchFamily="18" charset="0"/>
              </a:rPr>
              <a:t>s teaching schedule in fall 2012.  For each course, list the offering number, course number, number of units, days, location, and time.</a:t>
            </a:r>
            <a:r>
              <a:rPr lang="en-US" sz="2000" dirty="0" smtClean="0">
                <a:cs typeface="Courier New" pitchFamily="49" charset="0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2667000"/>
            <a:ext cx="7845425" cy="257762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OfferNo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Offering.CourseNo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OffDays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CrsUnits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OffLocation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OffTime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FROM Offering INNER JOIN Course </a:t>
            </a:r>
          </a:p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ON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Offering.CourseNo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Course.CourseNo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INNER JOIN Faculty ON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Offering.FacNo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Faculty.FacNo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OffYear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2012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OffTerm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'FALL'  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FacFirstName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'LEONARD' </a:t>
            </a:r>
          </a:p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FacLastName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'VINCE';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7524654"/>
      </p:ext>
    </p:extLst>
  </p:cSld>
  <p:clrMapOvr>
    <a:masterClrMapping/>
  </p:clrMapOvr>
  <p:transition advTm="768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Explicit join specification in the SELECT statement</a:t>
            </a:r>
          </a:p>
          <a:p>
            <a:pPr eaLnBrk="1" hangingPunct="1"/>
            <a:r>
              <a:rPr lang="en-US" dirty="0" smtClean="0"/>
              <a:t>Read and write both join styles</a:t>
            </a:r>
          </a:p>
          <a:p>
            <a:pPr eaLnBrk="1" hangingPunct="1"/>
            <a:r>
              <a:rPr lang="en-US" dirty="0" smtClean="0"/>
              <a:t>Consult database diagram when formulating join queries</a:t>
            </a:r>
          </a:p>
          <a:p>
            <a:pPr eaLnBrk="1" hangingPunct="1"/>
            <a:r>
              <a:rPr lang="en-US" dirty="0" smtClean="0"/>
              <a:t>Work many problems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390200"/>
      </p:ext>
    </p:extLst>
  </p:cSld>
  <p:clrMapOvr>
    <a:masterClrMapping/>
  </p:clrMapOvr>
  <p:transition advTm="116882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SELECT statements using both join styles</a:t>
            </a:r>
          </a:p>
          <a:p>
            <a:r>
              <a:rPr lang="en-US" dirty="0" smtClean="0"/>
              <a:t>Provide natural language explanations of SELECT statements using both join styles</a:t>
            </a:r>
          </a:p>
        </p:txBody>
      </p:sp>
    </p:spTree>
    <p:extLst>
      <p:ext uri="{BB962C8B-B14F-4D97-AF65-F5344CB8AC3E}">
        <p14:creationId xmlns:p14="http://schemas.microsoft.com/office/powerpoint/2010/main" val="358653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University Database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990600"/>
            <a:ext cx="5371359" cy="49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95129"/>
      </p:ext>
    </p:extLst>
  </p:cSld>
  <p:clrMapOvr>
    <a:masterClrMapping/>
  </p:clrMapOvr>
  <p:transition advTm="51109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80375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Cross Product Style</a:t>
            </a:r>
          </a:p>
        </p:txBody>
      </p:sp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685800" y="1524000"/>
            <a:ext cx="60949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  <a:cs typeface="Courier New" pitchFamily="49" charset="0"/>
              </a:rPr>
              <a:t>List </a:t>
            </a:r>
            <a:r>
              <a:rPr lang="en-US" dirty="0">
                <a:latin typeface="+mn-lt"/>
                <a:cs typeface="Courier New" pitchFamily="49" charset="0"/>
              </a:rPr>
              <a:t>tables in the FROM clause</a:t>
            </a:r>
            <a:endParaRPr lang="en-US" sz="2000" dirty="0">
              <a:latin typeface="+mn-lt"/>
              <a:cs typeface="Courier New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  <a:cs typeface="Courier New" pitchFamily="49" charset="0"/>
              </a:rPr>
              <a:t>List </a:t>
            </a:r>
            <a:r>
              <a:rPr lang="en-US" dirty="0">
                <a:latin typeface="+mn-lt"/>
                <a:cs typeface="Courier New" pitchFamily="49" charset="0"/>
              </a:rPr>
              <a:t>join conditions in the WHERE </a:t>
            </a:r>
            <a:r>
              <a:rPr lang="en-US" dirty="0" smtClean="0">
                <a:latin typeface="+mn-lt"/>
                <a:cs typeface="Courier New" pitchFamily="49" charset="0"/>
              </a:rPr>
              <a:t>clause</a:t>
            </a:r>
            <a:endParaRPr lang="en-US" dirty="0">
              <a:latin typeface="+mn-lt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4944" y="2895600"/>
            <a:ext cx="7534656" cy="178510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  <a:cs typeface="Courier New" pitchFamily="49" charset="0"/>
              </a:rPr>
              <a:t>Example 1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SELECT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OfferNo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CourseNo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FacFirstName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Times New Roman" pitchFamily="18" charset="0"/>
              </a:rPr>
              <a:t>FacLastName</a:t>
            </a:r>
            <a:r>
              <a:rPr lang="en-US" sz="1800" dirty="0" smtClean="0">
                <a:latin typeface="Courier New" pitchFamily="49" charset="0"/>
                <a:cs typeface="Times New Roman" pitchFamily="18" charset="0"/>
              </a:rPr>
              <a:t> </a:t>
            </a: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FROM Offering, Faculty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WHERE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OffTerm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= 'FALL' AND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OffYear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= 2012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FacRank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= 'ASST' AND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CourseNo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LIKE 'IS%'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Faculty.FacNo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Times New Roman" pitchFamily="18" charset="0"/>
              </a:rPr>
              <a:t>Offering.FacNo</a:t>
            </a:r>
            <a:r>
              <a:rPr lang="en-US" sz="1800" dirty="0" smtClean="0">
                <a:latin typeface="Courier New" pitchFamily="49" charset="0"/>
                <a:cs typeface="Times New Roman" pitchFamily="18" charset="0"/>
              </a:rPr>
              <a:t>;</a:t>
            </a:r>
            <a:endParaRPr lang="en-US" sz="1800" dirty="0">
              <a:latin typeface="Courier New" pitchFamily="49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5508978"/>
      </p:ext>
    </p:extLst>
  </p:cSld>
  <p:clrMapOvr>
    <a:masterClrMapping/>
  </p:clrMapOvr>
  <p:transition advTm="18502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1" y="457200"/>
            <a:ext cx="8080375" cy="770930"/>
          </a:xfrm>
        </p:spPr>
        <p:txBody>
          <a:bodyPr/>
          <a:lstStyle/>
          <a:p>
            <a:pPr eaLnBrk="1" hangingPunct="1"/>
            <a:r>
              <a:rPr lang="en-US" dirty="0" smtClean="0"/>
              <a:t>Join Operator Style</a:t>
            </a:r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457201" y="1600200"/>
            <a:ext cx="830897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  <a:cs typeface="Courier New" pitchFamily="49" charset="0"/>
              </a:rPr>
              <a:t>Use </a:t>
            </a:r>
            <a:r>
              <a:rPr lang="en-US" dirty="0">
                <a:latin typeface="+mn-lt"/>
                <a:cs typeface="Courier New" pitchFamily="49" charset="0"/>
              </a:rPr>
              <a:t>INNER JOIN and ON keywords</a:t>
            </a:r>
            <a:endParaRPr lang="en-US" sz="2000" dirty="0">
              <a:latin typeface="+mn-lt"/>
              <a:cs typeface="Courier New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  <a:cs typeface="Courier New" pitchFamily="49" charset="0"/>
              </a:rPr>
              <a:t>FROM </a:t>
            </a:r>
            <a:r>
              <a:rPr lang="en-US" dirty="0">
                <a:latin typeface="+mn-lt"/>
                <a:cs typeface="Courier New" pitchFamily="49" charset="0"/>
              </a:rPr>
              <a:t>clause contains join </a:t>
            </a:r>
            <a:r>
              <a:rPr lang="en-US" dirty="0" smtClean="0">
                <a:latin typeface="+mn-lt"/>
                <a:cs typeface="Courier New" pitchFamily="49" charset="0"/>
              </a:rPr>
              <a:t>operations</a:t>
            </a:r>
            <a:endParaRPr lang="en-US" dirty="0">
              <a:latin typeface="+mn-lt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3048000"/>
            <a:ext cx="7391399" cy="206210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  <a:cs typeface="Courier New" pitchFamily="49" charset="0"/>
              </a:rPr>
              <a:t>Example 2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SELECT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OfferNo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CourseNo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FacFirstName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FacLastName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FROM Offering INNER JOIN Faculty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 ON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Faculty.FacNo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Offering.FacNo</a:t>
            </a: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WHERE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OffTerm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= 'FALL' AND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OffYear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= 2012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FacRank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= 'ASST' AND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CourseNo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LIKE 'IS</a:t>
            </a:r>
            <a:r>
              <a:rPr lang="en-US" sz="1800" dirty="0" smtClean="0">
                <a:latin typeface="Courier New" pitchFamily="49" charset="0"/>
                <a:cs typeface="Times New Roman" pitchFamily="18" charset="0"/>
              </a:rPr>
              <a:t>%';</a:t>
            </a: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endParaRPr lang="en-US" sz="1800" dirty="0"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1264028"/>
      </p:ext>
    </p:extLst>
  </p:cSld>
  <p:clrMapOvr>
    <a:masterClrMapping/>
  </p:clrMapOvr>
  <p:transition advTm="25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Developer Usage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423987"/>
            <a:ext cx="5405437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15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AutoShap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Name Qualification</a:t>
            </a:r>
          </a:p>
        </p:txBody>
      </p:sp>
      <p:sp>
        <p:nvSpPr>
          <p:cNvPr id="1843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03860" y="1371600"/>
            <a:ext cx="8183880" cy="3505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Ambiguous column reference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More than one table in the query contains a column referenced in the query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Ambiguity determined by the query not the database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Use column name alone if query is not ambiguous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Qualify with table name if query is ambiguous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3789123"/>
      </p:ext>
    </p:extLst>
  </p:cSld>
  <p:clrMapOvr>
    <a:masterClrMapping/>
  </p:clrMapOvr>
  <p:transition advTm="20044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8080375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Name Qualification Example</a:t>
            </a:r>
          </a:p>
        </p:txBody>
      </p:sp>
      <p:sp>
        <p:nvSpPr>
          <p:cNvPr id="19461" name="Rectangle 3"/>
          <p:cNvSpPr>
            <a:spLocks noChangeArrowheads="1"/>
          </p:cNvSpPr>
          <p:nvPr/>
        </p:nvSpPr>
        <p:spPr bwMode="auto">
          <a:xfrm>
            <a:off x="798576" y="1600200"/>
            <a:ext cx="7964424" cy="19389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  <a:cs typeface="Courier New" pitchFamily="49" charset="0"/>
              </a:rPr>
              <a:t>Example </a:t>
            </a:r>
            <a:r>
              <a:rPr lang="en-US" sz="2000" dirty="0" smtClean="0">
                <a:latin typeface="+mn-lt"/>
                <a:cs typeface="Courier New" pitchFamily="49" charset="0"/>
              </a:rPr>
              <a:t>2</a:t>
            </a:r>
            <a:endParaRPr lang="en-US" sz="2000" dirty="0">
              <a:latin typeface="+mn-lt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SELECT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OfferNo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CourseNo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Times New Roman" pitchFamily="18" charset="0"/>
              </a:rPr>
              <a:t>FacFirstName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Times New Roman" pitchFamily="18" charset="0"/>
              </a:rPr>
              <a:t>FacLastName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 </a:t>
            </a:r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FROM Offering INNER JOIN Faculty 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  ON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Faculty.FacNo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Offering.FacNo</a:t>
            </a:r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WHERE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OffTerm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= 'FALL' AND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OffYear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2012 </a:t>
            </a:r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  AND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FacRank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= 'ASST' AND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CourseNo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LIKE 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'IS%';</a:t>
            </a:r>
            <a:endParaRPr lang="en-US" sz="2000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9055" y="3962400"/>
            <a:ext cx="80133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FacNo</a:t>
            </a:r>
            <a:r>
              <a:rPr lang="en-US" dirty="0">
                <a:latin typeface="+mn-lt"/>
              </a:rPr>
              <a:t> must be qualified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Can </a:t>
            </a:r>
            <a:r>
              <a:rPr lang="en-US" dirty="0">
                <a:latin typeface="+mn-lt"/>
              </a:rPr>
              <a:t>qualify other names </a:t>
            </a:r>
            <a:r>
              <a:rPr lang="en-US" dirty="0" smtClean="0">
                <a:latin typeface="+mn-lt"/>
              </a:rPr>
              <a:t>for </a:t>
            </a:r>
            <a:r>
              <a:rPr lang="en-US" dirty="0">
                <a:latin typeface="+mn-lt"/>
              </a:rPr>
              <a:t>easier readability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8593368"/>
      </p:ext>
    </p:extLst>
  </p:cSld>
  <p:clrMapOvr>
    <a:masterClrMapping/>
  </p:clrMapOvr>
  <p:transition advTm="7070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0010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Cross Product Style with 3 Tables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5336"/>
            <a:ext cx="8232775" cy="9144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cs typeface="Courier New" pitchFamily="49" charset="0"/>
              </a:rPr>
              <a:t>Example 3: </a:t>
            </a:r>
            <a:r>
              <a:rPr lang="en-US" sz="2000" dirty="0" smtClean="0">
                <a:cs typeface="Times New Roman" pitchFamily="18" charset="0"/>
              </a:rPr>
              <a:t>List Leonard Vince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000" dirty="0" smtClean="0">
                <a:cs typeface="Times New Roman" pitchFamily="18" charset="0"/>
              </a:rPr>
              <a:t>s teaching schedule in fall 2012.  For each course, list the offering number, course number, number of units, days, location, and time.</a:t>
            </a:r>
            <a:r>
              <a:rPr lang="en-US" sz="2000" dirty="0" smtClean="0">
                <a:cs typeface="Courier New" pitchFamily="49" charset="0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2819400"/>
            <a:ext cx="6553200" cy="2577629"/>
          </a:xfrm>
          <a:prstGeom prst="rect">
            <a:avLst/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OfferNo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Offering.CourseNo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OffDays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CrsUnits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OffLocation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OffTime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FROM Faculty, Course, Offering </a:t>
            </a:r>
          </a:p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Faculty.FacNo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Offering.FacNo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Offering.CourseNo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Course.CourseNo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OffYear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2012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OffTerm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'FALL'  </a:t>
            </a:r>
          </a:p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FacFirstName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'LEONARD' </a:t>
            </a:r>
          </a:p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FacLastName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'VINCE';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5975122"/>
      </p:ext>
    </p:extLst>
  </p:cSld>
  <p:clrMapOvr>
    <a:masterClrMapping/>
  </p:clrMapOvr>
  <p:transition advTm="768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/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464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4 Basic Query Formulation with SQL&amp;quot;&quot;/&gt;&lt;property id=&quot;20307&quot; value=&quot;256&quot;/&gt;&lt;/object&gt;&lt;object type=&quot;3&quot; unique_id=&quot;10028&quot;&gt;&lt;property id=&quot;20148&quot; value=&quot;5&quot;/&gt;&lt;property id=&quot;20300&quot; value=&quot;Slide 11 - &amp;quot;Summary&amp;quot;&quot;/&gt;&lt;property id=&quot;20307&quot; value=&quot;273&quot;/&gt;&lt;/object&gt;&lt;object type=&quot;3&quot; unique_id=&quot;26618&quot;&gt;&lt;property id=&quot;20148&quot; value=&quot;5&quot;/&gt;&lt;property id=&quot;20300&quot; value=&quot;Slide 2 - &amp;quot;Lesson Objectives&amp;quot;&quot;/&gt;&lt;property id=&quot;20307&quot; value=&quot;275&quot;/&gt;&lt;/object&gt;&lt;object type=&quot;3&quot; unique_id=&quot;27886&quot;&gt;&lt;property id=&quot;20148&quot; value=&quot;5&quot;/&gt;&lt;property id=&quot;20300&quot; value=&quot;Slide 4 - &amp;quot;Cross Product Style&amp;quot;&quot;/&gt;&lt;property id=&quot;20307&quot; value=&quot;276&quot;/&gt;&lt;/object&gt;&lt;object type=&quot;3&quot; unique_id=&quot;27887&quot;&gt;&lt;property id=&quot;20148&quot; value=&quot;5&quot;/&gt;&lt;property id=&quot;20300&quot; value=&quot;Slide 5 - &amp;quot;Join Operator Style&amp;quot;&quot;/&gt;&lt;property id=&quot;20307&quot; value=&quot;277&quot;/&gt;&lt;/object&gt;&lt;object type=&quot;3&quot; unique_id=&quot;27888&quot;&gt;&lt;property id=&quot;20148&quot; value=&quot;5&quot;/&gt;&lt;property id=&quot;20300&quot; value=&quot;Slide 7 - &amp;quot;Name Qualification&amp;quot;&quot;/&gt;&lt;property id=&quot;20307&quot; value=&quot;278&quot;/&gt;&lt;/object&gt;&lt;object type=&quot;3&quot; unique_id=&quot;27889&quot;&gt;&lt;property id=&quot;20148&quot; value=&quot;5&quot;/&gt;&lt;property id=&quot;20300&quot; value=&quot;Slide 8 - &amp;quot;Name Qualification Example&amp;quot;&quot;/&gt;&lt;property id=&quot;20307&quot; value=&quot;279&quot;/&gt;&lt;/object&gt;&lt;object type=&quot;3&quot; unique_id=&quot;27890&quot;&gt;&lt;property id=&quot;20148&quot; value=&quot;5&quot;/&gt;&lt;property id=&quot;20300&quot; value=&quot;Slide 9 - &amp;quot;Cross Product Style with 3 Tables&amp;quot;&quot;/&gt;&lt;property id=&quot;20307&quot; value=&quot;280&quot;/&gt;&lt;/object&gt;&lt;object type=&quot;3&quot; unique_id=&quot;27891&quot;&gt;&lt;property id=&quot;20148&quot; value=&quot;5&quot;/&gt;&lt;property id=&quot;20300&quot; value=&quot;Slide 10 - &amp;quot;Join Operator Style with 3 Tables&amp;quot;&quot;/&gt;&lt;property id=&quot;20307&quot; value=&quot;281&quot;/&gt;&lt;/object&gt;&lt;object type=&quot;3&quot; unique_id=&quot;27892&quot;&gt;&lt;property id=&quot;20148&quot; value=&quot;5&quot;/&gt;&lt;property id=&quot;20300&quot; value=&quot;Slide 3 - &amp;quot;University Database Diagram&amp;quot;&quot;/&gt;&lt;property id=&quot;20307&quot; value=&quot;282&quot;/&gt;&lt;/object&gt;&lt;object type=&quot;3&quot; unique_id=&quot;28016&quot;&gt;&lt;property id=&quot;20148&quot; value=&quot;5&quot;/&gt;&lt;property id=&quot;20300&quot; value=&quot;Slide 6 - &amp;quot;SQL Developer Usage&amp;quot;&quot;/&gt;&lt;property id=&quot;20307&quot; value=&quot;283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3|8.9|8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5|15.8|8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3|59.3|7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7.6|36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6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6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14.5|34.2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3661</TotalTime>
  <Words>1207</Words>
  <Application>Microsoft Office PowerPoint</Application>
  <PresentationFormat>On-screen Show (4:3)</PresentationFormat>
  <Paragraphs>152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Courier New</vt:lpstr>
      <vt:lpstr>Times New Roman</vt:lpstr>
      <vt:lpstr>Wingdings</vt:lpstr>
      <vt:lpstr>Blank Presentation</vt:lpstr>
      <vt:lpstr>Module 4 Basic Query Formulation with SQL</vt:lpstr>
      <vt:lpstr>Lesson Objectives</vt:lpstr>
      <vt:lpstr>University Database Diagram</vt:lpstr>
      <vt:lpstr>Cross Product Style</vt:lpstr>
      <vt:lpstr>Join Operator Style</vt:lpstr>
      <vt:lpstr>SQL Developer Usage</vt:lpstr>
      <vt:lpstr>Name Qualification</vt:lpstr>
      <vt:lpstr>Name Qualification Example</vt:lpstr>
      <vt:lpstr>Cross Product Style with 3 Tables</vt:lpstr>
      <vt:lpstr>Join Operator Style with 3 Tables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4, Lesson 4: Using join operations in SQL SELECT statements</dc:title>
  <dc:subject>Query Formulation with SQL</dc:subject>
  <dc:creator>Michael Mannino</dc:creator>
  <cp:lastModifiedBy>Mannino, Michael</cp:lastModifiedBy>
  <cp:revision>876</cp:revision>
  <cp:lastPrinted>1601-01-01T00:00:00Z</cp:lastPrinted>
  <dcterms:created xsi:type="dcterms:W3CDTF">2000-07-15T18:34:14Z</dcterms:created>
  <dcterms:modified xsi:type="dcterms:W3CDTF">2015-08-07T18:41:35Z</dcterms:modified>
</cp:coreProperties>
</file>