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3" r:id="rId3"/>
    <p:sldId id="260" r:id="rId4"/>
    <p:sldId id="265" r:id="rId5"/>
    <p:sldId id="272" r:id="rId6"/>
    <p:sldId id="266" r:id="rId7"/>
    <p:sldId id="267" r:id="rId8"/>
    <p:sldId id="268" r:id="rId9"/>
    <p:sldId id="269" r:id="rId10"/>
    <p:sldId id="270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81982" autoAdjust="0"/>
  </p:normalViewPr>
  <p:slideViewPr>
    <p:cSldViewPr>
      <p:cViewPr varScale="1">
        <p:scale>
          <a:sx n="79" d="100"/>
          <a:sy n="79" d="100"/>
        </p:scale>
        <p:origin x="108" y="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6" Type="http://schemas.openxmlformats.org/officeDocument/2006/relationships/slide" Target="slides/slide10.xml"/><Relationship Id="rId5" Type="http://schemas.openxmlformats.org/officeDocument/2006/relationships/slide" Target="slides/slide9.xml"/><Relationship Id="rId4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239F2F7-C06B-4DFD-A900-99338B3C6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8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BD0E479-FEE3-4A7D-BB6A-B260D0FC3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24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9BE062-688E-4EE8-9D2C-41B35AB90E4F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Welcome to Lesson 2 </a:t>
            </a:r>
            <a:r>
              <a:rPr lang="en-US" baseline="0" dirty="0" smtClean="0"/>
              <a:t>of Module 7 on </a:t>
            </a:r>
            <a:r>
              <a:rPr lang="en-US" dirty="0" smtClean="0"/>
              <a:t>ERD Rules and Problem</a:t>
            </a:r>
            <a:r>
              <a:rPr lang="en-US" baseline="0" dirty="0" smtClean="0"/>
              <a:t> Solving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Opening</a:t>
            </a:r>
            <a:r>
              <a:rPr lang="en-US" baseline="0" dirty="0" smtClean="0"/>
              <a:t> question: Limits of diagram rules</a:t>
            </a:r>
          </a:p>
          <a:p>
            <a:r>
              <a:rPr lang="en-US" baseline="0" dirty="0" smtClean="0"/>
              <a:t>What kind of errors cannot be detected by identification </a:t>
            </a:r>
            <a:r>
              <a:rPr lang="en-US" baseline="0" smtClean="0"/>
              <a:t>dependency rules?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289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6713B12-AD6D-4B40-8E4A-006F9D056F01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smtClean="0"/>
              <a:t>Diagram rules</a:t>
            </a:r>
          </a:p>
          <a:p>
            <a:r>
              <a:rPr lang="en-US" smtClean="0"/>
              <a:t> - Diagram rules cover structure (similar to syntax for text language)</a:t>
            </a:r>
          </a:p>
          <a:p>
            <a:r>
              <a:rPr lang="en-US" smtClean="0"/>
              <a:t> - Provides some assurance of a correct diagram</a:t>
            </a:r>
          </a:p>
          <a:p>
            <a:r>
              <a:rPr lang="en-US" smtClean="0"/>
              <a:t> - Identification dependency is the most common source of notation errors</a:t>
            </a:r>
          </a:p>
          <a:p>
            <a:r>
              <a:rPr lang="en-US" smtClean="0"/>
              <a:t> - Important to use the notation precisely just as you use a programming language</a:t>
            </a:r>
          </a:p>
          <a:p>
            <a:r>
              <a:rPr lang="en-US" smtClean="0"/>
              <a:t>   precisely</a:t>
            </a:r>
          </a:p>
          <a:p>
            <a:r>
              <a:rPr lang="en-US" smtClean="0"/>
              <a:t> - Use the diagram rules by yourself and with Check Diagram feature of the ER Assistant</a:t>
            </a:r>
          </a:p>
        </p:txBody>
      </p:sp>
    </p:spTree>
    <p:extLst>
      <p:ext uri="{BB962C8B-B14F-4D97-AF65-F5344CB8AC3E}">
        <p14:creationId xmlns:p14="http://schemas.microsoft.com/office/powerpoint/2010/main" val="2793386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modeling is challenging</a:t>
            </a:r>
          </a:p>
          <a:p>
            <a:r>
              <a:rPr lang="en-US" dirty="0" smtClean="0"/>
              <a:t>   - Ambiguity: part science, part art</a:t>
            </a:r>
          </a:p>
          <a:p>
            <a:r>
              <a:rPr lang="en-US" dirty="0" smtClean="0"/>
              <a:t>   - Opportunity for some creative problem solving</a:t>
            </a:r>
          </a:p>
          <a:p>
            <a:r>
              <a:rPr lang="en-US" dirty="0" smtClean="0"/>
              <a:t>   - Emphasis on database design not database</a:t>
            </a:r>
            <a:r>
              <a:rPr lang="en-US" baseline="0" dirty="0" smtClean="0"/>
              <a:t> usage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Diagram rules are similar to syntax rules for a programming language</a:t>
            </a:r>
          </a:p>
          <a:p>
            <a:endParaRPr lang="en-US" dirty="0" smtClean="0"/>
          </a:p>
          <a:p>
            <a:r>
              <a:rPr lang="en-US" dirty="0" smtClean="0"/>
              <a:t>Objectives:</a:t>
            </a:r>
          </a:p>
          <a:p>
            <a:r>
              <a:rPr lang="en-US" dirty="0" smtClean="0"/>
              <a:t> - Apply rules to ensure complete and consistent diagrams</a:t>
            </a:r>
          </a:p>
          <a:p>
            <a:r>
              <a:rPr lang="en-US" dirty="0" smtClean="0"/>
              <a:t> - Review parts 1 and 2 of Unit 3 by focusing on diagram rules</a:t>
            </a:r>
          </a:p>
          <a:p>
            <a:r>
              <a:rPr lang="en-US" dirty="0" smtClean="0"/>
              <a:t> - Use the ER</a:t>
            </a:r>
            <a:r>
              <a:rPr lang="en-US" baseline="0" dirty="0" smtClean="0"/>
              <a:t> Assistant </a:t>
            </a:r>
            <a:r>
              <a:rPr lang="en-US" dirty="0" smtClean="0"/>
              <a:t> to check ERDs</a:t>
            </a:r>
          </a:p>
          <a:p>
            <a:r>
              <a:rPr lang="en-US" dirty="0" smtClean="0"/>
              <a:t> - Avoid obvious errors with diagram structure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33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954F6F7-E5E6-4406-9205-290CA4F74FFA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smtClean="0"/>
              <a:t>Apply these rules when completing an ERD to ensure that there are no notation errors in your ERD </a:t>
            </a:r>
          </a:p>
          <a:p>
            <a:endParaRPr lang="en-US" smtClean="0"/>
          </a:p>
          <a:p>
            <a:r>
              <a:rPr lang="en-US" smtClean="0"/>
              <a:t>Similar to syntax rules for a computer language:</a:t>
            </a:r>
          </a:p>
          <a:p>
            <a:pPr>
              <a:buFontTx/>
              <a:buChar char="-"/>
            </a:pPr>
            <a:r>
              <a:rPr lang="en-US" smtClean="0"/>
              <a:t>Ensures proper language structure, not correct meaning</a:t>
            </a:r>
          </a:p>
          <a:p>
            <a:pPr>
              <a:buFontTx/>
              <a:buChar char="-"/>
            </a:pPr>
            <a:r>
              <a:rPr lang="en-US" smtClean="0"/>
              <a:t>Diagram rules ensure proper structure among symbols</a:t>
            </a:r>
          </a:p>
          <a:p>
            <a:pPr>
              <a:buFontTx/>
              <a:buChar char="-"/>
            </a:pPr>
            <a:r>
              <a:rPr lang="en-US" smtClean="0"/>
              <a:t>Do </a:t>
            </a:r>
            <a:r>
              <a:rPr lang="en-US" u="sng" smtClean="0"/>
              <a:t>not</a:t>
            </a:r>
            <a:r>
              <a:rPr lang="en-US" smtClean="0"/>
              <a:t> ensure that you have considered multiple alternatives, correctly represented user requirements, and properly documented your design </a:t>
            </a:r>
          </a:p>
          <a:p>
            <a:pPr>
              <a:buFontTx/>
              <a:buChar char="-"/>
            </a:pPr>
            <a:endParaRPr lang="en-US" smtClean="0"/>
          </a:p>
          <a:p>
            <a:r>
              <a:rPr lang="en-US" smtClean="0"/>
              <a:t>Completeness rules: no missing symbols or specifications</a:t>
            </a:r>
          </a:p>
          <a:p>
            <a:r>
              <a:rPr lang="en-US" smtClean="0"/>
              <a:t>Consistency rules: no conflicts among symbols or specifications</a:t>
            </a:r>
          </a:p>
          <a:p>
            <a:r>
              <a:rPr lang="en-US" smtClean="0"/>
              <a:t>Second version of ER Assistant supports the diagram rules</a:t>
            </a:r>
          </a:p>
        </p:txBody>
      </p:sp>
    </p:spTree>
    <p:extLst>
      <p:ext uri="{BB962C8B-B14F-4D97-AF65-F5344CB8AC3E}">
        <p14:creationId xmlns:p14="http://schemas.microsoft.com/office/powerpoint/2010/main" val="1361566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E3D4E1B-1021-4056-A117-18416020BF7E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Connection Consistency rules: no conflicts or redundancies among relationships</a:t>
            </a:r>
          </a:p>
          <a:p>
            <a:r>
              <a:rPr lang="en-US" dirty="0" smtClean="0"/>
              <a:t>Relationship formation rules:</a:t>
            </a:r>
          </a:p>
          <a:p>
            <a:pPr>
              <a:buFontTx/>
              <a:buChar char="-"/>
            </a:pPr>
            <a:r>
              <a:rPr lang="en-US" dirty="0" smtClean="0"/>
              <a:t>Connect two entity types (not necessarily distinct)</a:t>
            </a:r>
          </a:p>
          <a:p>
            <a:pPr>
              <a:buFontTx/>
              <a:buChar char="-"/>
            </a:pPr>
            <a:r>
              <a:rPr lang="en-US" dirty="0" smtClean="0"/>
              <a:t>Do not connect relationships directly (connect through entity types)</a:t>
            </a:r>
          </a:p>
          <a:p>
            <a:pPr>
              <a:buFontTx/>
              <a:buChar char="-"/>
            </a:pPr>
            <a:r>
              <a:rPr lang="en-US" dirty="0" smtClean="0"/>
              <a:t>Self referencing relationships: connect the same entity type two times</a:t>
            </a:r>
          </a:p>
          <a:p>
            <a:pPr>
              <a:buFontTx/>
              <a:buChar char="-"/>
            </a:pPr>
            <a:endParaRPr lang="en-US" dirty="0" smtClean="0"/>
          </a:p>
          <a:p>
            <a:r>
              <a:rPr lang="en-US" dirty="0" smtClean="0"/>
              <a:t>Redundant foreign key rule: </a:t>
            </a:r>
          </a:p>
          <a:p>
            <a:pPr>
              <a:buFontTx/>
              <a:buChar char="-"/>
            </a:pPr>
            <a:r>
              <a:rPr lang="en-US" dirty="0" smtClean="0"/>
              <a:t>Foreign keys are redundant with 1-M relationships </a:t>
            </a:r>
          </a:p>
          <a:p>
            <a:pPr>
              <a:buFontTx/>
              <a:buChar char="-"/>
            </a:pPr>
            <a:r>
              <a:rPr lang="en-US" dirty="0" smtClean="0"/>
              <a:t>Use FKs in the relational model, not in ERDs</a:t>
            </a:r>
          </a:p>
          <a:p>
            <a:pPr>
              <a:buFontTx/>
              <a:buChar char="-"/>
            </a:pPr>
            <a:r>
              <a:rPr lang="en-US" dirty="0" smtClean="0"/>
              <a:t>Violation of this rule is common: confusion between the ERDs and relational table design</a:t>
            </a:r>
          </a:p>
          <a:p>
            <a:pPr>
              <a:buFontTx/>
              <a:buChar char="-"/>
            </a:pPr>
            <a:r>
              <a:rPr lang="en-US" dirty="0" smtClean="0"/>
              <a:t>Conversion replaces relationships with foreign keys</a:t>
            </a:r>
          </a:p>
          <a:p>
            <a:endParaRPr lang="en-US" dirty="0" smtClean="0"/>
          </a:p>
          <a:p>
            <a:r>
              <a:rPr lang="en-US" dirty="0" smtClean="0"/>
              <a:t>How to detect redundant FKs:</a:t>
            </a:r>
          </a:p>
          <a:p>
            <a:r>
              <a:rPr lang="en-US" dirty="0" smtClean="0"/>
              <a:t>- Column in a child entity type (entity type on the M side of the relationship) for a column name that matches the PK of the parent entity type (entity type on the 1 side of the relationship) </a:t>
            </a:r>
          </a:p>
        </p:txBody>
      </p:sp>
    </p:spTree>
    <p:extLst>
      <p:ext uri="{BB962C8B-B14F-4D97-AF65-F5344CB8AC3E}">
        <p14:creationId xmlns:p14="http://schemas.microsoft.com/office/powerpoint/2010/main" val="2595459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OfferNo</a:t>
            </a:r>
            <a:r>
              <a:rPr lang="en-US" dirty="0" smtClean="0"/>
              <a:t> is redundant</a:t>
            </a:r>
            <a:r>
              <a:rPr lang="en-US" baseline="0" dirty="0" smtClean="0"/>
              <a:t> with the Teaches relationship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55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AC2E794-3137-4774-9F12-7DC6486A5EA2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smtClean="0"/>
              <a:t>Identification Dependency Rules: </a:t>
            </a:r>
          </a:p>
          <a:p>
            <a:pPr>
              <a:buFontTx/>
              <a:buChar char="-"/>
            </a:pPr>
            <a:r>
              <a:rPr lang="en-US" smtClean="0"/>
              <a:t>no conflicts among components of identification dependency (weak entity, identifying relationships, cardinality specification)</a:t>
            </a:r>
          </a:p>
          <a:p>
            <a:pPr>
              <a:buFontTx/>
              <a:buChar char="-"/>
            </a:pPr>
            <a:r>
              <a:rPr lang="en-US" smtClean="0"/>
              <a:t>Common source of diagram errors</a:t>
            </a:r>
          </a:p>
          <a:p>
            <a:endParaRPr lang="en-US" smtClean="0"/>
          </a:p>
          <a:p>
            <a:r>
              <a:rPr lang="en-US" smtClean="0"/>
              <a:t>Weak entity rule</a:t>
            </a:r>
          </a:p>
          <a:p>
            <a:pPr>
              <a:buFontTx/>
              <a:buChar char="-"/>
            </a:pPr>
            <a:r>
              <a:rPr lang="en-US" smtClean="0"/>
              <a:t>At least one identifying relationship</a:t>
            </a:r>
          </a:p>
          <a:p>
            <a:pPr>
              <a:buFontTx/>
              <a:buChar char="-"/>
            </a:pPr>
            <a:r>
              <a:rPr lang="en-US" smtClean="0"/>
              <a:t>Cannot be a weak entity without at least one identifying relationship</a:t>
            </a:r>
          </a:p>
          <a:p>
            <a:endParaRPr lang="en-US" smtClean="0"/>
          </a:p>
          <a:p>
            <a:r>
              <a:rPr lang="en-US" smtClean="0"/>
              <a:t>Identifying relationship rule:</a:t>
            </a:r>
          </a:p>
          <a:p>
            <a:pPr>
              <a:buFontTx/>
              <a:buChar char="-"/>
            </a:pPr>
            <a:r>
              <a:rPr lang="en-US" smtClean="0"/>
              <a:t>At least one participating relationship must be weak</a:t>
            </a:r>
          </a:p>
          <a:p>
            <a:pPr>
              <a:buFontTx/>
              <a:buChar char="-"/>
            </a:pPr>
            <a:r>
              <a:rPr lang="en-US" smtClean="0"/>
              <a:t>Not an identifying relationship if there is not a weak entity</a:t>
            </a:r>
          </a:p>
          <a:p>
            <a:pPr>
              <a:buFontTx/>
              <a:buChar char="-"/>
            </a:pPr>
            <a:endParaRPr lang="en-US" smtClean="0"/>
          </a:p>
          <a:p>
            <a:r>
              <a:rPr lang="en-US" smtClean="0"/>
              <a:t>Identification dependency cardinality rule:</a:t>
            </a:r>
          </a:p>
          <a:p>
            <a:pPr>
              <a:buFontTx/>
              <a:buChar char="-"/>
            </a:pPr>
            <a:r>
              <a:rPr lang="en-US" smtClean="0"/>
              <a:t>Minimum and maximum cardinality must (1,1) for a weak entity in all identifying relationships</a:t>
            </a:r>
          </a:p>
          <a:p>
            <a:pPr>
              <a:buFontTx/>
              <a:buChar char="-"/>
            </a:pPr>
            <a:r>
              <a:rPr lang="en-US" smtClean="0"/>
              <a:t>(1,1) cardinality should appear near the parent entity type</a:t>
            </a:r>
          </a:p>
          <a:p>
            <a:pPr>
              <a:buFontTx/>
              <a:buChar char="-"/>
            </a:pPr>
            <a:r>
              <a:rPr lang="en-US" smtClean="0"/>
              <a:t>Common source of diagram errors</a:t>
            </a:r>
          </a:p>
        </p:txBody>
      </p:sp>
    </p:spTree>
    <p:extLst>
      <p:ext uri="{BB962C8B-B14F-4D97-AF65-F5344CB8AC3E}">
        <p14:creationId xmlns:p14="http://schemas.microsoft.com/office/powerpoint/2010/main" val="594952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ECFF0530-0FD4-4E83-A7BB-2B67994EA9AC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Weak entity rule violation:</a:t>
            </a:r>
          </a:p>
          <a:p>
            <a:pPr>
              <a:buFontTx/>
              <a:buChar char="-"/>
            </a:pPr>
            <a:r>
              <a:rPr lang="en-US" dirty="0" smtClean="0"/>
              <a:t>Faculty is a weak entity but it is not involved in any identifying relationships</a:t>
            </a:r>
          </a:p>
          <a:p>
            <a:pPr>
              <a:buFontTx/>
              <a:buChar char="-"/>
            </a:pPr>
            <a:r>
              <a:rPr lang="en-US" dirty="0" smtClean="0"/>
              <a:t>Resolution: remove weak entity symbols</a:t>
            </a:r>
          </a:p>
          <a:p>
            <a:pPr>
              <a:buFontTx/>
              <a:buChar char="-"/>
            </a:pPr>
            <a:r>
              <a:rPr lang="en-US" dirty="0" smtClean="0"/>
              <a:t>In some cases, resolution involves changing a relationship to identifying</a:t>
            </a:r>
          </a:p>
          <a:p>
            <a:endParaRPr lang="en-US" dirty="0" smtClean="0"/>
          </a:p>
          <a:p>
            <a:r>
              <a:rPr lang="en-US" dirty="0" smtClean="0"/>
              <a:t>Identifying relationship rule violation:</a:t>
            </a:r>
          </a:p>
          <a:p>
            <a:pPr>
              <a:buFontTx/>
              <a:buChar char="-"/>
            </a:pPr>
            <a:r>
              <a:rPr lang="en-US" dirty="0" smtClean="0"/>
              <a:t>Has is an identifying relationship but neither Offering nor Course is a weak entity</a:t>
            </a:r>
          </a:p>
          <a:p>
            <a:pPr>
              <a:buFontTx/>
              <a:buChar char="-"/>
            </a:pPr>
            <a:r>
              <a:rPr lang="en-US" dirty="0" smtClean="0"/>
              <a:t>Resolution: make Has a regular (non-identifying) relationship</a:t>
            </a:r>
          </a:p>
          <a:p>
            <a:pPr>
              <a:buFontTx/>
              <a:buChar char="-"/>
            </a:pPr>
            <a:r>
              <a:rPr lang="en-US" dirty="0" smtClean="0"/>
              <a:t>Sometimes resolution involves making an entity type weak</a:t>
            </a:r>
          </a:p>
          <a:p>
            <a:pPr>
              <a:buFontTx/>
              <a:buChar char="-"/>
            </a:pPr>
            <a:endParaRPr lang="en-US" dirty="0" smtClean="0"/>
          </a:p>
          <a:p>
            <a:r>
              <a:rPr lang="en-US" dirty="0" smtClean="0"/>
              <a:t>Identification Dependency Cardinality rule:</a:t>
            </a:r>
          </a:p>
          <a:p>
            <a:pPr>
              <a:buFontTx/>
              <a:buChar char="-"/>
            </a:pPr>
            <a:r>
              <a:rPr lang="en-US" dirty="0" smtClean="0"/>
              <a:t>The min/max cardinality of the Registers relationship should be (1,1) near Student</a:t>
            </a:r>
          </a:p>
          <a:p>
            <a:pPr>
              <a:buFontTx/>
              <a:buChar char="-"/>
            </a:pPr>
            <a:r>
              <a:rPr lang="en-US" dirty="0" smtClean="0"/>
              <a:t>Resolution: reverse the cardinalities on the Registers relationship</a:t>
            </a:r>
          </a:p>
          <a:p>
            <a:pPr>
              <a:buFontTx/>
              <a:buChar char="-"/>
            </a:pPr>
            <a:r>
              <a:rPr lang="en-US" dirty="0" smtClean="0"/>
              <a:t>Sometimes the resolution does not involve reversing the cardinality but just changing one cardinality specification</a:t>
            </a:r>
          </a:p>
          <a:p>
            <a:pPr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1778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2DA7ECB-C9E0-4162-994A-734C0874FDE4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Weak entity rule violation:</a:t>
            </a:r>
          </a:p>
          <a:p>
            <a:pPr>
              <a:buFontTx/>
              <a:buChar char="-"/>
            </a:pPr>
            <a:r>
              <a:rPr lang="en-US" dirty="0" smtClean="0"/>
              <a:t>Faculty is a weak entity but it is not involved in any identifying relationships</a:t>
            </a:r>
          </a:p>
          <a:p>
            <a:pPr>
              <a:buFontTx/>
              <a:buChar char="-"/>
            </a:pPr>
            <a:r>
              <a:rPr lang="en-US" dirty="0" smtClean="0"/>
              <a:t>Resolution: remove weak entity symbols</a:t>
            </a:r>
          </a:p>
          <a:p>
            <a:pPr>
              <a:buFontTx/>
              <a:buChar char="-"/>
            </a:pPr>
            <a:r>
              <a:rPr lang="en-US" dirty="0" smtClean="0"/>
              <a:t>In some cases, resolution involves changing a relationship to identifying</a:t>
            </a:r>
          </a:p>
          <a:p>
            <a:endParaRPr lang="en-US" dirty="0" smtClean="0"/>
          </a:p>
          <a:p>
            <a:r>
              <a:rPr lang="en-US" dirty="0" smtClean="0"/>
              <a:t>Identifying relationship rule violation:</a:t>
            </a:r>
          </a:p>
          <a:p>
            <a:pPr>
              <a:buFontTx/>
              <a:buChar char="-"/>
            </a:pPr>
            <a:r>
              <a:rPr lang="en-US" dirty="0" smtClean="0"/>
              <a:t>Has is an identifying relationship but neither Offering nor Course is a weak entity</a:t>
            </a:r>
          </a:p>
          <a:p>
            <a:pPr>
              <a:buFontTx/>
              <a:buChar char="-"/>
            </a:pPr>
            <a:r>
              <a:rPr lang="en-US" dirty="0" smtClean="0"/>
              <a:t>Resolution: make Has a regular (non-identifying) relationship</a:t>
            </a:r>
          </a:p>
          <a:p>
            <a:pPr>
              <a:buFontTx/>
              <a:buChar char="-"/>
            </a:pPr>
            <a:r>
              <a:rPr lang="en-US" dirty="0" smtClean="0"/>
              <a:t>Sometimes resolution involves making an entity type weak</a:t>
            </a:r>
          </a:p>
          <a:p>
            <a:pPr>
              <a:buFontTx/>
              <a:buChar char="-"/>
            </a:pPr>
            <a:endParaRPr lang="en-US" dirty="0" smtClean="0"/>
          </a:p>
          <a:p>
            <a:r>
              <a:rPr lang="en-US" dirty="0" smtClean="0"/>
              <a:t>Identification Dependency Cardinality rule:</a:t>
            </a:r>
          </a:p>
          <a:p>
            <a:pPr>
              <a:buFontTx/>
              <a:buChar char="-"/>
            </a:pPr>
            <a:r>
              <a:rPr lang="en-US" dirty="0" smtClean="0"/>
              <a:t>The min/max cardinality of the Registers relationship should be (1,1) near Student</a:t>
            </a:r>
          </a:p>
          <a:p>
            <a:pPr>
              <a:buFontTx/>
              <a:buChar char="-"/>
            </a:pPr>
            <a:r>
              <a:rPr lang="en-US" dirty="0" smtClean="0"/>
              <a:t>Resolution: reverse the cardinalities on the Registers relationship</a:t>
            </a:r>
          </a:p>
          <a:p>
            <a:pPr>
              <a:buFontTx/>
              <a:buChar char="-"/>
            </a:pPr>
            <a:r>
              <a:rPr lang="en-US" dirty="0" smtClean="0"/>
              <a:t>Sometimes the resolution does not involve reversing the cardinality but just changing one cardinality specification</a:t>
            </a:r>
          </a:p>
          <a:p>
            <a:pPr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3134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3CD7A73-14D8-4788-82A6-4D6CD05C8F30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smtClean="0"/>
              <a:t>ER Assistant support:</a:t>
            </a:r>
          </a:p>
          <a:p>
            <a:pPr>
              <a:buFontTx/>
              <a:buChar char="-"/>
            </a:pPr>
            <a:r>
              <a:rPr lang="en-US" smtClean="0"/>
              <a:t>Construction of diagrams ensures that relationships connect two entity types (not necessarily distinct</a:t>
            </a:r>
          </a:p>
          <a:p>
            <a:pPr>
              <a:buFontTx/>
              <a:buChar char="-"/>
            </a:pPr>
            <a:r>
              <a:rPr lang="en-US" smtClean="0"/>
              <a:t>Check diagram button generates a report for violations of the other rules</a:t>
            </a:r>
          </a:p>
          <a:p>
            <a:pPr>
              <a:buFontTx/>
              <a:buChar char="-"/>
            </a:pPr>
            <a:r>
              <a:rPr lang="en-US" smtClean="0"/>
              <a:t>ER Assistant does not force corrections</a:t>
            </a:r>
          </a:p>
        </p:txBody>
      </p:sp>
    </p:spTree>
    <p:extLst>
      <p:ext uri="{BB962C8B-B14F-4D97-AF65-F5344CB8AC3E}">
        <p14:creationId xmlns:p14="http://schemas.microsoft.com/office/powerpoint/2010/main" val="784540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3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0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0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1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9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6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6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3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99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42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27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18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Module 7</a:t>
            </a:r>
            <a:br>
              <a:rPr lang="en-US" sz="3200" dirty="0" smtClean="0"/>
            </a:br>
            <a:r>
              <a:rPr lang="en-US" sz="3200" dirty="0" smtClean="0"/>
              <a:t>ERD Rules and Problem Solving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 smtClean="0"/>
              <a:t>Lesson 2: Extended Diagram Rules</a:t>
            </a:r>
          </a:p>
        </p:txBody>
      </p:sp>
    </p:spTree>
    <p:extLst>
      <p:ext uri="{BB962C8B-B14F-4D97-AF65-F5344CB8AC3E}">
        <p14:creationId xmlns:p14="http://schemas.microsoft.com/office/powerpoint/2010/main" val="2477198662"/>
      </p:ext>
    </p:extLst>
  </p:cSld>
  <p:clrMapOvr>
    <a:masterClrMapping/>
  </p:clrMapOvr>
  <p:transition advTm="5391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the diagram rules to ensure structural consistency and completeness</a:t>
            </a:r>
          </a:p>
          <a:p>
            <a:pPr eaLnBrk="1" hangingPunct="1"/>
            <a:r>
              <a:rPr lang="en-US" dirty="0" smtClean="0"/>
              <a:t>Identification dependency is the most common source of errors</a:t>
            </a:r>
          </a:p>
          <a:p>
            <a:pPr eaLnBrk="1" hangingPunct="1"/>
            <a:r>
              <a:rPr lang="en-US" dirty="0" smtClean="0"/>
              <a:t>Use the ER Assistant for detection of notational errors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0042851"/>
      </p:ext>
    </p:extLst>
  </p:cSld>
  <p:clrMapOvr>
    <a:masterClrMapping/>
  </p:clrMapOvr>
  <p:transition advTm="10700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diagram rules to detect consistency errors in identification dependency representation</a:t>
            </a:r>
          </a:p>
          <a:p>
            <a:r>
              <a:rPr lang="en-US" dirty="0" smtClean="0"/>
              <a:t>Eliminate redundant foreign keys in an ERD</a:t>
            </a:r>
          </a:p>
          <a:p>
            <a:r>
              <a:rPr lang="en-US" dirty="0" smtClean="0"/>
              <a:t>Explain limitations of diagram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7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Diagram Rules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Ensure that ERD notation is correctly used</a:t>
            </a:r>
          </a:p>
          <a:p>
            <a:pPr eaLnBrk="1" hangingPunct="1"/>
            <a:r>
              <a:rPr lang="en-US" dirty="0" smtClean="0"/>
              <a:t>Similar to syntax rules for a computer language</a:t>
            </a:r>
          </a:p>
          <a:p>
            <a:pPr eaLnBrk="1" hangingPunct="1"/>
            <a:r>
              <a:rPr lang="en-US" dirty="0" smtClean="0"/>
              <a:t>Consistency rules: no conflicts among specifications</a:t>
            </a:r>
          </a:p>
          <a:p>
            <a:pPr eaLnBrk="1" hangingPunct="1"/>
            <a:r>
              <a:rPr lang="en-US" dirty="0" smtClean="0"/>
              <a:t>Supported by the ER Assistant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554319"/>
      </p:ext>
    </p:extLst>
  </p:cSld>
  <p:clrMapOvr>
    <a:masterClrMapping/>
  </p:clrMapOvr>
  <p:transition advTm="6700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Connection Consistency Rules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u="sng" smtClean="0"/>
              <a:t>Relationship/Entity Connection Rule</a:t>
            </a:r>
            <a:r>
              <a:rPr lang="en-US" smtClean="0"/>
              <a:t>: relationships connect two entity types (not necessarily distinct)</a:t>
            </a:r>
          </a:p>
          <a:p>
            <a:pPr eaLnBrk="1" hangingPunct="1">
              <a:spcBef>
                <a:spcPct val="50000"/>
              </a:spcBef>
            </a:pPr>
            <a:r>
              <a:rPr lang="en-US" u="sng" smtClean="0"/>
              <a:t>Relationship/Relationship Connection Rule</a:t>
            </a:r>
            <a:r>
              <a:rPr lang="en-US" smtClean="0"/>
              <a:t>: relationships are not connected to other relationships </a:t>
            </a:r>
          </a:p>
          <a:p>
            <a:pPr eaLnBrk="1" hangingPunct="1">
              <a:spcBef>
                <a:spcPct val="50000"/>
              </a:spcBef>
            </a:pPr>
            <a:r>
              <a:rPr lang="en-US" u="sng" smtClean="0"/>
              <a:t>Redundant Foreign Key Rule</a:t>
            </a:r>
            <a:r>
              <a:rPr lang="en-US" smtClean="0"/>
              <a:t>: foreign keys are not used.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0987927"/>
      </p:ext>
    </p:extLst>
  </p:cSld>
  <p:clrMapOvr>
    <a:masterClrMapping/>
  </p:clrMapOvr>
  <p:transition advTm="15100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Redundant FK Violation</a:t>
            </a:r>
            <a:endParaRPr lang="en-US" dirty="0"/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567004"/>
              </p:ext>
            </p:extLst>
          </p:nvPr>
        </p:nvGraphicFramePr>
        <p:xfrm>
          <a:off x="1125538" y="1685925"/>
          <a:ext cx="5411787" cy="307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Visio" r:id="rId4" imgW="3608436" imgH="1573830" progId="Visio.Drawing.11">
                  <p:embed/>
                </p:oleObj>
              </mc:Choice>
              <mc:Fallback>
                <p:oleObj name="Visio" r:id="rId4" imgW="3608436" imgH="157383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1685925"/>
                        <a:ext cx="5411787" cy="3078163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5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5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493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Identification Dependency Rules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u="sng" dirty="0" smtClean="0"/>
              <a:t>Weak entity type rule</a:t>
            </a:r>
            <a:r>
              <a:rPr lang="en-US" dirty="0" smtClean="0"/>
              <a:t>: weak entity types have at least one identifying relationship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u="sng" dirty="0" smtClean="0"/>
              <a:t>Identifying relationship rule</a:t>
            </a:r>
            <a:r>
              <a:rPr lang="en-US" dirty="0" smtClean="0"/>
              <a:t>: at least one participating entity type must be weak for each identifying relationship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u="sng" dirty="0" smtClean="0"/>
              <a:t>Identification dependency cardinality rule</a:t>
            </a:r>
            <a:r>
              <a:rPr lang="en-US" dirty="0" smtClean="0"/>
              <a:t>: the minimum and maximum cardinality must equal 1 for a weak entity type in all identifying relationships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7712996"/>
      </p:ext>
    </p:extLst>
  </p:cSld>
  <p:clrMapOvr>
    <a:masterClrMapping/>
  </p:clrMapOvr>
  <p:transition advTm="10300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AutoShape 2"/>
          <p:cNvSpPr>
            <a:spLocks noGrp="1" noChangeArrowheads="1"/>
          </p:cNvSpPr>
          <p:nvPr>
            <p:ph type="title"/>
          </p:nvPr>
        </p:nvSpPr>
        <p:spPr>
          <a:xfrm>
            <a:off x="838200" y="685800"/>
            <a:ext cx="8080375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Identification Dependency Violations</a:t>
            </a:r>
          </a:p>
        </p:txBody>
      </p:sp>
      <p:graphicFrame>
        <p:nvGraphicFramePr>
          <p:cNvPr id="3074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573311"/>
              </p:ext>
            </p:extLst>
          </p:nvPr>
        </p:nvGraphicFramePr>
        <p:xfrm>
          <a:off x="1304925" y="1755775"/>
          <a:ext cx="6608763" cy="349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Visio" r:id="rId4" imgW="6636086" imgH="3504600" progId="Visio.Drawing.11">
                  <p:embed/>
                </p:oleObj>
              </mc:Choice>
              <mc:Fallback>
                <p:oleObj name="Visio" r:id="rId4" imgW="6636086" imgH="35046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1755775"/>
                        <a:ext cx="6608763" cy="3490913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5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5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0871437"/>
      </p:ext>
    </p:extLst>
  </p:cSld>
  <p:clrMapOvr>
    <a:masterClrMapping/>
  </p:clrMapOvr>
  <p:transition advTm="145000">
    <p:blind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8080375" cy="1143000"/>
          </a:xfrm>
        </p:spPr>
        <p:txBody>
          <a:bodyPr/>
          <a:lstStyle/>
          <a:p>
            <a:pPr eaLnBrk="1" hangingPunct="1"/>
            <a:r>
              <a:rPr lang="en-US" smtClean="0"/>
              <a:t>Corrected ERD</a:t>
            </a:r>
          </a:p>
        </p:txBody>
      </p:sp>
      <p:graphicFrame>
        <p:nvGraphicFramePr>
          <p:cNvPr id="5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225811"/>
              </p:ext>
            </p:extLst>
          </p:nvPr>
        </p:nvGraphicFramePr>
        <p:xfrm>
          <a:off x="1295400" y="1828800"/>
          <a:ext cx="6400800" cy="353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1" name="Visio" r:id="rId4" imgW="6448343" imgH="3562380" progId="Visio.Drawing.11">
                  <p:embed/>
                </p:oleObj>
              </mc:Choice>
              <mc:Fallback>
                <p:oleObj name="Visio" r:id="rId4" imgW="6448343" imgH="35623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828800"/>
                        <a:ext cx="6400800" cy="3535362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5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5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0859643"/>
      </p:ext>
    </p:extLst>
  </p:cSld>
  <p:clrMapOvr>
    <a:masterClrMapping/>
  </p:clrMapOvr>
  <p:transition advTm="50000">
    <p:blind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Support in the ER Assistant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Relationship formation rules are supported by diagram construction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Other rules are supported by the Check Diagram feature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For the Redundant Foreign Key rule, the ER Assistant detects FKs that have the same name as the associated PKs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6067347"/>
      </p:ext>
    </p:extLst>
  </p:cSld>
  <p:clrMapOvr>
    <a:masterClrMapping/>
  </p:clrMapOvr>
  <p:transition advTm="8500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464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7 ERD Rules and Problem Solving&amp;quot;&quot;/&gt;&lt;property id=&quot;20307&quot; value=&quot;256&quot;/&gt;&lt;/object&gt;&lt;object type=&quot;3&quot; unique_id=&quot;10006&quot;&gt;&lt;property id=&quot;20148&quot; value=&quot;5&quot;/&gt;&lt;property id=&quot;20300&quot; value=&quot;Slide 3 - &amp;quot;Diagram Rules&amp;quot;&quot;/&gt;&lt;property id=&quot;20307&quot; value=&quot;260&quot;/&gt;&lt;/object&gt;&lt;object type=&quot;3&quot; unique_id=&quot;10026&quot;&gt;&lt;property id=&quot;20148&quot; value=&quot;5&quot;/&gt;&lt;property id=&quot;20300&quot; value=&quot;Slide 4 - &amp;quot;Connection Consistency Rules&amp;quot;&quot;/&gt;&lt;property id=&quot;20307&quot; value=&quot;265&quot;/&gt;&lt;/object&gt;&lt;object type=&quot;3&quot; unique_id=&quot;10027&quot;&gt;&lt;property id=&quot;20148&quot; value=&quot;5&quot;/&gt;&lt;property id=&quot;20300&quot; value=&quot;Slide 6 - &amp;quot;Identification Dependency Rules&amp;quot;&quot;/&gt;&lt;property id=&quot;20307&quot; value=&quot;266&quot;/&gt;&lt;/object&gt;&lt;object type=&quot;3&quot; unique_id=&quot;11299&quot;&gt;&lt;property id=&quot;20148&quot; value=&quot;5&quot;/&gt;&lt;property id=&quot;20300&quot; value=&quot;Slide 5 - &amp;quot;Redundant FK Violation&amp;quot;&quot;/&gt;&lt;property id=&quot;20307&quot; value=&quot;272&quot;/&gt;&lt;/object&gt;&lt;object type=&quot;3&quot; unique_id=&quot;11300&quot;&gt;&lt;property id=&quot;20148&quot; value=&quot;5&quot;/&gt;&lt;property id=&quot;20300&quot; value=&quot;Slide 7 - &amp;quot;Identification Dependency Violations&amp;quot;&quot;/&gt;&lt;property id=&quot;20307&quot; value=&quot;267&quot;/&gt;&lt;/object&gt;&lt;object type=&quot;3&quot; unique_id=&quot;11301&quot;&gt;&lt;property id=&quot;20148&quot; value=&quot;5&quot;/&gt;&lt;property id=&quot;20300&quot; value=&quot;Slide 8 - &amp;quot;Corrected ERD&amp;quot;&quot;/&gt;&lt;property id=&quot;20307&quot; value=&quot;268&quot;/&gt;&lt;/object&gt;&lt;object type=&quot;3&quot; unique_id=&quot;11302&quot;&gt;&lt;property id=&quot;20148&quot; value=&quot;5&quot;/&gt;&lt;property id=&quot;20300&quot; value=&quot;Slide 9 - &amp;quot;Support in the ER Assistant&amp;quot;&quot;/&gt;&lt;property id=&quot;20307&quot; value=&quot;269&quot;/&gt;&lt;/object&gt;&lt;object type=&quot;3&quot; unique_id=&quot;11303&quot;&gt;&lt;property id=&quot;20148&quot; value=&quot;5&quot;/&gt;&lt;property id=&quot;20300&quot; value=&quot;Slide 10 - &amp;quot;Summary&amp;quot;&quot;/&gt;&lt;property id=&quot;20307&quot; value=&quot;270&quot;/&gt;&lt;/object&gt;&lt;object type=&quot;3&quot; unique_id=&quot;11468&quot;&gt;&lt;property id=&quot;20148&quot; value=&quot;5&quot;/&gt;&lt;property id=&quot;20300&quot; value=&quot;Slide 2 - &amp;quot;Lesson Objectives&amp;quot;&quot;/&gt;&lt;property id=&quot;20307&quot; value=&quot;273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4.5|25.2|5.3|7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14.1|35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8|15.1|18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5.8|5.5|22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19.7|19.9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3962</TotalTime>
  <Words>1039</Words>
  <Application>Microsoft Office PowerPoint</Application>
  <PresentationFormat>On-screen Show (4:3)</PresentationFormat>
  <Paragraphs>136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Times New Roman</vt:lpstr>
      <vt:lpstr>Blank Presentation</vt:lpstr>
      <vt:lpstr>Visio</vt:lpstr>
      <vt:lpstr>Module 7 ERD Rules and Problem Solving</vt:lpstr>
      <vt:lpstr>Lesson Objectives</vt:lpstr>
      <vt:lpstr>Diagram Rules</vt:lpstr>
      <vt:lpstr>Connection Consistency Rules</vt:lpstr>
      <vt:lpstr>Redundant FK Violation</vt:lpstr>
      <vt:lpstr>Identification Dependency Rules</vt:lpstr>
      <vt:lpstr>Identification Dependency Violations</vt:lpstr>
      <vt:lpstr>Corrected ERD</vt:lpstr>
      <vt:lpstr>Support in the ER Assistant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7, Lesson 2: Extended Diagram Rules</dc:title>
  <dc:subject>Query Formulation with SQL</dc:subject>
  <dc:creator>Michael Mannino</dc:creator>
  <cp:lastModifiedBy>Mannino, Michael</cp:lastModifiedBy>
  <cp:revision>840</cp:revision>
  <cp:lastPrinted>1601-01-01T00:00:00Z</cp:lastPrinted>
  <dcterms:created xsi:type="dcterms:W3CDTF">2000-07-15T18:34:14Z</dcterms:created>
  <dcterms:modified xsi:type="dcterms:W3CDTF">2015-07-21T19:29:23Z</dcterms:modified>
</cp:coreProperties>
</file>