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2.xml" ContentType="application/vnd.openxmlformats-officedocument.presentationml.tags+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4" r:id="rId1"/>
  </p:sldMasterIdLst>
  <p:notesMasterIdLst>
    <p:notesMasterId r:id="rId9"/>
  </p:notesMasterIdLst>
  <p:handoutMasterIdLst>
    <p:handoutMasterId r:id="rId10"/>
  </p:handoutMasterIdLst>
  <p:sldIdLst>
    <p:sldId id="256" r:id="rId2"/>
    <p:sldId id="279" r:id="rId3"/>
    <p:sldId id="273" r:id="rId4"/>
    <p:sldId id="277" r:id="rId5"/>
    <p:sldId id="274" r:id="rId6"/>
    <p:sldId id="278" r:id="rId7"/>
    <p:sldId id="270" r:id="rId8"/>
  </p:sldIdLst>
  <p:sldSz cx="9144000" cy="6858000" type="screen4x3"/>
  <p:notesSz cx="6858000" cy="9144000"/>
  <p:custDataLst>
    <p:tags r:id="rId11"/>
  </p:custDataLst>
  <p:defaultTex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66"/>
    <a:srgbClr val="FFCC00"/>
    <a:srgbClr val="00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40" autoAdjust="0"/>
    <p:restoredTop sz="81982" autoAdjust="0"/>
  </p:normalViewPr>
  <p:slideViewPr>
    <p:cSldViewPr>
      <p:cViewPr varScale="1">
        <p:scale>
          <a:sx n="79" d="100"/>
          <a:sy n="79" d="100"/>
        </p:scale>
        <p:origin x="108" y="438"/>
      </p:cViewPr>
      <p:guideLst>
        <p:guide orient="horz" pos="2160"/>
        <p:guide pos="2880"/>
      </p:guideLst>
    </p:cSldViewPr>
  </p:slideViewPr>
  <p:outlineViewPr>
    <p:cViewPr>
      <p:scale>
        <a:sx n="33" d="100"/>
        <a:sy n="33" d="100"/>
      </p:scale>
      <p:origin x="0" y="0"/>
    </p:cViewPr>
    <p:sldLst>
      <p:sld r:id="rId1" collapse="1"/>
      <p:sld r:id="rId2" collapse="1"/>
    </p:sldLst>
  </p:outlineViewPr>
  <p:notesTextViewPr>
    <p:cViewPr>
      <p:scale>
        <a:sx n="100" d="100"/>
        <a:sy n="100" d="100"/>
      </p:scale>
      <p:origin x="0" y="0"/>
    </p:cViewPr>
  </p:notesTextViewPr>
  <p:sorterViewPr>
    <p:cViewPr>
      <p:scale>
        <a:sx n="66" d="100"/>
        <a:sy n="66" d="100"/>
      </p:scale>
      <p:origin x="0" y="312"/>
    </p:cViewPr>
  </p:sorterViewPr>
  <p:notesViewPr>
    <p:cSldViewPr>
      <p:cViewPr varScale="1">
        <p:scale>
          <a:sx n="58" d="100"/>
          <a:sy n="58" d="100"/>
        </p:scale>
        <p:origin x="-1764" y="-6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heme" Target="theme/theme1.xml"/></Relationships>
</file>

<file path=ppt/_rels/viewProps.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slide" Target="slides/slid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0" y="0"/>
            <a:ext cx="2971800" cy="457200"/>
          </a:xfrm>
          <a:prstGeom prst="rect">
            <a:avLst/>
          </a:prstGeom>
          <a:noFill/>
          <a:ln w="12700">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eaLnBrk="0" hangingPunct="0">
              <a:defRPr sz="1200"/>
            </a:lvl1pPr>
          </a:lstStyle>
          <a:p>
            <a:pPr>
              <a:defRPr/>
            </a:pPr>
            <a:endParaRPr lang="en-US"/>
          </a:p>
        </p:txBody>
      </p:sp>
      <p:sp>
        <p:nvSpPr>
          <p:cNvPr id="15363" name="Rectangle 3"/>
          <p:cNvSpPr>
            <a:spLocks noGrp="1" noChangeArrowheads="1"/>
          </p:cNvSpPr>
          <p:nvPr>
            <p:ph type="dt" sz="quarter" idx="1"/>
          </p:nvPr>
        </p:nvSpPr>
        <p:spPr bwMode="auto">
          <a:xfrm>
            <a:off x="3886200" y="0"/>
            <a:ext cx="2971800" cy="457200"/>
          </a:xfrm>
          <a:prstGeom prst="rect">
            <a:avLst/>
          </a:prstGeom>
          <a:noFill/>
          <a:ln w="12700">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eaLnBrk="0" hangingPunct="0">
              <a:defRPr sz="1200"/>
            </a:lvl1pPr>
          </a:lstStyle>
          <a:p>
            <a:pPr>
              <a:defRPr/>
            </a:pPr>
            <a:endParaRPr lang="en-US"/>
          </a:p>
        </p:txBody>
      </p:sp>
      <p:sp>
        <p:nvSpPr>
          <p:cNvPr id="15364" name="Rectangle 4"/>
          <p:cNvSpPr>
            <a:spLocks noGrp="1" noChangeArrowheads="1"/>
          </p:cNvSpPr>
          <p:nvPr>
            <p:ph type="ftr" sz="quarter" idx="2"/>
          </p:nvPr>
        </p:nvSpPr>
        <p:spPr bwMode="auto">
          <a:xfrm>
            <a:off x="0" y="8686800"/>
            <a:ext cx="2971800" cy="457200"/>
          </a:xfrm>
          <a:prstGeom prst="rect">
            <a:avLst/>
          </a:prstGeom>
          <a:noFill/>
          <a:ln w="12700">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eaLnBrk="0" hangingPunct="0">
              <a:defRPr sz="1200"/>
            </a:lvl1pPr>
          </a:lstStyle>
          <a:p>
            <a:pPr>
              <a:defRPr/>
            </a:pPr>
            <a:endParaRPr lang="en-US"/>
          </a:p>
        </p:txBody>
      </p:sp>
      <p:sp>
        <p:nvSpPr>
          <p:cNvPr id="15365" name="Rectangle 5"/>
          <p:cNvSpPr>
            <a:spLocks noGrp="1" noChangeArrowheads="1"/>
          </p:cNvSpPr>
          <p:nvPr>
            <p:ph type="sldNum" sz="quarter" idx="3"/>
          </p:nvPr>
        </p:nvSpPr>
        <p:spPr bwMode="auto">
          <a:xfrm>
            <a:off x="3886200" y="8686800"/>
            <a:ext cx="2971800" cy="457200"/>
          </a:xfrm>
          <a:prstGeom prst="rect">
            <a:avLst/>
          </a:prstGeom>
          <a:noFill/>
          <a:ln w="12700">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algn="r" eaLnBrk="0" hangingPunct="0">
              <a:defRPr sz="1200"/>
            </a:lvl1pPr>
          </a:lstStyle>
          <a:p>
            <a:pPr>
              <a:defRPr/>
            </a:pPr>
            <a:fld id="{D239F2F7-C06B-4DFD-A900-99338B3C6CEE}" type="slidenum">
              <a:rPr lang="en-US"/>
              <a:pPr>
                <a:defRPr/>
              </a:pPr>
              <a:t>‹#›</a:t>
            </a:fld>
            <a:endParaRPr lang="en-US"/>
          </a:p>
        </p:txBody>
      </p:sp>
    </p:spTree>
    <p:extLst>
      <p:ext uri="{BB962C8B-B14F-4D97-AF65-F5344CB8AC3E}">
        <p14:creationId xmlns:p14="http://schemas.microsoft.com/office/powerpoint/2010/main" val="332836838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2"/>
          <p:cNvSpPr>
            <a:spLocks noGrp="1" noChangeArrowheads="1"/>
          </p:cNvSpPr>
          <p:nvPr>
            <p:ph type="hdr" sz="quarter"/>
          </p:nvPr>
        </p:nvSpPr>
        <p:spPr bwMode="auto">
          <a:xfrm>
            <a:off x="0" y="0"/>
            <a:ext cx="2971800" cy="457200"/>
          </a:xfrm>
          <a:prstGeom prst="rect">
            <a:avLst/>
          </a:prstGeom>
          <a:noFill/>
          <a:ln w="12700">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eaLnBrk="0" hangingPunct="0">
              <a:defRPr sz="1200"/>
            </a:lvl1pPr>
          </a:lstStyle>
          <a:p>
            <a:pPr>
              <a:defRPr/>
            </a:pPr>
            <a:endParaRPr lang="en-US"/>
          </a:p>
        </p:txBody>
      </p:sp>
      <p:sp>
        <p:nvSpPr>
          <p:cNvPr id="17411" name="Rectangle 3"/>
          <p:cNvSpPr>
            <a:spLocks noGrp="1" noChangeArrowheads="1"/>
          </p:cNvSpPr>
          <p:nvPr>
            <p:ph type="dt" idx="1"/>
          </p:nvPr>
        </p:nvSpPr>
        <p:spPr bwMode="auto">
          <a:xfrm>
            <a:off x="3886200" y="0"/>
            <a:ext cx="2971800" cy="457200"/>
          </a:xfrm>
          <a:prstGeom prst="rect">
            <a:avLst/>
          </a:prstGeom>
          <a:noFill/>
          <a:ln w="12700">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eaLnBrk="0" hangingPunct="0">
              <a:defRPr sz="1200"/>
            </a:lvl1pPr>
          </a:lstStyle>
          <a:p>
            <a:pPr>
              <a:defRPr/>
            </a:pPr>
            <a:endParaRPr lang="en-US"/>
          </a:p>
        </p:txBody>
      </p:sp>
      <p:sp>
        <p:nvSpPr>
          <p:cNvPr id="2150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3" name="Rectangle 5"/>
          <p:cNvSpPr>
            <a:spLocks noGrp="1" noChangeArrowheads="1"/>
          </p:cNvSpPr>
          <p:nvPr>
            <p:ph type="body" sz="quarter" idx="3"/>
          </p:nvPr>
        </p:nvSpPr>
        <p:spPr bwMode="auto">
          <a:xfrm>
            <a:off x="914400" y="4343400"/>
            <a:ext cx="5029200" cy="4114800"/>
          </a:xfrm>
          <a:prstGeom prst="rect">
            <a:avLst/>
          </a:prstGeom>
          <a:noFill/>
          <a:ln w="12700">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7414" name="Rectangle 6"/>
          <p:cNvSpPr>
            <a:spLocks noGrp="1" noChangeArrowheads="1"/>
          </p:cNvSpPr>
          <p:nvPr>
            <p:ph type="ftr" sz="quarter" idx="4"/>
          </p:nvPr>
        </p:nvSpPr>
        <p:spPr bwMode="auto">
          <a:xfrm>
            <a:off x="0" y="8686800"/>
            <a:ext cx="2971800" cy="457200"/>
          </a:xfrm>
          <a:prstGeom prst="rect">
            <a:avLst/>
          </a:prstGeom>
          <a:noFill/>
          <a:ln w="12700">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eaLnBrk="0" hangingPunct="0">
              <a:defRPr sz="1200"/>
            </a:lvl1pPr>
          </a:lstStyle>
          <a:p>
            <a:pPr>
              <a:defRPr/>
            </a:pPr>
            <a:endParaRPr lang="en-US"/>
          </a:p>
        </p:txBody>
      </p:sp>
      <p:sp>
        <p:nvSpPr>
          <p:cNvPr id="17415" name="Rectangle 7"/>
          <p:cNvSpPr>
            <a:spLocks noGrp="1" noChangeArrowheads="1"/>
          </p:cNvSpPr>
          <p:nvPr>
            <p:ph type="sldNum" sz="quarter" idx="5"/>
          </p:nvPr>
        </p:nvSpPr>
        <p:spPr bwMode="auto">
          <a:xfrm>
            <a:off x="3886200" y="8686800"/>
            <a:ext cx="2971800" cy="457200"/>
          </a:xfrm>
          <a:prstGeom prst="rect">
            <a:avLst/>
          </a:prstGeom>
          <a:noFill/>
          <a:ln w="12700">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algn="r" eaLnBrk="0" hangingPunct="0">
              <a:defRPr sz="1200"/>
            </a:lvl1pPr>
          </a:lstStyle>
          <a:p>
            <a:pPr>
              <a:defRPr/>
            </a:pPr>
            <a:fld id="{4BD0E479-FEE3-4A7D-BB6A-B260D0FC3601}" type="slidenum">
              <a:rPr lang="en-US"/>
              <a:pPr>
                <a:defRPr/>
              </a:pPr>
              <a:t>‹#›</a:t>
            </a:fld>
            <a:endParaRPr lang="en-US"/>
          </a:p>
        </p:txBody>
      </p:sp>
    </p:spTree>
    <p:extLst>
      <p:ext uri="{BB962C8B-B14F-4D97-AF65-F5344CB8AC3E}">
        <p14:creationId xmlns:p14="http://schemas.microsoft.com/office/powerpoint/2010/main" val="339832417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069BE062-688E-4EE8-9D2C-41B35AB90E4F}" type="slidenum">
              <a:rPr lang="en-US" sz="1200" smtClean="0"/>
              <a:pPr/>
              <a:t>1</a:t>
            </a:fld>
            <a:endParaRPr lang="en-US" sz="1200" smtClean="0"/>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r>
              <a:rPr lang="en-US" dirty="0" smtClean="0"/>
              <a:t>Welcome to Lesson 3 </a:t>
            </a:r>
            <a:r>
              <a:rPr lang="en-US" baseline="0" dirty="0" smtClean="0"/>
              <a:t>of Module 7 on </a:t>
            </a:r>
            <a:r>
              <a:rPr lang="en-US" dirty="0" smtClean="0"/>
              <a:t>ERD Rules and Problem</a:t>
            </a:r>
            <a:r>
              <a:rPr lang="en-US" baseline="0" dirty="0" smtClean="0"/>
              <a:t> Solving</a:t>
            </a:r>
          </a:p>
          <a:p>
            <a:endParaRPr lang="en-US" baseline="0" dirty="0" smtClean="0"/>
          </a:p>
          <a:p>
            <a:r>
              <a:rPr lang="en-US" baseline="0" dirty="0" smtClean="0"/>
              <a:t>Opening question:</a:t>
            </a:r>
            <a:endParaRPr lang="en-US" dirty="0" smtClean="0"/>
          </a:p>
          <a:p>
            <a:r>
              <a:rPr lang="en-US" dirty="0" smtClean="0"/>
              <a:t>- Why is it important to use ERD notation precisely?</a:t>
            </a:r>
          </a:p>
          <a:p>
            <a:endParaRPr lang="en-US" dirty="0" smtClean="0"/>
          </a:p>
          <a:p>
            <a:r>
              <a:rPr lang="en-US" dirty="0" smtClean="0"/>
              <a:t>Data modeling is challenging</a:t>
            </a:r>
          </a:p>
          <a:p>
            <a:r>
              <a:rPr lang="en-US" dirty="0" smtClean="0"/>
              <a:t>   - Ambiguity: part science, part art</a:t>
            </a:r>
          </a:p>
          <a:p>
            <a:r>
              <a:rPr lang="en-US" dirty="0" smtClean="0"/>
              <a:t>   - Opportunity for some creative problem solving</a:t>
            </a:r>
          </a:p>
          <a:p>
            <a:r>
              <a:rPr lang="en-US" dirty="0" smtClean="0"/>
              <a:t>   - Emphasis on database design not database</a:t>
            </a:r>
            <a:r>
              <a:rPr lang="en-US" baseline="0" dirty="0" smtClean="0"/>
              <a:t> usage</a:t>
            </a:r>
            <a:endParaRPr lang="en-US" dirty="0" smtClean="0"/>
          </a:p>
          <a:p>
            <a:endParaRPr lang="en-US" dirty="0" smtClean="0"/>
          </a:p>
        </p:txBody>
      </p:sp>
    </p:spTree>
    <p:extLst>
      <p:ext uri="{BB962C8B-B14F-4D97-AF65-F5344CB8AC3E}">
        <p14:creationId xmlns:p14="http://schemas.microsoft.com/office/powerpoint/2010/main" val="19228947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Cover only highlights of these problems. Complete solutions provided</a:t>
            </a:r>
            <a:r>
              <a:rPr lang="en-US" baseline="0" dirty="0" smtClean="0"/>
              <a:t> in a website document.</a:t>
            </a:r>
            <a:endParaRPr lang="en-US" dirty="0" smtClean="0"/>
          </a:p>
          <a:p>
            <a:endParaRPr lang="en-US" dirty="0" smtClean="0"/>
          </a:p>
          <a:p>
            <a:r>
              <a:rPr lang="en-US" dirty="0" smtClean="0"/>
              <a:t>Objectives:</a:t>
            </a:r>
          </a:p>
          <a:p>
            <a:r>
              <a:rPr lang="en-US" dirty="0" smtClean="0"/>
              <a:t> - Review ERD notation</a:t>
            </a:r>
          </a:p>
          <a:p>
            <a:r>
              <a:rPr lang="en-US" dirty="0" smtClean="0"/>
              <a:t> - Work problems for creating simple ERDs</a:t>
            </a:r>
          </a:p>
          <a:p>
            <a:r>
              <a:rPr lang="en-US" baseline="0" dirty="0" smtClean="0"/>
              <a:t> - Use the ER Assistant or another tool to draw diagrams</a:t>
            </a:r>
          </a:p>
          <a:p>
            <a:r>
              <a:rPr lang="en-US" baseline="0" dirty="0" smtClean="0"/>
              <a:t> - Cement understanding of ERD notation</a:t>
            </a:r>
            <a:endParaRPr lang="en-US" dirty="0" smtClean="0"/>
          </a:p>
        </p:txBody>
      </p:sp>
      <p:sp>
        <p:nvSpPr>
          <p:cNvPr id="4" name="Slide Number Placeholder 3"/>
          <p:cNvSpPr>
            <a:spLocks noGrp="1"/>
          </p:cNvSpPr>
          <p:nvPr>
            <p:ph type="sldNum" sz="quarter" idx="10"/>
          </p:nvPr>
        </p:nvSpPr>
        <p:spPr/>
        <p:txBody>
          <a:bodyPr/>
          <a:lstStyle/>
          <a:p>
            <a:pPr>
              <a:defRPr/>
            </a:pPr>
            <a:fld id="{4BD0E479-FEE3-4A7D-BB6A-B260D0FC3601}" type="slidenum">
              <a:rPr lang="en-US" smtClean="0"/>
              <a:pPr>
                <a:defRPr/>
              </a:pPr>
              <a:t>2</a:t>
            </a:fld>
            <a:endParaRPr lang="en-US"/>
          </a:p>
        </p:txBody>
      </p:sp>
    </p:spTree>
    <p:extLst>
      <p:ext uri="{BB962C8B-B14F-4D97-AF65-F5344CB8AC3E}">
        <p14:creationId xmlns:p14="http://schemas.microsoft.com/office/powerpoint/2010/main" val="4255454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sz="1200" kern="1200" dirty="0" smtClean="0">
                <a:solidFill>
                  <a:schemeClr val="tx1"/>
                </a:solidFill>
                <a:effectLst/>
                <a:latin typeface="Times New Roman" pitchFamily="18" charset="0"/>
                <a:ea typeface="+mn-ea"/>
                <a:cs typeface="+mn-cs"/>
              </a:rPr>
              <a:t>Draw an ERD containing the </a:t>
            </a:r>
            <a:r>
              <a:rPr kumimoji="1" lang="en-US" sz="1200" i="1" kern="1200" dirty="0" smtClean="0">
                <a:solidFill>
                  <a:schemeClr val="tx1"/>
                </a:solidFill>
                <a:effectLst/>
                <a:latin typeface="Times New Roman" pitchFamily="18" charset="0"/>
                <a:ea typeface="+mn-ea"/>
                <a:cs typeface="+mn-cs"/>
              </a:rPr>
              <a:t>Order</a:t>
            </a:r>
            <a:r>
              <a:rPr kumimoji="1" lang="en-US" sz="1200" kern="1200" dirty="0" smtClean="0">
                <a:solidFill>
                  <a:schemeClr val="tx1"/>
                </a:solidFill>
                <a:effectLst/>
                <a:latin typeface="Times New Roman" pitchFamily="18" charset="0"/>
                <a:ea typeface="+mn-ea"/>
                <a:cs typeface="+mn-cs"/>
              </a:rPr>
              <a:t> and </a:t>
            </a:r>
            <a:r>
              <a:rPr kumimoji="1" lang="en-US" sz="1200" i="1" kern="1200" dirty="0" smtClean="0">
                <a:solidFill>
                  <a:schemeClr val="tx1"/>
                </a:solidFill>
                <a:effectLst/>
                <a:latin typeface="Times New Roman" pitchFamily="18" charset="0"/>
                <a:ea typeface="+mn-ea"/>
                <a:cs typeface="+mn-cs"/>
              </a:rPr>
              <a:t>Customer</a:t>
            </a:r>
            <a:r>
              <a:rPr kumimoji="1" lang="en-US" sz="1200" kern="1200" dirty="0" smtClean="0">
                <a:solidFill>
                  <a:schemeClr val="tx1"/>
                </a:solidFill>
                <a:effectLst/>
                <a:latin typeface="Times New Roman" pitchFamily="18" charset="0"/>
                <a:ea typeface="+mn-ea"/>
                <a:cs typeface="+mn-cs"/>
              </a:rPr>
              <a:t> entity types connected by a 1-M relationship from </a:t>
            </a:r>
            <a:r>
              <a:rPr kumimoji="1" lang="en-US" sz="1200" i="1" kern="1200" dirty="0" smtClean="0">
                <a:solidFill>
                  <a:schemeClr val="tx1"/>
                </a:solidFill>
                <a:effectLst/>
                <a:latin typeface="Times New Roman" pitchFamily="18" charset="0"/>
                <a:ea typeface="+mn-ea"/>
                <a:cs typeface="+mn-cs"/>
              </a:rPr>
              <a:t>Customer</a:t>
            </a:r>
            <a:r>
              <a:rPr kumimoji="1" lang="en-US" sz="1200" kern="1200" dirty="0" smtClean="0">
                <a:solidFill>
                  <a:schemeClr val="tx1"/>
                </a:solidFill>
                <a:effectLst/>
                <a:latin typeface="Times New Roman" pitchFamily="18" charset="0"/>
                <a:ea typeface="+mn-ea"/>
                <a:cs typeface="+mn-cs"/>
              </a:rPr>
              <a:t> to </a:t>
            </a:r>
            <a:r>
              <a:rPr kumimoji="1" lang="en-US" sz="1200" i="1" kern="1200" dirty="0" smtClean="0">
                <a:solidFill>
                  <a:schemeClr val="tx1"/>
                </a:solidFill>
                <a:effectLst/>
                <a:latin typeface="Times New Roman" pitchFamily="18" charset="0"/>
                <a:ea typeface="+mn-ea"/>
                <a:cs typeface="+mn-cs"/>
              </a:rPr>
              <a:t>Order</a:t>
            </a:r>
            <a:r>
              <a:rPr kumimoji="1" lang="en-US" sz="1200" kern="1200" dirty="0" smtClean="0">
                <a:solidFill>
                  <a:schemeClr val="tx1"/>
                </a:solidFill>
                <a:effectLst/>
                <a:latin typeface="Times New Roman" pitchFamily="18" charset="0"/>
                <a:ea typeface="+mn-ea"/>
                <a:cs typeface="+mn-cs"/>
              </a:rPr>
              <a:t>. Choose an appropriate relationship name using your common knowledge of interactions between customers and orders. Define minimum cardinalities so that an order is optional for a customer and a customer is mandatory for an order. For the </a:t>
            </a:r>
            <a:r>
              <a:rPr kumimoji="1" lang="en-US" sz="1200" i="1" kern="1200" dirty="0" smtClean="0">
                <a:solidFill>
                  <a:schemeClr val="tx1"/>
                </a:solidFill>
                <a:effectLst/>
                <a:latin typeface="Times New Roman" pitchFamily="18" charset="0"/>
                <a:ea typeface="+mn-ea"/>
                <a:cs typeface="+mn-cs"/>
              </a:rPr>
              <a:t>Customer</a:t>
            </a:r>
            <a:r>
              <a:rPr kumimoji="1" lang="en-US" sz="1200" kern="1200" dirty="0" smtClean="0">
                <a:solidFill>
                  <a:schemeClr val="tx1"/>
                </a:solidFill>
                <a:effectLst/>
                <a:latin typeface="Times New Roman" pitchFamily="18" charset="0"/>
                <a:ea typeface="+mn-ea"/>
                <a:cs typeface="+mn-cs"/>
              </a:rPr>
              <a:t> entity type, add attributes </a:t>
            </a:r>
            <a:r>
              <a:rPr kumimoji="1" lang="en-US" sz="1200" i="1" kern="1200" dirty="0" err="1" smtClean="0">
                <a:solidFill>
                  <a:schemeClr val="tx1"/>
                </a:solidFill>
                <a:effectLst/>
                <a:latin typeface="Times New Roman" pitchFamily="18" charset="0"/>
                <a:ea typeface="+mn-ea"/>
                <a:cs typeface="+mn-cs"/>
              </a:rPr>
              <a:t>CustNo</a:t>
            </a:r>
            <a:r>
              <a:rPr kumimoji="1" lang="en-US" sz="1200" kern="1200" dirty="0" smtClean="0">
                <a:solidFill>
                  <a:schemeClr val="tx1"/>
                </a:solidFill>
                <a:effectLst/>
                <a:latin typeface="Times New Roman" pitchFamily="18" charset="0"/>
                <a:ea typeface="+mn-ea"/>
                <a:cs typeface="+mn-cs"/>
              </a:rPr>
              <a:t> (primary key), </a:t>
            </a:r>
            <a:r>
              <a:rPr kumimoji="1" lang="en-US" sz="1200" i="1" kern="1200" dirty="0" err="1" smtClean="0">
                <a:solidFill>
                  <a:schemeClr val="tx1"/>
                </a:solidFill>
                <a:effectLst/>
                <a:latin typeface="Times New Roman" pitchFamily="18" charset="0"/>
                <a:ea typeface="+mn-ea"/>
                <a:cs typeface="+mn-cs"/>
              </a:rPr>
              <a:t>CustFirstName</a:t>
            </a:r>
            <a:r>
              <a:rPr kumimoji="1" lang="en-US" sz="1200" kern="1200" dirty="0" smtClean="0">
                <a:solidFill>
                  <a:schemeClr val="tx1"/>
                </a:solidFill>
                <a:effectLst/>
                <a:latin typeface="Times New Roman" pitchFamily="18" charset="0"/>
                <a:ea typeface="+mn-ea"/>
                <a:cs typeface="+mn-cs"/>
              </a:rPr>
              <a:t>, </a:t>
            </a:r>
            <a:r>
              <a:rPr kumimoji="1" lang="en-US" sz="1200" i="1" kern="1200" dirty="0" err="1" smtClean="0">
                <a:solidFill>
                  <a:schemeClr val="tx1"/>
                </a:solidFill>
                <a:effectLst/>
                <a:latin typeface="Times New Roman" pitchFamily="18" charset="0"/>
                <a:ea typeface="+mn-ea"/>
                <a:cs typeface="+mn-cs"/>
              </a:rPr>
              <a:t>CustLastName</a:t>
            </a:r>
            <a:r>
              <a:rPr kumimoji="1" lang="en-US" sz="1200" kern="1200" dirty="0" smtClean="0">
                <a:solidFill>
                  <a:schemeClr val="tx1"/>
                </a:solidFill>
                <a:effectLst/>
                <a:latin typeface="Times New Roman" pitchFamily="18" charset="0"/>
                <a:ea typeface="+mn-ea"/>
                <a:cs typeface="+mn-cs"/>
              </a:rPr>
              <a:t>, </a:t>
            </a:r>
            <a:r>
              <a:rPr kumimoji="1" lang="en-US" sz="1200" i="1" kern="1200" dirty="0" err="1" smtClean="0">
                <a:solidFill>
                  <a:schemeClr val="tx1"/>
                </a:solidFill>
                <a:effectLst/>
                <a:latin typeface="Times New Roman" pitchFamily="18" charset="0"/>
                <a:ea typeface="+mn-ea"/>
                <a:cs typeface="+mn-cs"/>
              </a:rPr>
              <a:t>CustStreet</a:t>
            </a:r>
            <a:r>
              <a:rPr kumimoji="1" lang="en-US" sz="1200" kern="1200" dirty="0" smtClean="0">
                <a:solidFill>
                  <a:schemeClr val="tx1"/>
                </a:solidFill>
                <a:effectLst/>
                <a:latin typeface="Times New Roman" pitchFamily="18" charset="0"/>
                <a:ea typeface="+mn-ea"/>
                <a:cs typeface="+mn-cs"/>
              </a:rPr>
              <a:t>, </a:t>
            </a:r>
            <a:r>
              <a:rPr kumimoji="1" lang="en-US" sz="1200" i="1" kern="1200" dirty="0" err="1" smtClean="0">
                <a:solidFill>
                  <a:schemeClr val="tx1"/>
                </a:solidFill>
                <a:effectLst/>
                <a:latin typeface="Times New Roman" pitchFamily="18" charset="0"/>
                <a:ea typeface="+mn-ea"/>
                <a:cs typeface="+mn-cs"/>
              </a:rPr>
              <a:t>CustCity</a:t>
            </a:r>
            <a:r>
              <a:rPr kumimoji="1" lang="en-US" sz="1200" kern="1200" dirty="0" smtClean="0">
                <a:solidFill>
                  <a:schemeClr val="tx1"/>
                </a:solidFill>
                <a:effectLst/>
                <a:latin typeface="Times New Roman" pitchFamily="18" charset="0"/>
                <a:ea typeface="+mn-ea"/>
                <a:cs typeface="+mn-cs"/>
              </a:rPr>
              <a:t>, </a:t>
            </a:r>
            <a:r>
              <a:rPr kumimoji="1" lang="en-US" sz="1200" i="1" kern="1200" dirty="0" err="1" smtClean="0">
                <a:solidFill>
                  <a:schemeClr val="tx1"/>
                </a:solidFill>
                <a:effectLst/>
                <a:latin typeface="Times New Roman" pitchFamily="18" charset="0"/>
                <a:ea typeface="+mn-ea"/>
                <a:cs typeface="+mn-cs"/>
              </a:rPr>
              <a:t>CustState</a:t>
            </a:r>
            <a:r>
              <a:rPr kumimoji="1" lang="en-US" sz="1200" kern="1200" dirty="0" smtClean="0">
                <a:solidFill>
                  <a:schemeClr val="tx1"/>
                </a:solidFill>
                <a:effectLst/>
                <a:latin typeface="Times New Roman" pitchFamily="18" charset="0"/>
                <a:ea typeface="+mn-ea"/>
                <a:cs typeface="+mn-cs"/>
              </a:rPr>
              <a:t>, </a:t>
            </a:r>
            <a:r>
              <a:rPr kumimoji="1" lang="en-US" sz="1200" i="1" kern="1200" dirty="0" err="1" smtClean="0">
                <a:solidFill>
                  <a:schemeClr val="tx1"/>
                </a:solidFill>
                <a:effectLst/>
                <a:latin typeface="Times New Roman" pitchFamily="18" charset="0"/>
                <a:ea typeface="+mn-ea"/>
                <a:cs typeface="+mn-cs"/>
              </a:rPr>
              <a:t>CustZip</a:t>
            </a:r>
            <a:r>
              <a:rPr kumimoji="1" lang="en-US" sz="1200" kern="1200" dirty="0" smtClean="0">
                <a:solidFill>
                  <a:schemeClr val="tx1"/>
                </a:solidFill>
                <a:effectLst/>
                <a:latin typeface="Times New Roman" pitchFamily="18" charset="0"/>
                <a:ea typeface="+mn-ea"/>
                <a:cs typeface="+mn-cs"/>
              </a:rPr>
              <a:t>, and </a:t>
            </a:r>
            <a:r>
              <a:rPr kumimoji="1" lang="en-US" sz="1200" i="1" kern="1200" dirty="0" err="1" smtClean="0">
                <a:solidFill>
                  <a:schemeClr val="tx1"/>
                </a:solidFill>
                <a:effectLst/>
                <a:latin typeface="Times New Roman" pitchFamily="18" charset="0"/>
                <a:ea typeface="+mn-ea"/>
                <a:cs typeface="+mn-cs"/>
              </a:rPr>
              <a:t>CustBal</a:t>
            </a:r>
            <a:r>
              <a:rPr kumimoji="1" lang="en-US" sz="1200" kern="1200" dirty="0" smtClean="0">
                <a:solidFill>
                  <a:schemeClr val="tx1"/>
                </a:solidFill>
                <a:effectLst/>
                <a:latin typeface="Times New Roman" pitchFamily="18" charset="0"/>
                <a:ea typeface="+mn-ea"/>
                <a:cs typeface="+mn-cs"/>
              </a:rPr>
              <a:t> (balance). For the </a:t>
            </a:r>
            <a:r>
              <a:rPr kumimoji="1" lang="en-US" sz="1200" i="1" kern="1200" dirty="0" smtClean="0">
                <a:solidFill>
                  <a:schemeClr val="tx1"/>
                </a:solidFill>
                <a:effectLst/>
                <a:latin typeface="Times New Roman" pitchFamily="18" charset="0"/>
                <a:ea typeface="+mn-ea"/>
                <a:cs typeface="+mn-cs"/>
              </a:rPr>
              <a:t>Order</a:t>
            </a:r>
            <a:r>
              <a:rPr kumimoji="1" lang="en-US" sz="1200" kern="1200" dirty="0" smtClean="0">
                <a:solidFill>
                  <a:schemeClr val="tx1"/>
                </a:solidFill>
                <a:effectLst/>
                <a:latin typeface="Times New Roman" pitchFamily="18" charset="0"/>
                <a:ea typeface="+mn-ea"/>
                <a:cs typeface="+mn-cs"/>
              </a:rPr>
              <a:t> entity type, add attributes for the </a:t>
            </a:r>
            <a:r>
              <a:rPr kumimoji="1" lang="en-US" sz="1200" i="1" kern="1200" dirty="0" err="1" smtClean="0">
                <a:solidFill>
                  <a:schemeClr val="tx1"/>
                </a:solidFill>
                <a:effectLst/>
                <a:latin typeface="Times New Roman" pitchFamily="18" charset="0"/>
                <a:ea typeface="+mn-ea"/>
                <a:cs typeface="+mn-cs"/>
              </a:rPr>
              <a:t>OrdNo</a:t>
            </a:r>
            <a:r>
              <a:rPr kumimoji="1" lang="en-US" sz="1200" kern="1200" dirty="0" smtClean="0">
                <a:solidFill>
                  <a:schemeClr val="tx1"/>
                </a:solidFill>
                <a:effectLst/>
                <a:latin typeface="Times New Roman" pitchFamily="18" charset="0"/>
                <a:ea typeface="+mn-ea"/>
                <a:cs typeface="+mn-cs"/>
              </a:rPr>
              <a:t> (primary key), </a:t>
            </a:r>
            <a:r>
              <a:rPr kumimoji="1" lang="en-US" sz="1200" i="1" kern="1200" dirty="0" err="1" smtClean="0">
                <a:solidFill>
                  <a:schemeClr val="tx1"/>
                </a:solidFill>
                <a:effectLst/>
                <a:latin typeface="Times New Roman" pitchFamily="18" charset="0"/>
                <a:ea typeface="+mn-ea"/>
                <a:cs typeface="+mn-cs"/>
              </a:rPr>
              <a:t>OrdDate</a:t>
            </a:r>
            <a:r>
              <a:rPr kumimoji="1" lang="en-US" sz="1200" kern="1200" dirty="0" smtClean="0">
                <a:solidFill>
                  <a:schemeClr val="tx1"/>
                </a:solidFill>
                <a:effectLst/>
                <a:latin typeface="Times New Roman" pitchFamily="18" charset="0"/>
                <a:ea typeface="+mn-ea"/>
                <a:cs typeface="+mn-cs"/>
              </a:rPr>
              <a:t>, </a:t>
            </a:r>
            <a:r>
              <a:rPr kumimoji="1" lang="en-US" sz="1200" i="1" kern="1200" dirty="0" err="1" smtClean="0">
                <a:solidFill>
                  <a:schemeClr val="tx1"/>
                </a:solidFill>
                <a:effectLst/>
                <a:latin typeface="Times New Roman" pitchFamily="18" charset="0"/>
                <a:ea typeface="+mn-ea"/>
                <a:cs typeface="+mn-cs"/>
              </a:rPr>
              <a:t>OrdName</a:t>
            </a:r>
            <a:r>
              <a:rPr kumimoji="1" lang="en-US" sz="1200" kern="1200" dirty="0" smtClean="0">
                <a:solidFill>
                  <a:schemeClr val="tx1"/>
                </a:solidFill>
                <a:effectLst/>
                <a:latin typeface="Times New Roman" pitchFamily="18" charset="0"/>
                <a:ea typeface="+mn-ea"/>
                <a:cs typeface="+mn-cs"/>
              </a:rPr>
              <a:t>, </a:t>
            </a:r>
            <a:r>
              <a:rPr kumimoji="1" lang="en-US" sz="1200" i="1" kern="1200" dirty="0" err="1" smtClean="0">
                <a:solidFill>
                  <a:schemeClr val="tx1"/>
                </a:solidFill>
                <a:effectLst/>
                <a:latin typeface="Times New Roman" pitchFamily="18" charset="0"/>
                <a:ea typeface="+mn-ea"/>
                <a:cs typeface="+mn-cs"/>
              </a:rPr>
              <a:t>OrdStreet</a:t>
            </a:r>
            <a:r>
              <a:rPr kumimoji="1" lang="en-US" sz="1200" kern="1200" dirty="0" smtClean="0">
                <a:solidFill>
                  <a:schemeClr val="tx1"/>
                </a:solidFill>
                <a:effectLst/>
                <a:latin typeface="Times New Roman" pitchFamily="18" charset="0"/>
                <a:ea typeface="+mn-ea"/>
                <a:cs typeface="+mn-cs"/>
              </a:rPr>
              <a:t>, </a:t>
            </a:r>
            <a:r>
              <a:rPr kumimoji="1" lang="en-US" sz="1200" i="1" kern="1200" dirty="0" err="1" smtClean="0">
                <a:solidFill>
                  <a:schemeClr val="tx1"/>
                </a:solidFill>
                <a:effectLst/>
                <a:latin typeface="Times New Roman" pitchFamily="18" charset="0"/>
                <a:ea typeface="+mn-ea"/>
                <a:cs typeface="+mn-cs"/>
              </a:rPr>
              <a:t>OrdCity</a:t>
            </a:r>
            <a:r>
              <a:rPr kumimoji="1" lang="en-US" sz="1200" kern="1200" dirty="0" smtClean="0">
                <a:solidFill>
                  <a:schemeClr val="tx1"/>
                </a:solidFill>
                <a:effectLst/>
                <a:latin typeface="Times New Roman" pitchFamily="18" charset="0"/>
                <a:ea typeface="+mn-ea"/>
                <a:cs typeface="+mn-cs"/>
              </a:rPr>
              <a:t>, </a:t>
            </a:r>
            <a:r>
              <a:rPr kumimoji="1" lang="en-US" sz="1200" i="1" kern="1200" dirty="0" err="1" smtClean="0">
                <a:solidFill>
                  <a:schemeClr val="tx1"/>
                </a:solidFill>
                <a:effectLst/>
                <a:latin typeface="Times New Roman" pitchFamily="18" charset="0"/>
                <a:ea typeface="+mn-ea"/>
                <a:cs typeface="+mn-cs"/>
              </a:rPr>
              <a:t>OrdState</a:t>
            </a:r>
            <a:r>
              <a:rPr kumimoji="1" lang="en-US" sz="1200" kern="1200" dirty="0" smtClean="0">
                <a:solidFill>
                  <a:schemeClr val="tx1"/>
                </a:solidFill>
                <a:effectLst/>
                <a:latin typeface="Times New Roman" pitchFamily="18" charset="0"/>
                <a:ea typeface="+mn-ea"/>
                <a:cs typeface="+mn-cs"/>
              </a:rPr>
              <a:t>, and </a:t>
            </a:r>
            <a:r>
              <a:rPr kumimoji="1" lang="en-US" sz="1200" i="1" kern="1200" dirty="0" err="1" smtClean="0">
                <a:solidFill>
                  <a:schemeClr val="tx1"/>
                </a:solidFill>
                <a:effectLst/>
                <a:latin typeface="Times New Roman" pitchFamily="18" charset="0"/>
                <a:ea typeface="+mn-ea"/>
                <a:cs typeface="+mn-cs"/>
              </a:rPr>
              <a:t>OrdZip</a:t>
            </a:r>
            <a:r>
              <a:rPr kumimoji="1" lang="en-US" sz="1200" kern="1200" dirty="0" smtClean="0">
                <a:solidFill>
                  <a:schemeClr val="tx1"/>
                </a:solidFill>
                <a:effectLst/>
                <a:latin typeface="Times New Roman" pitchFamily="18" charset="0"/>
                <a:ea typeface="+mn-ea"/>
                <a:cs typeface="+mn-cs"/>
              </a:rPr>
              <a:t>. If you are using a data modeling tool that supports data type specification, choose appropriate data types for the attributes based on your common knowledge.</a:t>
            </a:r>
            <a:endParaRPr lang="en-US" dirty="0"/>
          </a:p>
        </p:txBody>
      </p:sp>
      <p:sp>
        <p:nvSpPr>
          <p:cNvPr id="4" name="Slide Number Placeholder 3"/>
          <p:cNvSpPr>
            <a:spLocks noGrp="1"/>
          </p:cNvSpPr>
          <p:nvPr>
            <p:ph type="sldNum" sz="quarter" idx="10"/>
          </p:nvPr>
        </p:nvSpPr>
        <p:spPr/>
        <p:txBody>
          <a:bodyPr/>
          <a:lstStyle/>
          <a:p>
            <a:pPr>
              <a:defRPr/>
            </a:pPr>
            <a:fld id="{4BD0E479-FEE3-4A7D-BB6A-B260D0FC3601}" type="slidenum">
              <a:rPr lang="en-US" smtClean="0"/>
              <a:pPr>
                <a:defRPr/>
              </a:pPr>
              <a:t>3</a:t>
            </a:fld>
            <a:endParaRPr lang="en-US"/>
          </a:p>
        </p:txBody>
      </p:sp>
    </p:spTree>
    <p:extLst>
      <p:ext uri="{BB962C8B-B14F-4D97-AF65-F5344CB8AC3E}">
        <p14:creationId xmlns:p14="http://schemas.microsoft.com/office/powerpoint/2010/main" val="29513839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sz="1200" kern="1200" dirty="0" smtClean="0">
                <a:solidFill>
                  <a:schemeClr val="tx1"/>
                </a:solidFill>
                <a:effectLst/>
                <a:latin typeface="Times New Roman" pitchFamily="18" charset="0"/>
                <a:ea typeface="+mn-ea"/>
                <a:cs typeface="+mn-cs"/>
              </a:rPr>
              <a:t>All data types should be variable length character strings (VARCHAR) except for </a:t>
            </a:r>
            <a:r>
              <a:rPr kumimoji="1" lang="en-US" sz="1200" kern="1200" dirty="0" err="1" smtClean="0">
                <a:solidFill>
                  <a:schemeClr val="tx1"/>
                </a:solidFill>
                <a:effectLst/>
                <a:latin typeface="Times New Roman" pitchFamily="18" charset="0"/>
                <a:ea typeface="+mn-ea"/>
                <a:cs typeface="+mn-cs"/>
              </a:rPr>
              <a:t>CustNo</a:t>
            </a:r>
            <a:r>
              <a:rPr kumimoji="1" lang="en-US" sz="1200" kern="1200" dirty="0" smtClean="0">
                <a:solidFill>
                  <a:schemeClr val="tx1"/>
                </a:solidFill>
                <a:effectLst/>
                <a:latin typeface="Times New Roman" pitchFamily="18" charset="0"/>
                <a:ea typeface="+mn-ea"/>
                <a:cs typeface="+mn-cs"/>
              </a:rPr>
              <a:t>, </a:t>
            </a:r>
            <a:r>
              <a:rPr kumimoji="1" lang="en-US" sz="1200" kern="1200" dirty="0" err="1" smtClean="0">
                <a:solidFill>
                  <a:schemeClr val="tx1"/>
                </a:solidFill>
                <a:effectLst/>
                <a:latin typeface="Times New Roman" pitchFamily="18" charset="0"/>
                <a:ea typeface="+mn-ea"/>
                <a:cs typeface="+mn-cs"/>
              </a:rPr>
              <a:t>OrdNo</a:t>
            </a:r>
            <a:r>
              <a:rPr kumimoji="1" lang="en-US" sz="1200" kern="1200" dirty="0" smtClean="0">
                <a:solidFill>
                  <a:schemeClr val="tx1"/>
                </a:solidFill>
                <a:effectLst/>
                <a:latin typeface="Times New Roman" pitchFamily="18" charset="0"/>
                <a:ea typeface="+mn-ea"/>
                <a:cs typeface="+mn-cs"/>
              </a:rPr>
              <a:t>, and </a:t>
            </a:r>
            <a:r>
              <a:rPr kumimoji="1" lang="en-US" sz="1200" kern="1200" dirty="0" err="1" smtClean="0">
                <a:solidFill>
                  <a:schemeClr val="tx1"/>
                </a:solidFill>
                <a:effectLst/>
                <a:latin typeface="Times New Roman" pitchFamily="18" charset="0"/>
                <a:ea typeface="+mn-ea"/>
                <a:cs typeface="+mn-cs"/>
              </a:rPr>
              <a:t>OrdDate</a:t>
            </a:r>
            <a:r>
              <a:rPr kumimoji="1" lang="en-US" sz="1200" kern="1200" dirty="0" smtClean="0">
                <a:solidFill>
                  <a:schemeClr val="tx1"/>
                </a:solidFill>
                <a:effectLst/>
                <a:latin typeface="Times New Roman" pitchFamily="18" charset="0"/>
                <a:ea typeface="+mn-ea"/>
                <a:cs typeface="+mn-cs"/>
              </a:rPr>
              <a:t>. </a:t>
            </a:r>
            <a:r>
              <a:rPr kumimoji="1" lang="en-US" sz="1200" kern="1200" dirty="0" err="1" smtClean="0">
                <a:solidFill>
                  <a:schemeClr val="tx1"/>
                </a:solidFill>
                <a:effectLst/>
                <a:latin typeface="Times New Roman" pitchFamily="18" charset="0"/>
                <a:ea typeface="+mn-ea"/>
                <a:cs typeface="+mn-cs"/>
              </a:rPr>
              <a:t>CustNo</a:t>
            </a:r>
            <a:r>
              <a:rPr kumimoji="1" lang="en-US" sz="1200" kern="1200" dirty="0" smtClean="0">
                <a:solidFill>
                  <a:schemeClr val="tx1"/>
                </a:solidFill>
                <a:effectLst/>
                <a:latin typeface="Times New Roman" pitchFamily="18" charset="0"/>
                <a:ea typeface="+mn-ea"/>
                <a:cs typeface="+mn-cs"/>
              </a:rPr>
              <a:t> and </a:t>
            </a:r>
            <a:r>
              <a:rPr kumimoji="1" lang="en-US" sz="1200" kern="1200" dirty="0" err="1" smtClean="0">
                <a:solidFill>
                  <a:schemeClr val="tx1"/>
                </a:solidFill>
                <a:effectLst/>
                <a:latin typeface="Times New Roman" pitchFamily="18" charset="0"/>
                <a:ea typeface="+mn-ea"/>
                <a:cs typeface="+mn-cs"/>
              </a:rPr>
              <a:t>OrdNo</a:t>
            </a:r>
            <a:r>
              <a:rPr kumimoji="1" lang="en-US" sz="1200" kern="1200" dirty="0" smtClean="0">
                <a:solidFill>
                  <a:schemeClr val="tx1"/>
                </a:solidFill>
                <a:effectLst/>
                <a:latin typeface="Times New Roman" pitchFamily="18" charset="0"/>
                <a:ea typeface="+mn-ea"/>
                <a:cs typeface="+mn-cs"/>
              </a:rPr>
              <a:t> should be INTEGER. </a:t>
            </a:r>
            <a:r>
              <a:rPr kumimoji="1" lang="en-US" sz="1200" kern="1200" dirty="0" err="1" smtClean="0">
                <a:solidFill>
                  <a:schemeClr val="tx1"/>
                </a:solidFill>
                <a:effectLst/>
                <a:latin typeface="Times New Roman" pitchFamily="18" charset="0"/>
                <a:ea typeface="+mn-ea"/>
                <a:cs typeface="+mn-cs"/>
              </a:rPr>
              <a:t>OrdDate</a:t>
            </a:r>
            <a:r>
              <a:rPr kumimoji="1" lang="en-US" sz="1200" kern="1200" dirty="0" smtClean="0">
                <a:solidFill>
                  <a:schemeClr val="tx1"/>
                </a:solidFill>
                <a:effectLst/>
                <a:latin typeface="Times New Roman" pitchFamily="18" charset="0"/>
                <a:ea typeface="+mn-ea"/>
                <a:cs typeface="+mn-cs"/>
              </a:rPr>
              <a:t> can be either DATE or TIMESTAMP (include time and date).</a:t>
            </a:r>
            <a:endParaRPr lang="en-US" dirty="0"/>
          </a:p>
        </p:txBody>
      </p:sp>
      <p:sp>
        <p:nvSpPr>
          <p:cNvPr id="4" name="Slide Number Placeholder 3"/>
          <p:cNvSpPr>
            <a:spLocks noGrp="1"/>
          </p:cNvSpPr>
          <p:nvPr>
            <p:ph type="sldNum" sz="quarter" idx="10"/>
          </p:nvPr>
        </p:nvSpPr>
        <p:spPr/>
        <p:txBody>
          <a:bodyPr/>
          <a:lstStyle/>
          <a:p>
            <a:pPr>
              <a:defRPr/>
            </a:pPr>
            <a:fld id="{4BD0E479-FEE3-4A7D-BB6A-B260D0FC3601}" type="slidenum">
              <a:rPr lang="en-US" smtClean="0"/>
              <a:pPr>
                <a:defRPr/>
              </a:pPr>
              <a:t>4</a:t>
            </a:fld>
            <a:endParaRPr lang="en-US"/>
          </a:p>
        </p:txBody>
      </p:sp>
    </p:spTree>
    <p:extLst>
      <p:ext uri="{BB962C8B-B14F-4D97-AF65-F5344CB8AC3E}">
        <p14:creationId xmlns:p14="http://schemas.microsoft.com/office/powerpoint/2010/main" val="36779267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sz="1200" kern="1200" dirty="0" smtClean="0">
                <a:solidFill>
                  <a:schemeClr val="tx1"/>
                </a:solidFill>
                <a:effectLst/>
                <a:latin typeface="Times New Roman" pitchFamily="18" charset="0"/>
                <a:ea typeface="+mn-ea"/>
                <a:cs typeface="+mn-cs"/>
              </a:rPr>
              <a:t>Extend the ERD from problem 1 with the </a:t>
            </a:r>
            <a:r>
              <a:rPr kumimoji="1" lang="en-US" sz="1200" i="1" kern="1200" dirty="0" smtClean="0">
                <a:solidFill>
                  <a:schemeClr val="tx1"/>
                </a:solidFill>
                <a:effectLst/>
                <a:latin typeface="Times New Roman" pitchFamily="18" charset="0"/>
                <a:ea typeface="+mn-ea"/>
                <a:cs typeface="+mn-cs"/>
              </a:rPr>
              <a:t>Employee</a:t>
            </a:r>
            <a:r>
              <a:rPr kumimoji="1" lang="en-US" sz="1200" kern="1200" dirty="0" smtClean="0">
                <a:solidFill>
                  <a:schemeClr val="tx1"/>
                </a:solidFill>
                <a:effectLst/>
                <a:latin typeface="Times New Roman" pitchFamily="18" charset="0"/>
                <a:ea typeface="+mn-ea"/>
                <a:cs typeface="+mn-cs"/>
              </a:rPr>
              <a:t> entity type and a 1-M relationship from </a:t>
            </a:r>
            <a:r>
              <a:rPr kumimoji="1" lang="en-US" sz="1200" i="1" kern="1200" dirty="0" smtClean="0">
                <a:solidFill>
                  <a:schemeClr val="tx1"/>
                </a:solidFill>
                <a:effectLst/>
                <a:latin typeface="Times New Roman" pitchFamily="18" charset="0"/>
                <a:ea typeface="+mn-ea"/>
                <a:cs typeface="+mn-cs"/>
              </a:rPr>
              <a:t>Employee</a:t>
            </a:r>
            <a:r>
              <a:rPr kumimoji="1" lang="en-US" sz="1200" kern="1200" dirty="0" smtClean="0">
                <a:solidFill>
                  <a:schemeClr val="tx1"/>
                </a:solidFill>
                <a:effectLst/>
                <a:latin typeface="Times New Roman" pitchFamily="18" charset="0"/>
                <a:ea typeface="+mn-ea"/>
                <a:cs typeface="+mn-cs"/>
              </a:rPr>
              <a:t> to </a:t>
            </a:r>
            <a:r>
              <a:rPr kumimoji="1" lang="en-US" sz="1200" i="1" kern="1200" dirty="0" smtClean="0">
                <a:solidFill>
                  <a:schemeClr val="tx1"/>
                </a:solidFill>
                <a:effectLst/>
                <a:latin typeface="Times New Roman" pitchFamily="18" charset="0"/>
                <a:ea typeface="+mn-ea"/>
                <a:cs typeface="+mn-cs"/>
              </a:rPr>
              <a:t>Order</a:t>
            </a:r>
            <a:r>
              <a:rPr kumimoji="1" lang="en-US" sz="1200" kern="1200" dirty="0" smtClean="0">
                <a:solidFill>
                  <a:schemeClr val="tx1"/>
                </a:solidFill>
                <a:effectLst/>
                <a:latin typeface="Times New Roman" pitchFamily="18" charset="0"/>
                <a:ea typeface="+mn-ea"/>
                <a:cs typeface="+mn-cs"/>
              </a:rPr>
              <a:t>. Choose an appropriate relationship name using your common knowledge of interactions between employees and orders. Define minimum cardinalities so that an employee is optional to an order and an order is optional to an employee. For the </a:t>
            </a:r>
            <a:r>
              <a:rPr kumimoji="1" lang="en-US" sz="1200" i="1" kern="1200" dirty="0" smtClean="0">
                <a:solidFill>
                  <a:schemeClr val="tx1"/>
                </a:solidFill>
                <a:effectLst/>
                <a:latin typeface="Times New Roman" pitchFamily="18" charset="0"/>
                <a:ea typeface="+mn-ea"/>
                <a:cs typeface="+mn-cs"/>
              </a:rPr>
              <a:t>Employee</a:t>
            </a:r>
            <a:r>
              <a:rPr kumimoji="1" lang="en-US" sz="1200" kern="1200" dirty="0" smtClean="0">
                <a:solidFill>
                  <a:schemeClr val="tx1"/>
                </a:solidFill>
                <a:effectLst/>
                <a:latin typeface="Times New Roman" pitchFamily="18" charset="0"/>
                <a:ea typeface="+mn-ea"/>
                <a:cs typeface="+mn-cs"/>
              </a:rPr>
              <a:t> entity type, add attributes </a:t>
            </a:r>
            <a:r>
              <a:rPr kumimoji="1" lang="en-US" sz="1200" i="1" kern="1200" dirty="0" err="1" smtClean="0">
                <a:solidFill>
                  <a:schemeClr val="tx1"/>
                </a:solidFill>
                <a:effectLst/>
                <a:latin typeface="Times New Roman" pitchFamily="18" charset="0"/>
                <a:ea typeface="+mn-ea"/>
                <a:cs typeface="+mn-cs"/>
              </a:rPr>
              <a:t>EmpNo</a:t>
            </a:r>
            <a:r>
              <a:rPr kumimoji="1" lang="en-US" sz="1200" kern="1200" dirty="0" smtClean="0">
                <a:solidFill>
                  <a:schemeClr val="tx1"/>
                </a:solidFill>
                <a:effectLst/>
                <a:latin typeface="Times New Roman" pitchFamily="18" charset="0"/>
                <a:ea typeface="+mn-ea"/>
                <a:cs typeface="+mn-cs"/>
              </a:rPr>
              <a:t> (primary key), </a:t>
            </a:r>
            <a:r>
              <a:rPr kumimoji="1" lang="en-US" sz="1200" i="1" kern="1200" dirty="0" err="1" smtClean="0">
                <a:solidFill>
                  <a:schemeClr val="tx1"/>
                </a:solidFill>
                <a:effectLst/>
                <a:latin typeface="Times New Roman" pitchFamily="18" charset="0"/>
                <a:ea typeface="+mn-ea"/>
                <a:cs typeface="+mn-cs"/>
              </a:rPr>
              <a:t>EmpFirstName</a:t>
            </a:r>
            <a:r>
              <a:rPr kumimoji="1" lang="en-US" sz="1200" kern="1200" dirty="0" smtClean="0">
                <a:solidFill>
                  <a:schemeClr val="tx1"/>
                </a:solidFill>
                <a:effectLst/>
                <a:latin typeface="Times New Roman" pitchFamily="18" charset="0"/>
                <a:ea typeface="+mn-ea"/>
                <a:cs typeface="+mn-cs"/>
              </a:rPr>
              <a:t>, </a:t>
            </a:r>
            <a:r>
              <a:rPr kumimoji="1" lang="en-US" sz="1200" i="1" kern="1200" dirty="0" err="1" smtClean="0">
                <a:solidFill>
                  <a:schemeClr val="tx1"/>
                </a:solidFill>
                <a:effectLst/>
                <a:latin typeface="Times New Roman" pitchFamily="18" charset="0"/>
                <a:ea typeface="+mn-ea"/>
                <a:cs typeface="+mn-cs"/>
              </a:rPr>
              <a:t>EmpLastName</a:t>
            </a:r>
            <a:r>
              <a:rPr kumimoji="1" lang="en-US" sz="1200" kern="1200" dirty="0" smtClean="0">
                <a:solidFill>
                  <a:schemeClr val="tx1"/>
                </a:solidFill>
                <a:effectLst/>
                <a:latin typeface="Times New Roman" pitchFamily="18" charset="0"/>
                <a:ea typeface="+mn-ea"/>
                <a:cs typeface="+mn-cs"/>
              </a:rPr>
              <a:t>, </a:t>
            </a:r>
            <a:r>
              <a:rPr kumimoji="1" lang="en-US" sz="1200" i="1" kern="1200" dirty="0" err="1" smtClean="0">
                <a:solidFill>
                  <a:schemeClr val="tx1"/>
                </a:solidFill>
                <a:effectLst/>
                <a:latin typeface="Times New Roman" pitchFamily="18" charset="0"/>
                <a:ea typeface="+mn-ea"/>
                <a:cs typeface="+mn-cs"/>
              </a:rPr>
              <a:t>EmpPhone</a:t>
            </a:r>
            <a:r>
              <a:rPr kumimoji="1" lang="en-US" sz="1200" kern="1200" dirty="0" smtClean="0">
                <a:solidFill>
                  <a:schemeClr val="tx1"/>
                </a:solidFill>
                <a:effectLst/>
                <a:latin typeface="Times New Roman" pitchFamily="18" charset="0"/>
                <a:ea typeface="+mn-ea"/>
                <a:cs typeface="+mn-cs"/>
              </a:rPr>
              <a:t>, </a:t>
            </a:r>
            <a:r>
              <a:rPr kumimoji="1" lang="en-US" sz="1200" i="1" kern="1200" dirty="0" err="1" smtClean="0">
                <a:solidFill>
                  <a:schemeClr val="tx1"/>
                </a:solidFill>
                <a:effectLst/>
                <a:latin typeface="Times New Roman" pitchFamily="18" charset="0"/>
                <a:ea typeface="+mn-ea"/>
                <a:cs typeface="+mn-cs"/>
              </a:rPr>
              <a:t>EmpEmail</a:t>
            </a:r>
            <a:r>
              <a:rPr kumimoji="1" lang="en-US" sz="1200" kern="1200" dirty="0" smtClean="0">
                <a:solidFill>
                  <a:schemeClr val="tx1"/>
                </a:solidFill>
                <a:effectLst/>
                <a:latin typeface="Times New Roman" pitchFamily="18" charset="0"/>
                <a:ea typeface="+mn-ea"/>
                <a:cs typeface="+mn-cs"/>
              </a:rPr>
              <a:t>, </a:t>
            </a:r>
            <a:r>
              <a:rPr kumimoji="1" lang="en-US" sz="1200" i="1" kern="1200" dirty="0" err="1" smtClean="0">
                <a:solidFill>
                  <a:schemeClr val="tx1"/>
                </a:solidFill>
                <a:effectLst/>
                <a:latin typeface="Times New Roman" pitchFamily="18" charset="0"/>
                <a:ea typeface="+mn-ea"/>
                <a:cs typeface="+mn-cs"/>
              </a:rPr>
              <a:t>EmpCommRate</a:t>
            </a:r>
            <a:r>
              <a:rPr kumimoji="1" lang="en-US" sz="1200" kern="1200" dirty="0" smtClean="0">
                <a:solidFill>
                  <a:schemeClr val="tx1"/>
                </a:solidFill>
                <a:effectLst/>
                <a:latin typeface="Times New Roman" pitchFamily="18" charset="0"/>
                <a:ea typeface="+mn-ea"/>
                <a:cs typeface="+mn-cs"/>
              </a:rPr>
              <a:t> (commission rate), and </a:t>
            </a:r>
            <a:r>
              <a:rPr kumimoji="1" lang="en-US" sz="1200" i="1" kern="1200" dirty="0" err="1" smtClean="0">
                <a:solidFill>
                  <a:schemeClr val="tx1"/>
                </a:solidFill>
                <a:effectLst/>
                <a:latin typeface="Times New Roman" pitchFamily="18" charset="0"/>
                <a:ea typeface="+mn-ea"/>
                <a:cs typeface="+mn-cs"/>
              </a:rPr>
              <a:t>EmpDeptName</a:t>
            </a:r>
            <a:r>
              <a:rPr kumimoji="1" lang="en-US" sz="1200" kern="1200" dirty="0" smtClean="0">
                <a:solidFill>
                  <a:schemeClr val="tx1"/>
                </a:solidFill>
                <a:effectLst/>
                <a:latin typeface="Times New Roman" pitchFamily="18" charset="0"/>
                <a:ea typeface="+mn-ea"/>
                <a:cs typeface="+mn-cs"/>
              </a:rPr>
              <a:t>. </a:t>
            </a:r>
          </a:p>
          <a:p>
            <a:endParaRPr kumimoji="1" lang="en-US" sz="1200" kern="1200" dirty="0" smtClean="0">
              <a:solidFill>
                <a:schemeClr val="tx1"/>
              </a:solidFill>
              <a:effectLst/>
              <a:latin typeface="Times New Roman" pitchFamily="18" charset="0"/>
              <a:ea typeface="+mn-ea"/>
              <a:cs typeface="+mn-cs"/>
            </a:endParaRPr>
          </a:p>
          <a:p>
            <a:r>
              <a:rPr kumimoji="1" lang="en-US" sz="1200" kern="1200" dirty="0" smtClean="0">
                <a:solidFill>
                  <a:schemeClr val="tx1"/>
                </a:solidFill>
                <a:effectLst/>
                <a:latin typeface="Times New Roman" pitchFamily="18" charset="0"/>
                <a:ea typeface="+mn-ea"/>
                <a:cs typeface="+mn-cs"/>
              </a:rPr>
              <a:t>Extend the ERD from problem 2 with a self-referencing 1-M relationship involving the </a:t>
            </a:r>
            <a:r>
              <a:rPr kumimoji="1" lang="en-US" sz="1200" i="1" kern="1200" dirty="0" smtClean="0">
                <a:solidFill>
                  <a:schemeClr val="tx1"/>
                </a:solidFill>
                <a:effectLst/>
                <a:latin typeface="Times New Roman" pitchFamily="18" charset="0"/>
                <a:ea typeface="+mn-ea"/>
                <a:cs typeface="+mn-cs"/>
              </a:rPr>
              <a:t>Employee</a:t>
            </a:r>
            <a:r>
              <a:rPr kumimoji="1" lang="en-US" sz="1200" kern="1200" dirty="0" smtClean="0">
                <a:solidFill>
                  <a:schemeClr val="tx1"/>
                </a:solidFill>
                <a:effectLst/>
                <a:latin typeface="Times New Roman" pitchFamily="18" charset="0"/>
                <a:ea typeface="+mn-ea"/>
                <a:cs typeface="+mn-cs"/>
              </a:rPr>
              <a:t> entity type. Choose an appropriate relationship name using your common knowledge of organizational relationships among employees. Define minimum cardinalities so that the relationship is optional in both directions.</a:t>
            </a:r>
            <a:endParaRPr lang="en-US" dirty="0"/>
          </a:p>
        </p:txBody>
      </p:sp>
      <p:sp>
        <p:nvSpPr>
          <p:cNvPr id="4" name="Slide Number Placeholder 3"/>
          <p:cNvSpPr>
            <a:spLocks noGrp="1"/>
          </p:cNvSpPr>
          <p:nvPr>
            <p:ph type="sldNum" sz="quarter" idx="10"/>
          </p:nvPr>
        </p:nvSpPr>
        <p:spPr/>
        <p:txBody>
          <a:bodyPr/>
          <a:lstStyle/>
          <a:p>
            <a:pPr>
              <a:defRPr/>
            </a:pPr>
            <a:fld id="{4BD0E479-FEE3-4A7D-BB6A-B260D0FC3601}" type="slidenum">
              <a:rPr lang="en-US" smtClean="0"/>
              <a:pPr>
                <a:defRPr/>
              </a:pPr>
              <a:t>5</a:t>
            </a:fld>
            <a:endParaRPr lang="en-US"/>
          </a:p>
        </p:txBody>
      </p:sp>
    </p:spTree>
    <p:extLst>
      <p:ext uri="{BB962C8B-B14F-4D97-AF65-F5344CB8AC3E}">
        <p14:creationId xmlns:p14="http://schemas.microsoft.com/office/powerpoint/2010/main" val="11583876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sz="1200" kern="1200" dirty="0" smtClean="0">
                <a:solidFill>
                  <a:schemeClr val="tx1"/>
                </a:solidFill>
                <a:effectLst/>
                <a:latin typeface="Times New Roman" pitchFamily="18" charset="0"/>
                <a:ea typeface="+mn-ea"/>
                <a:cs typeface="+mn-cs"/>
              </a:rPr>
              <a:t>All data types should be variable length character strings (VARCHAR) except for </a:t>
            </a:r>
            <a:r>
              <a:rPr kumimoji="1" lang="en-US" sz="1200" kern="1200" dirty="0" err="1" smtClean="0">
                <a:solidFill>
                  <a:schemeClr val="tx1"/>
                </a:solidFill>
                <a:effectLst/>
                <a:latin typeface="Times New Roman" pitchFamily="18" charset="0"/>
                <a:ea typeface="+mn-ea"/>
                <a:cs typeface="+mn-cs"/>
              </a:rPr>
              <a:t>EmpNo</a:t>
            </a:r>
            <a:r>
              <a:rPr kumimoji="1" lang="en-US" sz="1200" kern="1200" dirty="0" smtClean="0">
                <a:solidFill>
                  <a:schemeClr val="tx1"/>
                </a:solidFill>
                <a:effectLst/>
                <a:latin typeface="Times New Roman" pitchFamily="18" charset="0"/>
                <a:ea typeface="+mn-ea"/>
                <a:cs typeface="+mn-cs"/>
              </a:rPr>
              <a:t> and </a:t>
            </a:r>
            <a:r>
              <a:rPr kumimoji="1" lang="en-US" sz="1200" kern="1200" dirty="0" err="1" smtClean="0">
                <a:solidFill>
                  <a:schemeClr val="tx1"/>
                </a:solidFill>
                <a:effectLst/>
                <a:latin typeface="Times New Roman" pitchFamily="18" charset="0"/>
                <a:ea typeface="+mn-ea"/>
                <a:cs typeface="+mn-cs"/>
              </a:rPr>
              <a:t>EmpCommRate</a:t>
            </a:r>
            <a:r>
              <a:rPr kumimoji="1" lang="en-US" sz="1200" kern="1200" dirty="0" smtClean="0">
                <a:solidFill>
                  <a:schemeClr val="tx1"/>
                </a:solidFill>
                <a:effectLst/>
                <a:latin typeface="Times New Roman" pitchFamily="18" charset="0"/>
                <a:ea typeface="+mn-ea"/>
                <a:cs typeface="+mn-cs"/>
              </a:rPr>
              <a:t>. </a:t>
            </a:r>
            <a:r>
              <a:rPr kumimoji="1" lang="en-US" sz="1200" kern="1200" dirty="0" err="1" smtClean="0">
                <a:solidFill>
                  <a:schemeClr val="tx1"/>
                </a:solidFill>
                <a:effectLst/>
                <a:latin typeface="Times New Roman" pitchFamily="18" charset="0"/>
                <a:ea typeface="+mn-ea"/>
                <a:cs typeface="+mn-cs"/>
              </a:rPr>
              <a:t>EmpNo</a:t>
            </a:r>
            <a:r>
              <a:rPr kumimoji="1" lang="en-US" sz="1200" kern="1200" dirty="0" smtClean="0">
                <a:solidFill>
                  <a:schemeClr val="tx1"/>
                </a:solidFill>
                <a:effectLst/>
                <a:latin typeface="Times New Roman" pitchFamily="18" charset="0"/>
                <a:ea typeface="+mn-ea"/>
                <a:cs typeface="+mn-cs"/>
              </a:rPr>
              <a:t> should be INTEGER, and </a:t>
            </a:r>
            <a:r>
              <a:rPr kumimoji="1" lang="en-US" sz="1200" kern="1200" dirty="0" err="1" smtClean="0">
                <a:solidFill>
                  <a:schemeClr val="tx1"/>
                </a:solidFill>
                <a:effectLst/>
                <a:latin typeface="Times New Roman" pitchFamily="18" charset="0"/>
                <a:ea typeface="+mn-ea"/>
                <a:cs typeface="+mn-cs"/>
              </a:rPr>
              <a:t>EmpCommRate</a:t>
            </a:r>
            <a:r>
              <a:rPr kumimoji="1" lang="en-US" sz="1200" kern="1200" dirty="0" smtClean="0">
                <a:solidFill>
                  <a:schemeClr val="tx1"/>
                </a:solidFill>
                <a:effectLst/>
                <a:latin typeface="Times New Roman" pitchFamily="18" charset="0"/>
                <a:ea typeface="+mn-ea"/>
                <a:cs typeface="+mn-cs"/>
              </a:rPr>
              <a:t> should be DECIMAL. </a:t>
            </a:r>
            <a:endParaRPr lang="en-US" dirty="0"/>
          </a:p>
        </p:txBody>
      </p:sp>
      <p:sp>
        <p:nvSpPr>
          <p:cNvPr id="4" name="Slide Number Placeholder 3"/>
          <p:cNvSpPr>
            <a:spLocks noGrp="1"/>
          </p:cNvSpPr>
          <p:nvPr>
            <p:ph type="sldNum" sz="quarter" idx="10"/>
          </p:nvPr>
        </p:nvSpPr>
        <p:spPr/>
        <p:txBody>
          <a:bodyPr/>
          <a:lstStyle/>
          <a:p>
            <a:pPr>
              <a:defRPr/>
            </a:pPr>
            <a:fld id="{4BD0E479-FEE3-4A7D-BB6A-B260D0FC3601}" type="slidenum">
              <a:rPr lang="en-US" smtClean="0"/>
              <a:pPr>
                <a:defRPr/>
              </a:pPr>
              <a:t>6</a:t>
            </a:fld>
            <a:endParaRPr lang="en-US"/>
          </a:p>
        </p:txBody>
      </p:sp>
    </p:spTree>
    <p:extLst>
      <p:ext uri="{BB962C8B-B14F-4D97-AF65-F5344CB8AC3E}">
        <p14:creationId xmlns:p14="http://schemas.microsoft.com/office/powerpoint/2010/main" val="27220061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031"/>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sz="2400">
                <a:solidFill>
                  <a:schemeClr val="tx1"/>
                </a:solidFill>
                <a:latin typeface="Times New Roman" charset="0"/>
              </a:defRPr>
            </a:lvl1pPr>
            <a:lvl2pPr marL="742950" indent="-285750" eaLnBrk="0" hangingPunct="0">
              <a:defRPr sz="2400">
                <a:solidFill>
                  <a:schemeClr val="tx1"/>
                </a:solidFill>
                <a:latin typeface="Times New Roman" charset="0"/>
              </a:defRPr>
            </a:lvl2pPr>
            <a:lvl3pPr marL="1143000" indent="-228600" eaLnBrk="0" hangingPunct="0">
              <a:defRPr sz="2400">
                <a:solidFill>
                  <a:schemeClr val="tx1"/>
                </a:solidFill>
                <a:latin typeface="Times New Roman" charset="0"/>
              </a:defRPr>
            </a:lvl3pPr>
            <a:lvl4pPr marL="1600200" indent="-228600" eaLnBrk="0" hangingPunct="0">
              <a:defRPr sz="2400">
                <a:solidFill>
                  <a:schemeClr val="tx1"/>
                </a:solidFill>
                <a:latin typeface="Times New Roman" charset="0"/>
              </a:defRPr>
            </a:lvl4pPr>
            <a:lvl5pPr marL="2057400" indent="-228600" eaLnBrk="0" hangingPunct="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fld id="{76713B12-AD6D-4B40-8E4A-006F9D056F01}" type="slidenum">
              <a:rPr lang="en-US" sz="1200"/>
              <a:pPr/>
              <a:t>7</a:t>
            </a:fld>
            <a:endParaRPr lang="en-US" sz="120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p>
            <a:r>
              <a:rPr lang="en-US" dirty="0" smtClean="0"/>
              <a:t>Assignment</a:t>
            </a:r>
            <a:r>
              <a:rPr lang="en-US" baseline="0" dirty="0" smtClean="0"/>
              <a:t> similar to the problems in the notes</a:t>
            </a:r>
          </a:p>
          <a:p>
            <a:endParaRPr lang="en-US" baseline="0" dirty="0" smtClean="0"/>
          </a:p>
          <a:p>
            <a:r>
              <a:rPr lang="en-US" baseline="0" dirty="0" smtClean="0"/>
              <a:t>Next unit will cover more difficult problems involving translating business requirements into an ERD.</a:t>
            </a:r>
          </a:p>
          <a:p>
            <a:endParaRPr lang="en-US" baseline="0" dirty="0" smtClean="0"/>
          </a:p>
          <a:p>
            <a:endParaRPr lang="en-US" dirty="0" smtClean="0"/>
          </a:p>
        </p:txBody>
      </p:sp>
    </p:spTree>
    <p:extLst>
      <p:ext uri="{BB962C8B-B14F-4D97-AF65-F5344CB8AC3E}">
        <p14:creationId xmlns:p14="http://schemas.microsoft.com/office/powerpoint/2010/main" val="279338690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3" name="Picture 14"/>
          <p:cNvPicPr>
            <a:picLocks noChangeAspect="1" noChangeArrowheads="1"/>
          </p:cNvPicPr>
          <p:nvPr userDrawn="1"/>
        </p:nvPicPr>
        <p:blipFill rotWithShape="1">
          <a:blip r:embed="rId2" cstate="print">
            <a:extLst>
              <a:ext uri="{28A0092B-C50C-407E-A947-70E740481C1C}">
                <a14:useLocalDpi xmlns:a14="http://schemas.microsoft.com/office/drawing/2010/main"/>
              </a:ext>
            </a:extLst>
          </a:blip>
          <a:srcRect/>
          <a:stretch/>
        </p:blipFill>
        <p:spPr bwMode="auto">
          <a:xfrm>
            <a:off x="-19050" y="-1249"/>
            <a:ext cx="9182100" cy="6858000"/>
          </a:xfrm>
          <a:prstGeom prst="rect">
            <a:avLst/>
          </a:prstGeom>
          <a:noFill/>
          <a:ln w="9525">
            <a:noFill/>
            <a:miter lim="800000"/>
            <a:headEnd/>
            <a:tailEnd/>
          </a:ln>
        </p:spPr>
      </p:pic>
      <p:sp>
        <p:nvSpPr>
          <p:cNvPr id="6" name="Rectangle 5"/>
          <p:cNvSpPr/>
          <p:nvPr userDrawn="1"/>
        </p:nvSpPr>
        <p:spPr bwMode="auto">
          <a:xfrm>
            <a:off x="0" y="5517232"/>
            <a:ext cx="9144000" cy="1340768"/>
          </a:xfrm>
          <a:prstGeom prst="rect">
            <a:avLst/>
          </a:prstGeom>
          <a:gradFill flip="none" rotWithShape="1">
            <a:gsLst>
              <a:gs pos="0">
                <a:srgbClr val="0A548C"/>
              </a:gs>
              <a:gs pos="100000">
                <a:srgbClr val="1387B8"/>
              </a:gs>
            </a:gsLst>
            <a:lin ang="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endParaRPr>
          </a:p>
        </p:txBody>
      </p:sp>
      <p:sp>
        <p:nvSpPr>
          <p:cNvPr id="5123" name="Rectangle 3"/>
          <p:cNvSpPr>
            <a:spLocks noGrp="1" noChangeArrowheads="1"/>
          </p:cNvSpPr>
          <p:nvPr>
            <p:ph type="ctrTitle"/>
          </p:nvPr>
        </p:nvSpPr>
        <p:spPr>
          <a:xfrm>
            <a:off x="990600" y="1981200"/>
            <a:ext cx="7391400" cy="1143000"/>
          </a:xfrm>
        </p:spPr>
        <p:txBody>
          <a:bodyPr wrap="none" lIns="0" tIns="0" rIns="0" bIns="0"/>
          <a:lstStyle>
            <a:lvl1pPr algn="ctr">
              <a:defRPr sz="3200" b="1">
                <a:solidFill>
                  <a:schemeClr val="bg1"/>
                </a:solidFill>
              </a:defRPr>
            </a:lvl1pPr>
          </a:lstStyle>
          <a:p>
            <a:r>
              <a:rPr lang="en-US" smtClean="0"/>
              <a:t>Click to edit Master title style</a:t>
            </a:r>
            <a:endParaRPr lang="en-US" dirty="0"/>
          </a:p>
        </p:txBody>
      </p:sp>
      <p:sp>
        <p:nvSpPr>
          <p:cNvPr id="5124" name="Rectangle 4"/>
          <p:cNvSpPr>
            <a:spLocks noGrp="1" noChangeArrowheads="1"/>
          </p:cNvSpPr>
          <p:nvPr>
            <p:ph type="subTitle" idx="1"/>
          </p:nvPr>
        </p:nvSpPr>
        <p:spPr>
          <a:xfrm>
            <a:off x="990600" y="3200400"/>
            <a:ext cx="7391400" cy="914400"/>
          </a:xfrm>
        </p:spPr>
        <p:txBody>
          <a:bodyPr lIns="0" tIns="0" rIns="0" bIns="0"/>
          <a:lstStyle>
            <a:lvl1pPr marL="0" indent="0" algn="r">
              <a:buFontTx/>
              <a:buNone/>
              <a:defRPr sz="2800">
                <a:solidFill>
                  <a:schemeClr val="bg1"/>
                </a:solidFill>
              </a:defRPr>
            </a:lvl1pPr>
          </a:lstStyle>
          <a:p>
            <a:r>
              <a:rPr lang="en-US" smtClean="0"/>
              <a:t>Click to edit Master subtitle style</a:t>
            </a:r>
            <a:endParaRPr lang="en-US" dirty="0"/>
          </a:p>
        </p:txBody>
      </p:sp>
      <p:pic>
        <p:nvPicPr>
          <p:cNvPr id="9" name="Picture 8" descr="iStock_000018487654Medium.jpg"/>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3419872" y="5517232"/>
            <a:ext cx="2555775" cy="1349764"/>
          </a:xfrm>
          <a:prstGeom prst="rect">
            <a:avLst/>
          </a:prstGeom>
          <a:ln>
            <a:noFill/>
          </a:ln>
          <a:effectLst>
            <a:outerShdw blurRad="292100" dist="139700" dir="2700000" algn="tl" rotWithShape="0">
              <a:srgbClr val="333333">
                <a:alpha val="65000"/>
              </a:srgbClr>
            </a:outerShdw>
          </a:effectLst>
        </p:spPr>
      </p:pic>
      <p:pic>
        <p:nvPicPr>
          <p:cNvPr id="10" name="Picture 9" descr="BUSlogo_horiz_rgb_rv_tp.png"/>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a:xfrm>
            <a:off x="395535" y="404664"/>
            <a:ext cx="2736305" cy="526945"/>
          </a:xfrm>
          <a:prstGeom prst="rect">
            <a:avLst/>
          </a:prstGeom>
        </p:spPr>
      </p:pic>
      <p:sp>
        <p:nvSpPr>
          <p:cNvPr id="11" name="TextBox 10"/>
          <p:cNvSpPr txBox="1"/>
          <p:nvPr userDrawn="1"/>
        </p:nvSpPr>
        <p:spPr>
          <a:xfrm>
            <a:off x="4644008" y="456927"/>
            <a:ext cx="4248472" cy="369332"/>
          </a:xfrm>
          <a:prstGeom prst="rect">
            <a:avLst/>
          </a:prstGeom>
          <a:noFill/>
        </p:spPr>
        <p:txBody>
          <a:bodyPr wrap="square" rtlCol="0">
            <a:spAutoFit/>
          </a:bodyPr>
          <a:lstStyle/>
          <a:p>
            <a:pPr algn="r"/>
            <a:r>
              <a:rPr lang="en-US" sz="1800" dirty="0" smtClean="0">
                <a:solidFill>
                  <a:schemeClr val="bg1"/>
                </a:solidFill>
              </a:rPr>
              <a:t>Information Systems</a:t>
            </a:r>
            <a:r>
              <a:rPr lang="en-US" sz="1800" baseline="0" dirty="0" smtClean="0">
                <a:solidFill>
                  <a:schemeClr val="bg1"/>
                </a:solidFill>
              </a:rPr>
              <a:t> Program</a:t>
            </a:r>
            <a:endParaRPr lang="en-US" sz="1800" dirty="0">
              <a:solidFill>
                <a:schemeClr val="bg1"/>
              </a:solidFill>
            </a:endParaRPr>
          </a:p>
        </p:txBody>
      </p:sp>
    </p:spTree>
    <p:extLst>
      <p:ext uri="{BB962C8B-B14F-4D97-AF65-F5344CB8AC3E}">
        <p14:creationId xmlns:p14="http://schemas.microsoft.com/office/powerpoint/2010/main" val="41380319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1513054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91300" y="304800"/>
            <a:ext cx="2095500" cy="5257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04800" y="304800"/>
            <a:ext cx="6134100" cy="5257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725409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defRPr sz="28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9317160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41639022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04800" y="1066800"/>
            <a:ext cx="41148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72000" y="1066800"/>
            <a:ext cx="41148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8092603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sz="3600"/>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8504648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a:p>
        </p:txBody>
      </p:sp>
    </p:spTree>
    <p:extLst>
      <p:ext uri="{BB962C8B-B14F-4D97-AF65-F5344CB8AC3E}">
        <p14:creationId xmlns:p14="http://schemas.microsoft.com/office/powerpoint/2010/main" val="28299351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472997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7394211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9752769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bwMode="auto">
          <a:xfrm>
            <a:off x="304800" y="304800"/>
            <a:ext cx="8382000" cy="685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title style</a:t>
            </a:r>
            <a:endParaRPr lang="en-US" dirty="0"/>
          </a:p>
        </p:txBody>
      </p:sp>
      <p:sp>
        <p:nvSpPr>
          <p:cNvPr id="1028" name="Rectangle 3"/>
          <p:cNvSpPr>
            <a:spLocks noGrp="1" noChangeArrowheads="1"/>
          </p:cNvSpPr>
          <p:nvPr>
            <p:ph type="body" idx="1"/>
          </p:nvPr>
        </p:nvSpPr>
        <p:spPr bwMode="auto">
          <a:xfrm>
            <a:off x="304800" y="1066800"/>
            <a:ext cx="8382000" cy="4495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30" name="Text Box 6"/>
          <p:cNvSpPr txBox="1">
            <a:spLocks noChangeArrowheads="1"/>
          </p:cNvSpPr>
          <p:nvPr userDrawn="1"/>
        </p:nvSpPr>
        <p:spPr bwMode="auto">
          <a:xfrm>
            <a:off x="8229600" y="5638800"/>
            <a:ext cx="762000" cy="244475"/>
          </a:xfrm>
          <a:prstGeom prst="rect">
            <a:avLst/>
          </a:prstGeom>
          <a:noFill/>
          <a:ln w="9525">
            <a:noFill/>
            <a:miter lim="800000"/>
            <a:headEnd/>
            <a:tailEnd/>
          </a:ln>
        </p:spPr>
        <p:txBody>
          <a:bodyPr>
            <a:prstTxWarp prst="textNoShape">
              <a:avLst/>
            </a:prstTxWarp>
            <a:spAutoFit/>
          </a:bodyPr>
          <a:lstStyle/>
          <a:p>
            <a:pPr algn="r">
              <a:spcBef>
                <a:spcPct val="50000"/>
              </a:spcBef>
              <a:defRPr/>
            </a:pPr>
            <a:fld id="{117B36CB-1292-458C-8EF4-B67298433F27}" type="slidenum">
              <a:rPr lang="en-US" sz="1000" b="1">
                <a:solidFill>
                  <a:schemeClr val="bg2"/>
                </a:solidFill>
                <a:ea typeface="+mn-ea"/>
                <a:cs typeface="+mn-cs"/>
              </a:rPr>
              <a:pPr algn="r">
                <a:spcBef>
                  <a:spcPct val="50000"/>
                </a:spcBef>
                <a:defRPr/>
              </a:pPr>
              <a:t>‹#›</a:t>
            </a:fld>
            <a:endParaRPr lang="en-US" b="1">
              <a:solidFill>
                <a:schemeClr val="bg2"/>
              </a:solidFill>
              <a:ea typeface="+mn-ea"/>
              <a:cs typeface="+mn-cs"/>
            </a:endParaRPr>
          </a:p>
        </p:txBody>
      </p:sp>
      <p:sp>
        <p:nvSpPr>
          <p:cNvPr id="2" name="Rectangle 1"/>
          <p:cNvSpPr/>
          <p:nvPr userDrawn="1"/>
        </p:nvSpPr>
        <p:spPr bwMode="auto">
          <a:xfrm>
            <a:off x="0" y="6237312"/>
            <a:ext cx="9144000" cy="620688"/>
          </a:xfrm>
          <a:prstGeom prst="rect">
            <a:avLst/>
          </a:prstGeom>
          <a:gradFill flip="none" rotWithShape="1">
            <a:gsLst>
              <a:gs pos="0">
                <a:srgbClr val="0A548C"/>
              </a:gs>
              <a:gs pos="100000">
                <a:srgbClr val="1387B8"/>
              </a:gs>
            </a:gsLst>
            <a:lin ang="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endParaRPr>
          </a:p>
        </p:txBody>
      </p:sp>
      <p:sp>
        <p:nvSpPr>
          <p:cNvPr id="3" name="Rectangle 2"/>
          <p:cNvSpPr/>
          <p:nvPr userDrawn="1"/>
        </p:nvSpPr>
        <p:spPr bwMode="auto">
          <a:xfrm>
            <a:off x="0" y="0"/>
            <a:ext cx="9144000" cy="188640"/>
          </a:xfrm>
          <a:prstGeom prst="rect">
            <a:avLst/>
          </a:prstGeom>
          <a:gradFill flip="none" rotWithShape="1">
            <a:gsLst>
              <a:gs pos="0">
                <a:srgbClr val="0A548C"/>
              </a:gs>
              <a:gs pos="100000">
                <a:srgbClr val="1387B8"/>
              </a:gs>
            </a:gsLst>
            <a:lin ang="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0" latinLnBrk="0" hangingPunct="0">
              <a:lnSpc>
                <a:spcPct val="100000"/>
              </a:lnSpc>
              <a:buClrTx/>
              <a:buSzTx/>
              <a:buFontTx/>
              <a:buNone/>
              <a:tabLst/>
            </a:pPr>
            <a:endParaRPr kumimoji="0" lang="en-US" b="0" i="0" u="none" strike="noStrike" cap="none" normalizeH="0" baseline="0">
              <a:ln>
                <a:noFill/>
              </a:ln>
              <a:effectLst/>
            </a:endParaRPr>
          </a:p>
        </p:txBody>
      </p:sp>
      <p:pic>
        <p:nvPicPr>
          <p:cNvPr id="4" name="Picture 3" descr="BUSlogo_horiz_rgb_rv_tp.png"/>
          <p:cNvPicPr>
            <a:picLocks noChangeAspect="1"/>
          </p:cNvPicPr>
          <p:nvPr userDrawn="1"/>
        </p:nvPicPr>
        <p:blipFill>
          <a:blip r:embed="rId13" cstate="print">
            <a:extLst>
              <a:ext uri="{28A0092B-C50C-407E-A947-70E740481C1C}">
                <a14:useLocalDpi xmlns:a14="http://schemas.microsoft.com/office/drawing/2010/main"/>
              </a:ext>
            </a:extLst>
          </a:blip>
          <a:stretch>
            <a:fillRect/>
          </a:stretch>
        </p:blipFill>
        <p:spPr>
          <a:xfrm>
            <a:off x="323528" y="6309320"/>
            <a:ext cx="2088232" cy="402142"/>
          </a:xfrm>
          <a:prstGeom prst="rect">
            <a:avLst/>
          </a:prstGeom>
        </p:spPr>
      </p:pic>
      <p:sp>
        <p:nvSpPr>
          <p:cNvPr id="5" name="TextBox 4"/>
          <p:cNvSpPr txBox="1"/>
          <p:nvPr userDrawn="1"/>
        </p:nvSpPr>
        <p:spPr>
          <a:xfrm>
            <a:off x="5076056" y="6361583"/>
            <a:ext cx="3744416" cy="307777"/>
          </a:xfrm>
          <a:prstGeom prst="rect">
            <a:avLst/>
          </a:prstGeom>
          <a:noFill/>
        </p:spPr>
        <p:txBody>
          <a:bodyPr wrap="square" rtlCol="0">
            <a:spAutoFit/>
          </a:bodyPr>
          <a:lstStyle/>
          <a:p>
            <a:pPr algn="r"/>
            <a:r>
              <a:rPr lang="en-US" sz="1400" dirty="0" smtClean="0">
                <a:solidFill>
                  <a:schemeClr val="bg1"/>
                </a:solidFill>
              </a:rPr>
              <a:t>Information Systems</a:t>
            </a:r>
            <a:r>
              <a:rPr lang="en-US" sz="1400" baseline="0" dirty="0" smtClean="0">
                <a:solidFill>
                  <a:schemeClr val="bg1"/>
                </a:solidFill>
              </a:rPr>
              <a:t> Program</a:t>
            </a:r>
            <a:endParaRPr lang="en-US" sz="1400" dirty="0">
              <a:solidFill>
                <a:schemeClr val="bg1"/>
              </a:solidFill>
            </a:endParaRPr>
          </a:p>
        </p:txBody>
      </p:sp>
      <p:pic>
        <p:nvPicPr>
          <p:cNvPr id="10" name="Picture 9" descr="iStock_000018487654Medium.jpg"/>
          <p:cNvPicPr>
            <a:picLocks noChangeAspect="1"/>
          </p:cNvPicPr>
          <p:nvPr userDrawn="1"/>
        </p:nvPicPr>
        <p:blipFill>
          <a:blip r:embed="rId14" cstate="print">
            <a:extLst>
              <a:ext uri="{28A0092B-C50C-407E-A947-70E740481C1C}">
                <a14:useLocalDpi xmlns:a14="http://schemas.microsoft.com/office/drawing/2010/main"/>
              </a:ext>
            </a:extLst>
          </a:blip>
          <a:stretch>
            <a:fillRect/>
          </a:stretch>
        </p:blipFill>
        <p:spPr>
          <a:xfrm>
            <a:off x="3923928" y="5940456"/>
            <a:ext cx="1223621" cy="91771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493184621"/>
      </p:ext>
    </p:extLst>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 id="2147483713" r:id="rId9"/>
    <p:sldLayoutId id="2147483714" r:id="rId10"/>
    <p:sldLayoutId id="2147483715" r:id="rId11"/>
  </p:sldLayoutIdLst>
  <p:txStyles>
    <p:titleStyle>
      <a:lvl1pPr algn="l" rtl="0" eaLnBrk="1" fontAlgn="base" hangingPunct="1">
        <a:spcBef>
          <a:spcPct val="0"/>
        </a:spcBef>
        <a:spcAft>
          <a:spcPct val="0"/>
        </a:spcAft>
        <a:defRPr sz="3200" b="0" i="0" u="none">
          <a:solidFill>
            <a:schemeClr val="bg2"/>
          </a:solidFill>
          <a:latin typeface="+mj-lt"/>
          <a:ea typeface="+mj-ea"/>
          <a:cs typeface="+mj-cs"/>
        </a:defRPr>
      </a:lvl1pPr>
      <a:lvl2pPr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2pPr>
      <a:lvl3pPr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3pPr>
      <a:lvl4pPr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4pPr>
      <a:lvl5pPr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5pPr>
      <a:lvl6pPr marL="457200"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6pPr>
      <a:lvl7pPr marL="914400"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7pPr>
      <a:lvl8pPr marL="1371600"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8pPr>
      <a:lvl9pPr marL="1828800"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9pPr>
    </p:titleStyle>
    <p:bodyStyle>
      <a:lvl1pPr marL="342900" indent="-342900" algn="l" rtl="0" eaLnBrk="1" fontAlgn="base" hangingPunct="1">
        <a:spcBef>
          <a:spcPct val="20000"/>
        </a:spcBef>
        <a:spcAft>
          <a:spcPct val="0"/>
        </a:spcAft>
        <a:buChar char="•"/>
        <a:defRPr sz="2400">
          <a:solidFill>
            <a:schemeClr val="bg2"/>
          </a:solidFill>
          <a:latin typeface="+mn-lt"/>
          <a:ea typeface="+mn-ea"/>
          <a:cs typeface="+mn-cs"/>
        </a:defRPr>
      </a:lvl1pPr>
      <a:lvl2pPr marL="742950" indent="-285750" algn="l" rtl="0" eaLnBrk="1" fontAlgn="base" hangingPunct="1">
        <a:spcBef>
          <a:spcPct val="20000"/>
        </a:spcBef>
        <a:spcAft>
          <a:spcPct val="0"/>
        </a:spcAft>
        <a:buChar char="–"/>
        <a:defRPr sz="2000" b="0" i="0" u="none">
          <a:solidFill>
            <a:schemeClr val="bg2"/>
          </a:solidFill>
          <a:latin typeface="+mn-lt"/>
          <a:ea typeface="+mn-ea"/>
        </a:defRPr>
      </a:lvl2pPr>
      <a:lvl3pPr marL="1143000" indent="-228600" algn="l" rtl="0" eaLnBrk="1" fontAlgn="base" hangingPunct="1">
        <a:spcBef>
          <a:spcPct val="20000"/>
        </a:spcBef>
        <a:spcAft>
          <a:spcPct val="0"/>
        </a:spcAft>
        <a:buChar char="•"/>
        <a:defRPr>
          <a:solidFill>
            <a:schemeClr val="bg2"/>
          </a:solidFill>
          <a:latin typeface="+mn-lt"/>
          <a:ea typeface="+mn-ea"/>
        </a:defRPr>
      </a:lvl3pPr>
      <a:lvl4pPr marL="1600200" indent="-228600" algn="l" rtl="0" eaLnBrk="1" fontAlgn="base" hangingPunct="1">
        <a:spcBef>
          <a:spcPct val="20000"/>
        </a:spcBef>
        <a:spcAft>
          <a:spcPct val="0"/>
        </a:spcAft>
        <a:buChar char="–"/>
        <a:defRPr sz="1600">
          <a:solidFill>
            <a:schemeClr val="bg2"/>
          </a:solidFill>
          <a:latin typeface="+mn-lt"/>
          <a:ea typeface="+mn-ea"/>
        </a:defRPr>
      </a:lvl4pPr>
      <a:lvl5pPr marL="2057400" indent="-228600" algn="l" rtl="0" eaLnBrk="1" fontAlgn="base" hangingPunct="1">
        <a:spcBef>
          <a:spcPct val="20000"/>
        </a:spcBef>
        <a:spcAft>
          <a:spcPct val="0"/>
        </a:spcAft>
        <a:buChar char="»"/>
        <a:defRPr sz="1600">
          <a:solidFill>
            <a:schemeClr val="bg2"/>
          </a:solidFill>
          <a:latin typeface="+mn-lt"/>
          <a:ea typeface="+mn-ea"/>
        </a:defRPr>
      </a:lvl5pPr>
      <a:lvl6pPr marL="2514600" indent="-228600" algn="l" rtl="0" eaLnBrk="1" fontAlgn="base" hangingPunct="1">
        <a:spcBef>
          <a:spcPct val="20000"/>
        </a:spcBef>
        <a:spcAft>
          <a:spcPct val="0"/>
        </a:spcAft>
        <a:buChar char="»"/>
        <a:defRPr sz="1600">
          <a:solidFill>
            <a:schemeClr val="bg2"/>
          </a:solidFill>
          <a:latin typeface="+mn-lt"/>
          <a:ea typeface="+mn-ea"/>
        </a:defRPr>
      </a:lvl6pPr>
      <a:lvl7pPr marL="2971800" indent="-228600" algn="l" rtl="0" eaLnBrk="1" fontAlgn="base" hangingPunct="1">
        <a:spcBef>
          <a:spcPct val="20000"/>
        </a:spcBef>
        <a:spcAft>
          <a:spcPct val="0"/>
        </a:spcAft>
        <a:buChar char="»"/>
        <a:defRPr sz="1600">
          <a:solidFill>
            <a:schemeClr val="bg2"/>
          </a:solidFill>
          <a:latin typeface="+mn-lt"/>
          <a:ea typeface="+mn-ea"/>
        </a:defRPr>
      </a:lvl7pPr>
      <a:lvl8pPr marL="3429000" indent="-228600" algn="l" rtl="0" eaLnBrk="1" fontAlgn="base" hangingPunct="1">
        <a:spcBef>
          <a:spcPct val="20000"/>
        </a:spcBef>
        <a:spcAft>
          <a:spcPct val="0"/>
        </a:spcAft>
        <a:buChar char="»"/>
        <a:defRPr sz="1600">
          <a:solidFill>
            <a:schemeClr val="bg2"/>
          </a:solidFill>
          <a:latin typeface="+mn-lt"/>
          <a:ea typeface="+mn-ea"/>
        </a:defRPr>
      </a:lvl8pPr>
      <a:lvl9pPr marL="3886200" indent="-228600" algn="l" rtl="0" eaLnBrk="1" fontAlgn="base" hangingPunct="1">
        <a:spcBef>
          <a:spcPct val="20000"/>
        </a:spcBef>
        <a:spcAft>
          <a:spcPct val="0"/>
        </a:spcAft>
        <a:buChar char="»"/>
        <a:defRPr sz="1600">
          <a:solidFill>
            <a:schemeClr val="bg2"/>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6.wmf"/><Relationship Id="rId4" Type="http://schemas.openxmlformats.org/officeDocument/2006/relationships/oleObject" Target="../embeddings/oleObject1.bin"/></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7.emf"/><Relationship Id="rId4" Type="http://schemas.openxmlformats.org/officeDocument/2006/relationships/oleObject" Target="../embeddings/oleObject2.bin"/></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8" name="AutoShape 4"/>
          <p:cNvSpPr>
            <a:spLocks noGrp="1" noChangeArrowheads="1"/>
          </p:cNvSpPr>
          <p:nvPr>
            <p:ph type="ctrTitle"/>
          </p:nvPr>
        </p:nvSpPr>
        <p:spPr/>
        <p:txBody>
          <a:bodyPr/>
          <a:lstStyle/>
          <a:p>
            <a:r>
              <a:rPr lang="en-US" dirty="0" smtClean="0"/>
              <a:t>Module 7</a:t>
            </a:r>
            <a:r>
              <a:rPr lang="en-US" sz="3200" dirty="0" smtClean="0"/>
              <a:t/>
            </a:r>
            <a:br>
              <a:rPr lang="en-US" sz="3200" dirty="0" smtClean="0"/>
            </a:br>
            <a:r>
              <a:rPr lang="en-US" dirty="0"/>
              <a:t>ERD Rules and Problem Solving</a:t>
            </a:r>
            <a:endParaRPr lang="en-US" sz="3200" dirty="0" smtClean="0"/>
          </a:p>
        </p:txBody>
      </p:sp>
      <p:sp>
        <p:nvSpPr>
          <p:cNvPr id="3" name="Rectangle 5"/>
          <p:cNvSpPr>
            <a:spLocks noGrp="1" noChangeArrowheads="1"/>
          </p:cNvSpPr>
          <p:nvPr>
            <p:ph type="subTitle" idx="1"/>
          </p:nvPr>
        </p:nvSpPr>
        <p:spPr>
          <a:xfrm>
            <a:off x="745434" y="3864321"/>
            <a:ext cx="7260536" cy="858336"/>
          </a:xfrm>
          <a:noFill/>
          <a:ln w="25400"/>
        </p:spPr>
        <p:txBody>
          <a:bodyPr/>
          <a:lstStyle/>
          <a:p>
            <a:pPr eaLnBrk="1" hangingPunct="1"/>
            <a:r>
              <a:rPr lang="en-US" altLang="en-US" dirty="0" smtClean="0"/>
              <a:t>Lesson 3: ERD Problems I</a:t>
            </a:r>
          </a:p>
        </p:txBody>
      </p:sp>
    </p:spTree>
    <p:extLst>
      <p:ext uri="{BB962C8B-B14F-4D97-AF65-F5344CB8AC3E}">
        <p14:creationId xmlns:p14="http://schemas.microsoft.com/office/powerpoint/2010/main" val="2477198662"/>
      </p:ext>
    </p:extLst>
  </p:cSld>
  <p:clrMapOvr>
    <a:masterClrMapping/>
  </p:clrMapOvr>
  <p:transition advTm="53917"/>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 Objectives</a:t>
            </a:r>
            <a:endParaRPr lang="en-US" dirty="0"/>
          </a:p>
        </p:txBody>
      </p:sp>
      <p:sp>
        <p:nvSpPr>
          <p:cNvPr id="3" name="Content Placeholder 2"/>
          <p:cNvSpPr>
            <a:spLocks noGrp="1"/>
          </p:cNvSpPr>
          <p:nvPr>
            <p:ph idx="1"/>
          </p:nvPr>
        </p:nvSpPr>
        <p:spPr/>
        <p:txBody>
          <a:bodyPr/>
          <a:lstStyle/>
          <a:p>
            <a:r>
              <a:rPr lang="en-US" dirty="0" smtClean="0"/>
              <a:t>Gain confidence to work </a:t>
            </a:r>
            <a:r>
              <a:rPr lang="en-US" smtClean="0"/>
              <a:t>assignment problems</a:t>
            </a:r>
            <a:endParaRPr lang="en-US" dirty="0" smtClean="0"/>
          </a:p>
          <a:p>
            <a:r>
              <a:rPr lang="en-US" dirty="0" smtClean="0"/>
              <a:t>Work problems with entity types and 1-M relationships</a:t>
            </a:r>
          </a:p>
          <a:p>
            <a:r>
              <a:rPr lang="en-US" dirty="0" smtClean="0"/>
              <a:t>Use the ER Assistant or another tool to draw ERDs</a:t>
            </a:r>
          </a:p>
          <a:p>
            <a:endParaRPr lang="en-US" dirty="0"/>
          </a:p>
        </p:txBody>
      </p:sp>
    </p:spTree>
    <p:extLst>
      <p:ext uri="{BB962C8B-B14F-4D97-AF65-F5344CB8AC3E}">
        <p14:creationId xmlns:p14="http://schemas.microsoft.com/office/powerpoint/2010/main" val="12473250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ERD Notation Problem 1</a:t>
            </a:r>
            <a:endParaRPr lang="en-US" dirty="0"/>
          </a:p>
        </p:txBody>
      </p:sp>
      <p:sp>
        <p:nvSpPr>
          <p:cNvPr id="3" name="Content Placeholder 2"/>
          <p:cNvSpPr>
            <a:spLocks noGrp="1"/>
          </p:cNvSpPr>
          <p:nvPr>
            <p:ph idx="1"/>
          </p:nvPr>
        </p:nvSpPr>
        <p:spPr/>
        <p:txBody>
          <a:bodyPr/>
          <a:lstStyle/>
          <a:p>
            <a:r>
              <a:rPr lang="en-US" dirty="0" smtClean="0"/>
              <a:t>Draw an ERD containing Order and Customer entity types</a:t>
            </a:r>
          </a:p>
          <a:p>
            <a:pPr lvl="1"/>
            <a:r>
              <a:rPr lang="en-US" dirty="0" err="1" smtClean="0"/>
              <a:t>CustNo</a:t>
            </a:r>
            <a:r>
              <a:rPr lang="en-US" dirty="0" smtClean="0"/>
              <a:t> (PK), </a:t>
            </a:r>
            <a:r>
              <a:rPr lang="en-US" dirty="0" err="1" smtClean="0"/>
              <a:t>CustFirstName</a:t>
            </a:r>
            <a:r>
              <a:rPr lang="en-US" dirty="0" smtClean="0"/>
              <a:t>, </a:t>
            </a:r>
            <a:r>
              <a:rPr lang="en-US" dirty="0" err="1" smtClean="0"/>
              <a:t>CustLastName</a:t>
            </a:r>
            <a:r>
              <a:rPr lang="en-US" dirty="0" smtClean="0"/>
              <a:t>, address attributes, </a:t>
            </a:r>
            <a:r>
              <a:rPr lang="en-US" dirty="0" err="1" smtClean="0"/>
              <a:t>CustBal</a:t>
            </a:r>
            <a:endParaRPr lang="en-US" dirty="0" smtClean="0"/>
          </a:p>
          <a:p>
            <a:pPr lvl="1"/>
            <a:r>
              <a:rPr lang="en-US" dirty="0" err="1" smtClean="0"/>
              <a:t>OrdNo</a:t>
            </a:r>
            <a:r>
              <a:rPr lang="en-US" dirty="0" smtClean="0"/>
              <a:t> (PK), </a:t>
            </a:r>
            <a:r>
              <a:rPr lang="en-US" dirty="0" err="1" smtClean="0"/>
              <a:t>OrdDate</a:t>
            </a:r>
            <a:r>
              <a:rPr lang="en-US" dirty="0" smtClean="0"/>
              <a:t>, </a:t>
            </a:r>
            <a:r>
              <a:rPr lang="en-US" dirty="0" err="1" smtClean="0"/>
              <a:t>OrdName</a:t>
            </a:r>
            <a:r>
              <a:rPr lang="en-US" dirty="0" smtClean="0"/>
              <a:t>, address attributes</a:t>
            </a:r>
          </a:p>
          <a:p>
            <a:r>
              <a:rPr lang="en-US" dirty="0" smtClean="0"/>
              <a:t>Connect with a 1-M relationship</a:t>
            </a:r>
          </a:p>
          <a:p>
            <a:r>
              <a:rPr lang="en-US" dirty="0" smtClean="0"/>
              <a:t>Order optional for a customer</a:t>
            </a:r>
          </a:p>
          <a:p>
            <a:r>
              <a:rPr lang="en-US" dirty="0" smtClean="0"/>
              <a:t>Customer mandatory for an order</a:t>
            </a:r>
            <a:endParaRPr lang="en-US" dirty="0"/>
          </a:p>
        </p:txBody>
      </p:sp>
    </p:spTree>
    <p:extLst>
      <p:ext uri="{BB962C8B-B14F-4D97-AF65-F5344CB8AC3E}">
        <p14:creationId xmlns:p14="http://schemas.microsoft.com/office/powerpoint/2010/main" val="1419862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ERD Notation Problem 1 Solution</a:t>
            </a:r>
            <a:endParaRPr lang="en-US" dirty="0"/>
          </a:p>
        </p:txBody>
      </p:sp>
      <p:graphicFrame>
        <p:nvGraphicFramePr>
          <p:cNvPr id="5" name="Object 4"/>
          <p:cNvGraphicFramePr>
            <a:graphicFrameLocks noChangeAspect="1"/>
          </p:cNvGraphicFramePr>
          <p:nvPr>
            <p:extLst>
              <p:ext uri="{D42A27DB-BD31-4B8C-83A1-F6EECF244321}">
                <p14:modId xmlns:p14="http://schemas.microsoft.com/office/powerpoint/2010/main" val="752659789"/>
              </p:ext>
            </p:extLst>
          </p:nvPr>
        </p:nvGraphicFramePr>
        <p:xfrm>
          <a:off x="596141" y="1752600"/>
          <a:ext cx="7799318" cy="2819400"/>
        </p:xfrm>
        <a:graphic>
          <a:graphicData uri="http://schemas.openxmlformats.org/presentationml/2006/ole">
            <mc:AlternateContent xmlns:mc="http://schemas.openxmlformats.org/markup-compatibility/2006">
              <mc:Choice xmlns:v="urn:schemas-microsoft-com:vml" Requires="v">
                <p:oleObj spid="_x0000_s22573" name="Visio" r:id="rId4" imgW="4852056" imgH="1757942" progId="Visio.Drawing.11">
                  <p:embed/>
                </p:oleObj>
              </mc:Choice>
              <mc:Fallback>
                <p:oleObj name="Visio" r:id="rId4" imgW="4852056" imgH="1757942" progId="Visio.Drawing.11">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6141" y="1752600"/>
                        <a:ext cx="7799318" cy="2819400"/>
                      </a:xfrm>
                      <a:prstGeom prst="rect">
                        <a:avLst/>
                      </a:prstGeom>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p:spPr>
                  </p:pic>
                </p:oleObj>
              </mc:Fallback>
            </mc:AlternateContent>
          </a:graphicData>
        </a:graphic>
      </p:graphicFrame>
    </p:spTree>
    <p:extLst>
      <p:ext uri="{BB962C8B-B14F-4D97-AF65-F5344CB8AC3E}">
        <p14:creationId xmlns:p14="http://schemas.microsoft.com/office/powerpoint/2010/main" val="28080367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ERD Notation Problem 2</a:t>
            </a:r>
            <a:endParaRPr lang="en-US" dirty="0"/>
          </a:p>
        </p:txBody>
      </p:sp>
      <p:sp>
        <p:nvSpPr>
          <p:cNvPr id="3" name="Content Placeholder 2"/>
          <p:cNvSpPr>
            <a:spLocks noGrp="1"/>
          </p:cNvSpPr>
          <p:nvPr>
            <p:ph idx="1"/>
          </p:nvPr>
        </p:nvSpPr>
        <p:spPr/>
        <p:txBody>
          <a:bodyPr/>
          <a:lstStyle/>
          <a:p>
            <a:r>
              <a:rPr lang="en-US" dirty="0" smtClean="0"/>
              <a:t>Add employee entity type</a:t>
            </a:r>
          </a:p>
          <a:p>
            <a:pPr lvl="1"/>
            <a:r>
              <a:rPr lang="en-US" dirty="0" err="1" smtClean="0"/>
              <a:t>EmpNo</a:t>
            </a:r>
            <a:r>
              <a:rPr lang="en-US" dirty="0" smtClean="0"/>
              <a:t> (PK), </a:t>
            </a:r>
            <a:r>
              <a:rPr lang="en-US" dirty="0" err="1" smtClean="0"/>
              <a:t>EmpFirstName</a:t>
            </a:r>
            <a:r>
              <a:rPr lang="en-US" dirty="0" smtClean="0"/>
              <a:t>, </a:t>
            </a:r>
            <a:r>
              <a:rPr lang="en-US" dirty="0" err="1" smtClean="0"/>
              <a:t>EmpLastName</a:t>
            </a:r>
            <a:r>
              <a:rPr lang="en-US" dirty="0" smtClean="0"/>
              <a:t>, </a:t>
            </a:r>
            <a:r>
              <a:rPr lang="en-US" dirty="0" err="1" smtClean="0"/>
              <a:t>EmpPhone</a:t>
            </a:r>
            <a:r>
              <a:rPr lang="en-US" dirty="0" smtClean="0"/>
              <a:t>, </a:t>
            </a:r>
            <a:r>
              <a:rPr lang="en-US" dirty="0" err="1" smtClean="0"/>
              <a:t>EmpEmail</a:t>
            </a:r>
            <a:r>
              <a:rPr lang="en-US" dirty="0" smtClean="0"/>
              <a:t>, </a:t>
            </a:r>
            <a:r>
              <a:rPr lang="en-US" dirty="0" err="1" smtClean="0"/>
              <a:t>EmpCommRate</a:t>
            </a:r>
            <a:r>
              <a:rPr lang="en-US" dirty="0" smtClean="0"/>
              <a:t>, </a:t>
            </a:r>
            <a:r>
              <a:rPr lang="en-US" dirty="0" err="1" smtClean="0"/>
              <a:t>EmpDeptName</a:t>
            </a:r>
            <a:endParaRPr lang="en-US" dirty="0" smtClean="0"/>
          </a:p>
          <a:p>
            <a:r>
              <a:rPr lang="en-US" dirty="0" smtClean="0"/>
              <a:t>1-M relationship from Employee to Order</a:t>
            </a:r>
          </a:p>
          <a:p>
            <a:r>
              <a:rPr lang="en-US" dirty="0" smtClean="0"/>
              <a:t>Employee optional to Order</a:t>
            </a:r>
          </a:p>
          <a:p>
            <a:r>
              <a:rPr lang="en-US" dirty="0" smtClean="0"/>
              <a:t>Employee not required to process any orders</a:t>
            </a:r>
          </a:p>
          <a:p>
            <a:r>
              <a:rPr lang="en-US" dirty="0" smtClean="0"/>
              <a:t>1-M self-referencing relationship for employee, optional in both directions</a:t>
            </a:r>
          </a:p>
          <a:p>
            <a:endParaRPr lang="en-US" dirty="0" smtClean="0"/>
          </a:p>
          <a:p>
            <a:endParaRPr lang="en-US" dirty="0"/>
          </a:p>
        </p:txBody>
      </p:sp>
    </p:spTree>
    <p:extLst>
      <p:ext uri="{BB962C8B-B14F-4D97-AF65-F5344CB8AC3E}">
        <p14:creationId xmlns:p14="http://schemas.microsoft.com/office/powerpoint/2010/main" val="1367473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ERD Notation Problem 2 Solution</a:t>
            </a:r>
            <a:endParaRPr lang="en-US" dirty="0"/>
          </a:p>
        </p:txBody>
      </p:sp>
      <p:sp>
        <p:nvSpPr>
          <p:cNvPr id="3"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4" name="Object 3"/>
          <p:cNvGraphicFramePr>
            <a:graphicFrameLocks noChangeAspect="1"/>
          </p:cNvGraphicFramePr>
          <p:nvPr>
            <p:extLst>
              <p:ext uri="{D42A27DB-BD31-4B8C-83A1-F6EECF244321}">
                <p14:modId xmlns:p14="http://schemas.microsoft.com/office/powerpoint/2010/main" val="45734116"/>
              </p:ext>
            </p:extLst>
          </p:nvPr>
        </p:nvGraphicFramePr>
        <p:xfrm>
          <a:off x="1606550" y="1076325"/>
          <a:ext cx="5341938" cy="4927600"/>
        </p:xfrm>
        <a:graphic>
          <a:graphicData uri="http://schemas.openxmlformats.org/presentationml/2006/ole">
            <mc:AlternateContent xmlns:mc="http://schemas.openxmlformats.org/markup-compatibility/2006">
              <mc:Choice xmlns:v="urn:schemas-microsoft-com:vml" Requires="v">
                <p:oleObj spid="_x0000_s23599" name="Visio" r:id="rId4" imgW="4171933" imgH="3838590" progId="Visio.Drawing.11">
                  <p:embed/>
                </p:oleObj>
              </mc:Choice>
              <mc:Fallback>
                <p:oleObj name="Visio" r:id="rId4" imgW="4171933" imgH="3838590" progId="Visio.Drawing.11">
                  <p:embed/>
                  <p:pic>
                    <p:nvPicPr>
                      <p:cNvPr id="0" name="Object 3"/>
                      <p:cNvPicPr>
                        <a:picLocks noChangeAspect="1" noChangeArrowheads="1"/>
                      </p:cNvPicPr>
                      <p:nvPr/>
                    </p:nvPicPr>
                    <p:blipFill>
                      <a:blip r:embed="rId5"/>
                      <a:srcRect/>
                      <a:stretch>
                        <a:fillRect/>
                      </a:stretch>
                    </p:blipFill>
                    <p:spPr bwMode="auto">
                      <a:xfrm>
                        <a:off x="1606550" y="1076325"/>
                        <a:ext cx="5341938" cy="4927600"/>
                      </a:xfrm>
                      <a:prstGeom prst="rect">
                        <a:avLst/>
                      </a:prstGeom>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p:spPr>
                  </p:pic>
                </p:oleObj>
              </mc:Fallback>
            </mc:AlternateContent>
          </a:graphicData>
        </a:graphic>
      </p:graphicFrame>
    </p:spTree>
    <p:extLst>
      <p:ext uri="{BB962C8B-B14F-4D97-AF65-F5344CB8AC3E}">
        <p14:creationId xmlns:p14="http://schemas.microsoft.com/office/powerpoint/2010/main" val="26079225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8" name="AutoShape 4"/>
          <p:cNvSpPr>
            <a:spLocks noGrp="1" noChangeArrowheads="1"/>
          </p:cNvSpPr>
          <p:nvPr>
            <p:ph type="title"/>
          </p:nvPr>
        </p:nvSpPr>
        <p:spPr/>
        <p:txBody>
          <a:bodyPr/>
          <a:lstStyle/>
          <a:p>
            <a:pPr eaLnBrk="1" hangingPunct="1"/>
            <a:r>
              <a:rPr lang="en-US" dirty="0" smtClean="0"/>
              <a:t>Summary</a:t>
            </a:r>
          </a:p>
        </p:txBody>
      </p:sp>
      <p:sp>
        <p:nvSpPr>
          <p:cNvPr id="11269" name="Rectangle 5"/>
          <p:cNvSpPr>
            <a:spLocks noGrp="1" noChangeArrowheads="1"/>
          </p:cNvSpPr>
          <p:nvPr>
            <p:ph type="body" idx="1"/>
          </p:nvPr>
        </p:nvSpPr>
        <p:spPr/>
        <p:txBody>
          <a:bodyPr/>
          <a:lstStyle/>
          <a:p>
            <a:pPr eaLnBrk="1" hangingPunct="1"/>
            <a:r>
              <a:rPr lang="en-US" dirty="0" smtClean="0"/>
              <a:t>Work problems to gain confidence with the Crow’s Foot notation</a:t>
            </a:r>
          </a:p>
          <a:p>
            <a:pPr eaLnBrk="1" hangingPunct="1"/>
            <a:r>
              <a:rPr lang="en-US" dirty="0" smtClean="0"/>
              <a:t>Use the ER Assistant or another tool for drawing ERDs</a:t>
            </a:r>
          </a:p>
          <a:p>
            <a:pPr eaLnBrk="1" hangingPunct="1"/>
            <a:r>
              <a:rPr lang="en-US" dirty="0" smtClean="0"/>
              <a:t>Use notation precisely in business data modeling problems</a:t>
            </a:r>
          </a:p>
        </p:txBody>
      </p:sp>
    </p:spTree>
    <p:custDataLst>
      <p:tags r:id="rId1"/>
    </p:custDataLst>
    <p:extLst>
      <p:ext uri="{BB962C8B-B14F-4D97-AF65-F5344CB8AC3E}">
        <p14:creationId xmlns:p14="http://schemas.microsoft.com/office/powerpoint/2010/main" val="1860042851"/>
      </p:ext>
    </p:extLst>
  </p:cSld>
  <p:clrMapOvr>
    <a:masterClrMapping/>
  </p:clrMapOvr>
  <p:transition advTm="107000">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26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26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26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9" grpId="0" build="p"/>
    </p:bldLst>
  </p:timing>
</p:sld>
</file>

<file path=ppt/tags/tag1.xml><?xml version="1.0" encoding="utf-8"?>
<p:tagLst xmlns:a="http://schemas.openxmlformats.org/drawingml/2006/main" xmlns:r="http://schemas.openxmlformats.org/officeDocument/2006/relationships" xmlns:p="http://schemas.openxmlformats.org/presentationml/2006/main">
  <p:tag name="PWATCHLASTPREPREVISION" val="464"/>
  <p:tag name="MMPROD_NEXTUNIQUEID" val="10009"/>
  <p:tag name="MMPROD_UIDATA" val="&lt;database version=&quot;9.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 - &amp;quot;Module 7 ERD Rules and Problem Solving&amp;quot;&quot;/&gt;&lt;property id=&quot;20307&quot; value=&quot;256&quot;/&gt;&lt;/object&gt;&lt;object type=&quot;3&quot; unique_id=&quot;10028&quot;&gt;&lt;property id=&quot;20148&quot; value=&quot;5&quot;/&gt;&lt;property id=&quot;20300&quot; value=&quot;Slide 3 - &amp;quot;ERD Notation Problem 1&amp;quot;&quot;/&gt;&lt;property id=&quot;20307&quot; value=&quot;273&quot;/&gt;&lt;/object&gt;&lt;object type=&quot;3&quot; unique_id=&quot;11297&quot;&gt;&lt;property id=&quot;20148&quot; value=&quot;5&quot;/&gt;&lt;property id=&quot;20300&quot; value=&quot;Slide 5 - &amp;quot;ERD Notation Problem 2&amp;quot;&quot;/&gt;&lt;property id=&quot;20307&quot; value=&quot;274&quot;/&gt;&lt;/object&gt;&lt;object type=&quot;3&quot; unique_id=&quot;11298&quot;&gt;&lt;property id=&quot;20148&quot; value=&quot;5&quot;/&gt;&lt;property id=&quot;20300&quot; value=&quot;Slide 4 - &amp;quot;ERD Notation Problem 1 Solution&amp;quot;&quot;/&gt;&lt;property id=&quot;20307&quot; value=&quot;277&quot;/&gt;&lt;/object&gt;&lt;object type=&quot;3&quot; unique_id=&quot;11299&quot;&gt;&lt;property id=&quot;20148&quot; value=&quot;5&quot;/&gt;&lt;property id=&quot;20300&quot; value=&quot;Slide 6 - &amp;quot;ERD Notation Problem 2 Solution&amp;quot;&quot;/&gt;&lt;property id=&quot;20307&quot; value=&quot;278&quot;/&gt;&lt;/object&gt;&lt;object type=&quot;3&quot; unique_id=&quot;11306&quot;&gt;&lt;property id=&quot;20148&quot; value=&quot;5&quot;/&gt;&lt;property id=&quot;20300&quot; value=&quot;Slide 7 - &amp;quot;Summary&amp;quot;&quot;/&gt;&lt;property id=&quot;20307&quot; value=&quot;270&quot;/&gt;&lt;/object&gt;&lt;object type=&quot;3&quot; unique_id=&quot;12083&quot;&gt;&lt;property id=&quot;20148&quot; value=&quot;5&quot;/&gt;&lt;property id=&quot;20300&quot; value=&quot;Slide 2 - &amp;quot;Lesson Objectives&amp;quot;&quot;/&gt;&lt;property id=&quot;20307&quot; value=&quot;279&quot;/&gt;&lt;/object&gt;&lt;/object&gt;&lt;/object&gt;&lt;/database&gt;"/>
  <p:tag name="SECTOMILLISECCONVERTED" val="1"/>
</p:tagLst>
</file>

<file path=ppt/tags/tag2.xml><?xml version="1.0" encoding="utf-8"?>
<p:tagLst xmlns:a="http://schemas.openxmlformats.org/drawingml/2006/main" xmlns:r="http://schemas.openxmlformats.org/officeDocument/2006/relationships" xmlns:p="http://schemas.openxmlformats.org/presentationml/2006/main">
  <p:tag name="TIMING" val="|6.6|19.7|19.9"/>
</p:tagLst>
</file>

<file path=ppt/theme/theme1.xml><?xml version="1.0" encoding="utf-8"?>
<a:theme xmlns:a="http://schemas.openxmlformats.org/drawingml/2006/main" name="Blank Presentation">
  <a:themeElements>
    <a:clrScheme name="Custom 9">
      <a:dk1>
        <a:srgbClr val="000000"/>
      </a:dk1>
      <a:lt1>
        <a:srgbClr val="FFFFFF"/>
      </a:lt1>
      <a:dk2>
        <a:srgbClr val="000000"/>
      </a:dk2>
      <a:lt2>
        <a:srgbClr val="00000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Arial"/>
        <a:ea typeface="ＭＳ Ｐゴシック"/>
        <a:cs typeface="ＭＳ Ｐゴシック"/>
      </a:majorFont>
      <a:minorFont>
        <a:latin typeface="Arial"/>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BS-MOOC-IS_ppt_template-UPDATED" id="{CF58B004-F55F-4979-8D1F-E2CE5DFDB3F9}" vid="{B5EC966A-F621-4322-A6B3-BDD81BF11C0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3918</TotalTime>
  <Words>652</Words>
  <Application>Microsoft Office PowerPoint</Application>
  <PresentationFormat>On-screen Show (4:3)</PresentationFormat>
  <Paragraphs>58</Paragraphs>
  <Slides>7</Slides>
  <Notes>7</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7</vt:i4>
      </vt:variant>
    </vt:vector>
  </HeadingPairs>
  <TitlesOfParts>
    <vt:vector size="12" baseType="lpstr">
      <vt:lpstr>ＭＳ Ｐゴシック</vt:lpstr>
      <vt:lpstr>Arial</vt:lpstr>
      <vt:lpstr>Times New Roman</vt:lpstr>
      <vt:lpstr>Blank Presentation</vt:lpstr>
      <vt:lpstr>Visio</vt:lpstr>
      <vt:lpstr>Module 7 ERD Rules and Problem Solving</vt:lpstr>
      <vt:lpstr>Lesson Objectives</vt:lpstr>
      <vt:lpstr>ERD Notation Problem 1</vt:lpstr>
      <vt:lpstr>ERD Notation Problem 1 Solution</vt:lpstr>
      <vt:lpstr>ERD Notation Problem 2</vt:lpstr>
      <vt:lpstr>ERD Notation Problem 2 Solution</vt:lpstr>
      <vt:lpstr>Summary</vt:lpstr>
    </vt:vector>
  </TitlesOfParts>
  <Company>UCD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7, Lesson 3: ERD Problems</dc:title>
  <dc:subject>Query Formulation with SQL</dc:subject>
  <dc:creator>Michael Mannino</dc:creator>
  <cp:lastModifiedBy>Mannino, Michael</cp:lastModifiedBy>
  <cp:revision>872</cp:revision>
  <cp:lastPrinted>1601-01-01T00:00:00Z</cp:lastPrinted>
  <dcterms:created xsi:type="dcterms:W3CDTF">2000-07-15T18:34:14Z</dcterms:created>
  <dcterms:modified xsi:type="dcterms:W3CDTF">2015-07-22T17:20:53Z</dcterms:modified>
</cp:coreProperties>
</file>