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2"/>
  </p:notesMasterIdLst>
  <p:handoutMasterIdLst>
    <p:handoutMasterId r:id="rId13"/>
  </p:handoutMasterIdLst>
  <p:sldIdLst>
    <p:sldId id="256" r:id="rId2"/>
    <p:sldId id="281" r:id="rId3"/>
    <p:sldId id="278" r:id="rId4"/>
    <p:sldId id="275" r:id="rId5"/>
    <p:sldId id="279" r:id="rId6"/>
    <p:sldId id="276" r:id="rId7"/>
    <p:sldId id="280" r:id="rId8"/>
    <p:sldId id="271" r:id="rId9"/>
    <p:sldId id="272" r:id="rId10"/>
    <p:sldId id="270"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3 </a:t>
            </a:r>
            <a:r>
              <a:rPr lang="en-US" baseline="0" dirty="0" smtClean="0"/>
              <a:t>of Module 7 on </a:t>
            </a:r>
            <a:r>
              <a:rPr lang="en-US" dirty="0" smtClean="0"/>
              <a:t>ERD Rules and Problem</a:t>
            </a:r>
            <a:r>
              <a:rPr lang="en-US" baseline="0" dirty="0" smtClean="0"/>
              <a:t> Solving</a:t>
            </a:r>
            <a:endParaRPr lang="en-US" dirty="0" smtClean="0"/>
          </a:p>
          <a:p>
            <a:endParaRPr lang="en-US" dirty="0" smtClean="0"/>
          </a:p>
          <a:p>
            <a:r>
              <a:rPr lang="en-US" dirty="0" smtClean="0"/>
              <a:t>Opening</a:t>
            </a:r>
            <a:r>
              <a:rPr lang="en-US" baseline="0" dirty="0" smtClean="0"/>
              <a:t> question:</a:t>
            </a:r>
          </a:p>
          <a:p>
            <a:r>
              <a:rPr lang="en-US" baseline="0" dirty="0" smtClean="0"/>
              <a:t>- Why do you not need to understand the meaning of an ERD to detect diagram errors, but may need to understand business requirements to resolve diagram errors?</a:t>
            </a:r>
          </a:p>
          <a:p>
            <a:endParaRPr lang="en-US" dirty="0" smtClean="0"/>
          </a:p>
          <a:p>
            <a:endParaRPr lang="en-US" dirty="0" smtClean="0"/>
          </a:p>
          <a:p>
            <a:r>
              <a:rPr lang="en-US" dirty="0" smtClean="0"/>
              <a:t>Data modeling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6713B12-AD6D-4B40-8E4A-006F9D056F01}" type="slidenum">
              <a:rPr lang="en-US" sz="1200"/>
              <a:pPr/>
              <a:t>10</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Assignment</a:t>
            </a:r>
            <a:r>
              <a:rPr lang="en-US" baseline="0" dirty="0" smtClean="0"/>
              <a:t> similar to the problems in the notes</a:t>
            </a:r>
          </a:p>
          <a:p>
            <a:endParaRPr lang="en-US" baseline="0" dirty="0" smtClean="0"/>
          </a:p>
          <a:p>
            <a:r>
              <a:rPr lang="en-US" baseline="0" dirty="0" smtClean="0"/>
              <a:t>Next unit will cover more difficult problems involving translating business requirements into an ERD.</a:t>
            </a:r>
          </a:p>
          <a:p>
            <a:endParaRPr lang="en-US" baseline="0" dirty="0" smtClean="0"/>
          </a:p>
          <a:p>
            <a:endParaRPr lang="en-US" dirty="0" smtClean="0"/>
          </a:p>
        </p:txBody>
      </p:sp>
    </p:spTree>
    <p:extLst>
      <p:ext uri="{BB962C8B-B14F-4D97-AF65-F5344CB8AC3E}">
        <p14:creationId xmlns:p14="http://schemas.microsoft.com/office/powerpoint/2010/main" val="279338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r>
              <a:rPr lang="en-US" dirty="0" smtClean="0"/>
              <a:t> - Work problems transforming M-N relationship</a:t>
            </a:r>
            <a:r>
              <a:rPr lang="en-US" baseline="0" dirty="0" smtClean="0"/>
              <a:t> into an associative entity type</a:t>
            </a:r>
            <a:endParaRPr lang="en-US" dirty="0" smtClean="0"/>
          </a:p>
          <a:p>
            <a:r>
              <a:rPr lang="en-US" dirty="0" smtClean="0"/>
              <a:t> -</a:t>
            </a:r>
            <a:r>
              <a:rPr lang="en-US" baseline="0" dirty="0" smtClean="0"/>
              <a:t> Detect and resolve diagram errors</a:t>
            </a:r>
          </a:p>
          <a:p>
            <a:r>
              <a:rPr lang="en-US" baseline="0" dirty="0" smtClean="0"/>
              <a:t> - Use the ER Assistant to check ERDs for diagram errors</a:t>
            </a:r>
          </a:p>
          <a:p>
            <a:r>
              <a:rPr lang="en-US" baseline="0" dirty="0" smtClean="0"/>
              <a:t> - Cement understanding of ERD notation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181894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All data types should be variable length character strings (VARCHAR) except for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should be INTEGER,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should be DECIMAL. </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2722006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Extend the ERD from problem 2 with the </a:t>
            </a:r>
            <a:r>
              <a:rPr kumimoji="1" lang="en-US" sz="1200" i="1" kern="1200" dirty="0" smtClean="0">
                <a:solidFill>
                  <a:schemeClr val="tx1"/>
                </a:solidFill>
                <a:effectLst/>
                <a:latin typeface="Times New Roman" pitchFamily="18" charset="0"/>
                <a:ea typeface="+mn-ea"/>
                <a:cs typeface="+mn-cs"/>
              </a:rPr>
              <a:t>Product </a:t>
            </a:r>
            <a:r>
              <a:rPr kumimoji="1" lang="en-US" sz="1200" kern="1200" dirty="0" smtClean="0">
                <a:solidFill>
                  <a:schemeClr val="tx1"/>
                </a:solidFill>
                <a:effectLst/>
                <a:latin typeface="Times New Roman" pitchFamily="18" charset="0"/>
                <a:ea typeface="+mn-ea"/>
                <a:cs typeface="+mn-cs"/>
              </a:rPr>
              <a:t>entity type and an M-N relationship between </a:t>
            </a:r>
            <a:r>
              <a:rPr kumimoji="1" lang="en-US" sz="1200" i="1" kern="1200" dirty="0" smtClean="0">
                <a:solidFill>
                  <a:schemeClr val="tx1"/>
                </a:solidFill>
                <a:effectLst/>
                <a:latin typeface="Times New Roman" pitchFamily="18" charset="0"/>
                <a:ea typeface="+mn-ea"/>
                <a:cs typeface="+mn-cs"/>
              </a:rPr>
              <a:t>Product</a:t>
            </a:r>
            <a:r>
              <a:rPr kumimoji="1" lang="en-US" sz="1200" kern="1200" dirty="0" smtClean="0">
                <a:solidFill>
                  <a:schemeClr val="tx1"/>
                </a:solidFill>
                <a:effectLst/>
                <a:latin typeface="Times New Roman" pitchFamily="18" charset="0"/>
                <a:ea typeface="+mn-ea"/>
                <a:cs typeface="+mn-cs"/>
              </a:rPr>
              <a:t> and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Choose an appropriate relationship name using your common knowledge of connections between products and orders. Define minimum cardinalities so that an order is optional to a product, and a product is mandatory to an order. For the </a:t>
            </a:r>
            <a:r>
              <a:rPr kumimoji="1" lang="en-US" sz="1200" i="1" kern="1200" dirty="0" smtClean="0">
                <a:solidFill>
                  <a:schemeClr val="tx1"/>
                </a:solidFill>
                <a:effectLst/>
                <a:latin typeface="Times New Roman" pitchFamily="18" charset="0"/>
                <a:ea typeface="+mn-ea"/>
                <a:cs typeface="+mn-cs"/>
              </a:rPr>
              <a:t>Product</a:t>
            </a:r>
            <a:r>
              <a:rPr kumimoji="1" lang="en-US" sz="1200" kern="1200" dirty="0" smtClean="0">
                <a:solidFill>
                  <a:schemeClr val="tx1"/>
                </a:solidFill>
                <a:effectLst/>
                <a:latin typeface="Times New Roman" pitchFamily="18" charset="0"/>
                <a:ea typeface="+mn-ea"/>
                <a:cs typeface="+mn-cs"/>
              </a:rPr>
              <a:t> entity type, add attributes </a:t>
            </a:r>
            <a:r>
              <a:rPr kumimoji="1" lang="en-US" sz="1200" i="1" kern="1200" dirty="0" err="1" smtClean="0">
                <a:solidFill>
                  <a:schemeClr val="tx1"/>
                </a:solidFill>
                <a:effectLst/>
                <a:latin typeface="Times New Roman" pitchFamily="18" charset="0"/>
                <a:ea typeface="+mn-ea"/>
                <a:cs typeface="+mn-cs"/>
              </a:rPr>
              <a:t>ProdNo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ProdName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ProdQOH</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ProdPrice</a:t>
            </a:r>
            <a:r>
              <a:rPr kumimoji="1" lang="en-US" sz="1200" kern="1200" dirty="0" smtClean="0">
                <a:solidFill>
                  <a:schemeClr val="tx1"/>
                </a:solidFill>
                <a:effectLst/>
                <a:latin typeface="Times New Roman" pitchFamily="18" charset="0"/>
                <a:ea typeface="+mn-ea"/>
                <a:cs typeface="+mn-cs"/>
              </a:rPr>
              <a:t>, and </a:t>
            </a:r>
            <a:r>
              <a:rPr kumimoji="1" lang="en-US" sz="1200" i="1" kern="1200" dirty="0" err="1" smtClean="0">
                <a:solidFill>
                  <a:schemeClr val="tx1"/>
                </a:solidFill>
                <a:effectLst/>
                <a:latin typeface="Times New Roman" pitchFamily="18" charset="0"/>
                <a:ea typeface="+mn-ea"/>
                <a:cs typeface="+mn-cs"/>
              </a:rPr>
              <a:t>ProdNextShipDate</a:t>
            </a:r>
            <a:r>
              <a:rPr kumimoji="1" lang="en-US" sz="1200" kern="1200" dirty="0" smtClean="0">
                <a:solidFill>
                  <a:schemeClr val="tx1"/>
                </a:solidFill>
                <a:effectLst/>
                <a:latin typeface="Times New Roman" pitchFamily="18" charset="0"/>
                <a:ea typeface="+mn-ea"/>
                <a:cs typeface="+mn-cs"/>
              </a:rPr>
              <a:t>. For the M-N relationship, add an attribute for the order quantity.</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415203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For data types, </a:t>
            </a:r>
            <a:r>
              <a:rPr kumimoji="1" lang="en-US" sz="1200" kern="1200" dirty="0" err="1" smtClean="0">
                <a:solidFill>
                  <a:schemeClr val="tx1"/>
                </a:solidFill>
                <a:effectLst/>
                <a:latin typeface="Times New Roman" pitchFamily="18" charset="0"/>
                <a:ea typeface="+mn-ea"/>
                <a:cs typeface="+mn-cs"/>
              </a:rPr>
              <a:t>ProdNo</a:t>
            </a:r>
            <a:r>
              <a:rPr kumimoji="1" lang="en-US" sz="1200" kern="1200" dirty="0" smtClean="0">
                <a:solidFill>
                  <a:schemeClr val="tx1"/>
                </a:solidFill>
                <a:effectLst/>
                <a:latin typeface="Times New Roman" pitchFamily="18" charset="0"/>
                <a:ea typeface="+mn-ea"/>
                <a:cs typeface="+mn-cs"/>
              </a:rPr>
              <a:t> should be INTEGER, </a:t>
            </a:r>
            <a:r>
              <a:rPr kumimoji="1" lang="en-US" sz="1200" kern="1200" dirty="0" err="1" smtClean="0">
                <a:solidFill>
                  <a:schemeClr val="tx1"/>
                </a:solidFill>
                <a:effectLst/>
                <a:latin typeface="Times New Roman" pitchFamily="18" charset="0"/>
                <a:ea typeface="+mn-ea"/>
                <a:cs typeface="+mn-cs"/>
              </a:rPr>
              <a:t>ProdName</a:t>
            </a:r>
            <a:r>
              <a:rPr kumimoji="1" lang="en-US" sz="1200" kern="1200" dirty="0" smtClean="0">
                <a:solidFill>
                  <a:schemeClr val="tx1"/>
                </a:solidFill>
                <a:effectLst/>
                <a:latin typeface="Times New Roman" pitchFamily="18" charset="0"/>
                <a:ea typeface="+mn-ea"/>
                <a:cs typeface="+mn-cs"/>
              </a:rPr>
              <a:t> should be VARCHAR, </a:t>
            </a:r>
            <a:r>
              <a:rPr kumimoji="1" lang="en-US" sz="1200" kern="1200" dirty="0" err="1" smtClean="0">
                <a:solidFill>
                  <a:schemeClr val="tx1"/>
                </a:solidFill>
                <a:effectLst/>
                <a:latin typeface="Times New Roman" pitchFamily="18" charset="0"/>
                <a:ea typeface="+mn-ea"/>
                <a:cs typeface="+mn-cs"/>
              </a:rPr>
              <a:t>ProdQOH</a:t>
            </a:r>
            <a:r>
              <a:rPr kumimoji="1" lang="en-US" sz="1200" kern="1200" dirty="0" smtClean="0">
                <a:solidFill>
                  <a:schemeClr val="tx1"/>
                </a:solidFill>
                <a:effectLst/>
                <a:latin typeface="Times New Roman" pitchFamily="18" charset="0"/>
                <a:ea typeface="+mn-ea"/>
                <a:cs typeface="+mn-cs"/>
              </a:rPr>
              <a:t> should be INTEGER, </a:t>
            </a:r>
            <a:r>
              <a:rPr kumimoji="1" lang="en-US" sz="1200" kern="1200" dirty="0" err="1" smtClean="0">
                <a:solidFill>
                  <a:schemeClr val="tx1"/>
                </a:solidFill>
                <a:effectLst/>
                <a:latin typeface="Times New Roman" pitchFamily="18" charset="0"/>
                <a:ea typeface="+mn-ea"/>
                <a:cs typeface="+mn-cs"/>
              </a:rPr>
              <a:t>ProdPrice</a:t>
            </a:r>
            <a:r>
              <a:rPr kumimoji="1" lang="en-US" sz="1200" kern="1200" dirty="0" smtClean="0">
                <a:solidFill>
                  <a:schemeClr val="tx1"/>
                </a:solidFill>
                <a:effectLst/>
                <a:latin typeface="Times New Roman" pitchFamily="18" charset="0"/>
                <a:ea typeface="+mn-ea"/>
                <a:cs typeface="+mn-cs"/>
              </a:rPr>
              <a:t> should be fixed decimal (DECIMAL) with two digits to the right of the decimal point, and </a:t>
            </a:r>
            <a:r>
              <a:rPr kumimoji="1" lang="en-US" sz="1200" kern="1200" dirty="0" err="1" smtClean="0">
                <a:solidFill>
                  <a:schemeClr val="tx1"/>
                </a:solidFill>
                <a:effectLst/>
                <a:latin typeface="Times New Roman" pitchFamily="18" charset="0"/>
                <a:ea typeface="+mn-ea"/>
                <a:cs typeface="+mn-cs"/>
              </a:rPr>
              <a:t>ProdNextShipDate</a:t>
            </a:r>
            <a:r>
              <a:rPr kumimoji="1" lang="en-US" sz="1200" kern="1200" dirty="0" smtClean="0">
                <a:solidFill>
                  <a:schemeClr val="tx1"/>
                </a:solidFill>
                <a:effectLst/>
                <a:latin typeface="Times New Roman" pitchFamily="18" charset="0"/>
                <a:ea typeface="+mn-ea"/>
                <a:cs typeface="+mn-cs"/>
              </a:rPr>
              <a:t> should be DATE or DATETIME.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2856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Revise the ERD from problem 4 by transforming the M-N relationship into an associative entity type and two identifying, 1-M relationships.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774615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Associative</a:t>
            </a:r>
            <a:r>
              <a:rPr lang="en-US" baseline="0" dirty="0" smtClean="0"/>
              <a:t> entity type: </a:t>
            </a:r>
          </a:p>
          <a:p>
            <a:pPr marL="171450" indent="-171450">
              <a:buFontTx/>
              <a:buChar char="-"/>
            </a:pPr>
            <a:r>
              <a:rPr lang="en-US" baseline="0" dirty="0" err="1" smtClean="0"/>
              <a:t>ProdOrd</a:t>
            </a:r>
            <a:r>
              <a:rPr lang="en-US" baseline="0" dirty="0" smtClean="0"/>
              <a:t> with </a:t>
            </a:r>
            <a:r>
              <a:rPr lang="en-US" baseline="0" dirty="0" err="1" smtClean="0"/>
              <a:t>Qty</a:t>
            </a:r>
            <a:r>
              <a:rPr lang="en-US" baseline="0" dirty="0" smtClean="0"/>
              <a:t> attribute</a:t>
            </a:r>
          </a:p>
          <a:p>
            <a:endParaRPr lang="en-US" baseline="0" dirty="0" smtClean="0"/>
          </a:p>
          <a:p>
            <a:r>
              <a:rPr lang="en-US" baseline="0" dirty="0" smtClean="0"/>
              <a:t>Identifying 1-M relationships</a:t>
            </a:r>
          </a:p>
          <a:p>
            <a:pPr marL="171450" indent="-171450">
              <a:buFontTx/>
              <a:buChar char="-"/>
            </a:pPr>
            <a:r>
              <a:rPr lang="en-US" baseline="0" dirty="0" smtClean="0"/>
              <a:t>Contains</a:t>
            </a:r>
          </a:p>
          <a:p>
            <a:pPr marL="171450" indent="-171450">
              <a:buFontTx/>
              <a:buChar char="-"/>
            </a:pPr>
            <a:r>
              <a:rPr lang="en-US" baseline="0" dirty="0" err="1" smtClean="0"/>
              <a:t>UsedIn</a:t>
            </a: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PK is a combination of </a:t>
            </a:r>
            <a:r>
              <a:rPr lang="en-US" baseline="0" dirty="0" err="1" smtClean="0"/>
              <a:t>OrdNo</a:t>
            </a:r>
            <a:r>
              <a:rPr lang="en-US" baseline="0" dirty="0" smtClean="0"/>
              <a:t>, </a:t>
            </a:r>
            <a:r>
              <a:rPr lang="en-US" baseline="0" dirty="0" err="1" smtClean="0"/>
              <a:t>ProdNO</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7</a:t>
            </a:fld>
            <a:endParaRPr lang="en-US"/>
          </a:p>
        </p:txBody>
      </p:sp>
    </p:spTree>
    <p:extLst>
      <p:ext uri="{BB962C8B-B14F-4D97-AF65-F5344CB8AC3E}">
        <p14:creationId xmlns:p14="http://schemas.microsoft.com/office/powerpoint/2010/main" val="1508397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For each diagram error in the ERD in this slide, identify the consistency rule violated and suggest possible resolutions of the error. The ERD has generic names so that you will concentrate on finding diagram errors rather than focusing on the meaning of the diagram.</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8</a:t>
            </a:fld>
            <a:endParaRPr lang="en-US"/>
          </a:p>
        </p:txBody>
      </p:sp>
    </p:spTree>
    <p:extLst>
      <p:ext uri="{BB962C8B-B14F-4D97-AF65-F5344CB8AC3E}">
        <p14:creationId xmlns:p14="http://schemas.microsoft.com/office/powerpoint/2010/main" val="161541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 Good slide for an </a:t>
            </a:r>
            <a:r>
              <a:rPr kumimoji="1" lang="en-US" sz="1200" kern="1200" dirty="0" err="1" smtClean="0">
                <a:solidFill>
                  <a:schemeClr val="tx1"/>
                </a:solidFill>
                <a:effectLst/>
                <a:latin typeface="Times New Roman" pitchFamily="18" charset="0"/>
                <a:ea typeface="+mn-ea"/>
                <a:cs typeface="+mn-cs"/>
              </a:rPr>
              <a:t>invideo</a:t>
            </a:r>
            <a:r>
              <a:rPr kumimoji="1" lang="en-US" sz="1200" kern="1200" smtClean="0">
                <a:solidFill>
                  <a:schemeClr val="tx1"/>
                </a:solidFill>
                <a:effectLst/>
                <a:latin typeface="Times New Roman" pitchFamily="18" charset="0"/>
                <a:ea typeface="+mn-ea"/>
                <a:cs typeface="+mn-cs"/>
              </a:rPr>
              <a:t> question ***</a:t>
            </a:r>
            <a:endParaRPr kumimoji="1" lang="en-US" sz="1200" kern="1200" dirty="0" smtClean="0">
              <a:solidFill>
                <a:schemeClr val="tx1"/>
              </a:solidFill>
              <a:effectLst/>
              <a:latin typeface="Times New Roman" pitchFamily="18" charset="0"/>
              <a:ea typeface="+mn-ea"/>
              <a:cs typeface="+mn-cs"/>
            </a:endParaRP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The </a:t>
            </a:r>
            <a:r>
              <a:rPr kumimoji="1" lang="en-US" sz="1200" kern="1200" dirty="0" smtClean="0">
                <a:solidFill>
                  <a:schemeClr val="tx1"/>
                </a:solidFill>
                <a:effectLst/>
                <a:latin typeface="Times New Roman" pitchFamily="18" charset="0"/>
                <a:ea typeface="+mn-ea"/>
                <a:cs typeface="+mn-cs"/>
              </a:rPr>
              <a:t>following list identifies possible ways to fix the diagram errors:</a:t>
            </a:r>
          </a:p>
          <a:p>
            <a:r>
              <a:rPr kumimoji="1" lang="en-US" sz="1200" kern="1200" dirty="0" smtClean="0">
                <a:solidFill>
                  <a:schemeClr val="tx1"/>
                </a:solidFill>
                <a:effectLst/>
                <a:latin typeface="Times New Roman" pitchFamily="18" charset="0"/>
                <a:ea typeface="+mn-ea"/>
                <a:cs typeface="+mn-cs"/>
              </a:rPr>
              <a:t> </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Completeness Rule 1 Resolution (PK): The problem can be resolved</a:t>
            </a:r>
            <a:r>
              <a:rPr kumimoji="1" lang="en-US" sz="1200" kern="1200" baseline="0" dirty="0" smtClean="0">
                <a:solidFill>
                  <a:schemeClr val="tx1"/>
                </a:solidFill>
                <a:effectLst/>
                <a:latin typeface="Times New Roman" pitchFamily="18" charset="0"/>
                <a:ea typeface="+mn-ea"/>
                <a:cs typeface="+mn-cs"/>
              </a:rPr>
              <a:t> by specifying a primary key such as Attribute2-1.</a:t>
            </a:r>
            <a:endParaRPr kumimoji="1" lang="en-US" sz="1200" kern="1200" dirty="0" smtClean="0">
              <a:solidFill>
                <a:schemeClr val="tx1"/>
              </a:solidFill>
              <a:effectLst/>
              <a:latin typeface="Times New Roman" pitchFamily="18" charset="0"/>
              <a:ea typeface="+mn-ea"/>
              <a:cs typeface="+mn-cs"/>
            </a:endParaRP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6 Resolution (weak entity type rule): The problem can be resolved by either adding one or more identifying relationships or by changing the weak entity type (Entity4) into a regular entity type.</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7 Resolution (identifying relationship): The problem can be resolved by adding one or more weak entities or making the relationship (Rel2) non-identifying.</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8 Resolution (identification</a:t>
            </a:r>
            <a:r>
              <a:rPr kumimoji="1" lang="en-US" sz="1200" kern="1200" baseline="0" dirty="0" smtClean="0">
                <a:solidFill>
                  <a:schemeClr val="tx1"/>
                </a:solidFill>
                <a:effectLst/>
                <a:latin typeface="Times New Roman" pitchFamily="18" charset="0"/>
                <a:ea typeface="+mn-ea"/>
                <a:cs typeface="+mn-cs"/>
              </a:rPr>
              <a:t> dependency cardinality)</a:t>
            </a:r>
            <a:r>
              <a:rPr kumimoji="1" lang="en-US" sz="1200" kern="1200" dirty="0" smtClean="0">
                <a:solidFill>
                  <a:schemeClr val="tx1"/>
                </a:solidFill>
                <a:effectLst/>
                <a:latin typeface="Times New Roman" pitchFamily="18" charset="0"/>
                <a:ea typeface="+mn-ea"/>
                <a:cs typeface="+mn-cs"/>
              </a:rPr>
              <a:t>: The problem can be resolved by changing the weak entity’s cardinality in Rel4 to (1,1).</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9 Resolution (redundant FK): Normally the problem can be resolved by removing the redundant foreign keys (Entity5.Attribute4-1 and Entity6.Attribute7-1). If the attribute does not represent a foreign key, it should be renamed instead of removed. Note that Entity5.Attribute4-7 is not a violation of rule 9 because Attribute4-7 is not the primary key in Entity4.</a:t>
            </a:r>
            <a:endParaRPr kumimoji="1"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9</a:t>
            </a:fld>
            <a:endParaRPr lang="en-US"/>
          </a:p>
        </p:txBody>
      </p:sp>
    </p:spTree>
    <p:extLst>
      <p:ext uri="{BB962C8B-B14F-4D97-AF65-F5344CB8AC3E}">
        <p14:creationId xmlns:p14="http://schemas.microsoft.com/office/powerpoint/2010/main" val="2746311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sz="3200" dirty="0" smtClean="0"/>
              <a:t>Module 7</a:t>
            </a:r>
            <a:br>
              <a:rPr lang="en-US" sz="3200" dirty="0" smtClean="0"/>
            </a:br>
            <a:r>
              <a:rPr lang="en-US" dirty="0"/>
              <a:t>ERD Rules and Problem Solving</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4: ERD Problems II</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r>
              <a:rPr lang="en-US" dirty="0" smtClean="0"/>
              <a:t>Summary</a:t>
            </a:r>
          </a:p>
        </p:txBody>
      </p:sp>
      <p:sp>
        <p:nvSpPr>
          <p:cNvPr id="11269" name="Rectangle 5"/>
          <p:cNvSpPr>
            <a:spLocks noGrp="1" noChangeArrowheads="1"/>
          </p:cNvSpPr>
          <p:nvPr>
            <p:ph type="body" idx="1"/>
          </p:nvPr>
        </p:nvSpPr>
        <p:spPr/>
        <p:txBody>
          <a:bodyPr/>
          <a:lstStyle/>
          <a:p>
            <a:pPr eaLnBrk="1" hangingPunct="1"/>
            <a:r>
              <a:rPr lang="en-US" dirty="0" smtClean="0"/>
              <a:t>Work problems to gain confidence with the Crow’s Foot notation</a:t>
            </a:r>
          </a:p>
          <a:p>
            <a:pPr eaLnBrk="1" hangingPunct="1"/>
            <a:r>
              <a:rPr lang="en-US" dirty="0" smtClean="0"/>
              <a:t>Identify and resolve diagram errors to avoid errors in business data modeling problems</a:t>
            </a:r>
          </a:p>
          <a:p>
            <a:pPr eaLnBrk="1" hangingPunct="1"/>
            <a:r>
              <a:rPr lang="en-US" dirty="0" smtClean="0"/>
              <a:t>Use the ER Assistant for drawing and detection of notational errors</a:t>
            </a:r>
          </a:p>
          <a:p>
            <a:pPr eaLnBrk="1" hangingPunct="1"/>
            <a:r>
              <a:rPr lang="en-US" dirty="0" smtClean="0"/>
              <a:t>Use notation precisely in business data modeling problems</a:t>
            </a:r>
          </a:p>
        </p:txBody>
      </p:sp>
    </p:spTree>
    <p:custDataLst>
      <p:tags r:id="rId1"/>
    </p:custDataLst>
    <p:extLst>
      <p:ext uri="{BB962C8B-B14F-4D97-AF65-F5344CB8AC3E}">
        <p14:creationId xmlns:p14="http://schemas.microsoft.com/office/powerpoint/2010/main" val="1860042851"/>
      </p:ext>
    </p:extLst>
  </p:cSld>
  <p:clrMapOvr>
    <a:masterClrMapping/>
  </p:clrMapOvr>
  <p:transition advTm="10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Gain confidence to work assignment problems</a:t>
            </a:r>
          </a:p>
          <a:p>
            <a:r>
              <a:rPr lang="en-US" dirty="0"/>
              <a:t>Work problems with </a:t>
            </a:r>
            <a:r>
              <a:rPr lang="en-US" dirty="0" smtClean="0"/>
              <a:t>M-N relationships, associative entity types, and diagram error detection</a:t>
            </a:r>
            <a:endParaRPr lang="en-US" dirty="0"/>
          </a:p>
          <a:p>
            <a:r>
              <a:rPr lang="en-US" dirty="0"/>
              <a:t>Use the ER Assistant or another tool to draw </a:t>
            </a:r>
            <a:r>
              <a:rPr lang="en-US" dirty="0" smtClean="0"/>
              <a:t>ERDs</a:t>
            </a:r>
            <a:endParaRPr lang="en-US" dirty="0"/>
          </a:p>
        </p:txBody>
      </p:sp>
    </p:spTree>
    <p:extLst>
      <p:ext uri="{BB962C8B-B14F-4D97-AF65-F5344CB8AC3E}">
        <p14:creationId xmlns:p14="http://schemas.microsoft.com/office/powerpoint/2010/main" val="160826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2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19001320"/>
              </p:ext>
            </p:extLst>
          </p:nvPr>
        </p:nvGraphicFramePr>
        <p:xfrm>
          <a:off x="1606550" y="1076325"/>
          <a:ext cx="5341938" cy="4927600"/>
        </p:xfrm>
        <a:graphic>
          <a:graphicData uri="http://schemas.openxmlformats.org/presentationml/2006/ole">
            <mc:AlternateContent xmlns:mc="http://schemas.openxmlformats.org/markup-compatibility/2006">
              <mc:Choice xmlns:v="urn:schemas-microsoft-com:vml" Requires="v">
                <p:oleObj spid="_x0000_s23603" name="Visio" r:id="rId4" imgW="4171933" imgH="3838590" progId="Visio.Drawing.11">
                  <p:embed/>
                </p:oleObj>
              </mc:Choice>
              <mc:Fallback>
                <p:oleObj name="Visio" r:id="rId4" imgW="4171933" imgH="3838590" progId="Visio.Drawing.11">
                  <p:embed/>
                  <p:pic>
                    <p:nvPicPr>
                      <p:cNvPr id="0" name="Object 3"/>
                      <p:cNvPicPr>
                        <a:picLocks noChangeAspect="1" noChangeArrowheads="1"/>
                      </p:cNvPicPr>
                      <p:nvPr/>
                    </p:nvPicPr>
                    <p:blipFill>
                      <a:blip r:embed="rId5"/>
                      <a:srcRect/>
                      <a:stretch>
                        <a:fillRect/>
                      </a:stretch>
                    </p:blipFill>
                    <p:spPr bwMode="auto">
                      <a:xfrm>
                        <a:off x="1606550" y="1076325"/>
                        <a:ext cx="5341938" cy="49276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60792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3</a:t>
            </a:r>
            <a:endParaRPr lang="en-US" dirty="0"/>
          </a:p>
        </p:txBody>
      </p:sp>
      <p:sp>
        <p:nvSpPr>
          <p:cNvPr id="3" name="Content Placeholder 2"/>
          <p:cNvSpPr>
            <a:spLocks noGrp="1"/>
          </p:cNvSpPr>
          <p:nvPr>
            <p:ph idx="1"/>
          </p:nvPr>
        </p:nvSpPr>
        <p:spPr/>
        <p:txBody>
          <a:bodyPr/>
          <a:lstStyle/>
          <a:p>
            <a:r>
              <a:rPr lang="en-US" dirty="0" smtClean="0"/>
              <a:t>Product entity type</a:t>
            </a:r>
          </a:p>
          <a:p>
            <a:pPr lvl="1"/>
            <a:r>
              <a:rPr lang="en-US" dirty="0" err="1" smtClean="0"/>
              <a:t>ProdNo</a:t>
            </a:r>
            <a:r>
              <a:rPr lang="en-US" dirty="0" smtClean="0"/>
              <a:t> (PK), </a:t>
            </a:r>
            <a:r>
              <a:rPr lang="en-US" dirty="0" err="1" smtClean="0"/>
              <a:t>ProdName</a:t>
            </a:r>
            <a:r>
              <a:rPr lang="en-US" dirty="0" smtClean="0"/>
              <a:t>, </a:t>
            </a:r>
            <a:r>
              <a:rPr lang="en-US" dirty="0" err="1" smtClean="0"/>
              <a:t>ProdQOH</a:t>
            </a:r>
            <a:r>
              <a:rPr lang="en-US" dirty="0" smtClean="0"/>
              <a:t>, </a:t>
            </a:r>
            <a:r>
              <a:rPr lang="en-US" dirty="0" err="1" smtClean="0"/>
              <a:t>ProdPrice</a:t>
            </a:r>
            <a:r>
              <a:rPr lang="en-US" dirty="0" smtClean="0"/>
              <a:t>, </a:t>
            </a:r>
            <a:r>
              <a:rPr lang="en-US" dirty="0" err="1" smtClean="0"/>
              <a:t>ProdNextShipDate</a:t>
            </a:r>
            <a:endParaRPr lang="en-US" dirty="0" smtClean="0"/>
          </a:p>
          <a:p>
            <a:r>
              <a:rPr lang="en-US" dirty="0" smtClean="0"/>
              <a:t>M-N relationship between product and order with order quantity attribute</a:t>
            </a:r>
          </a:p>
          <a:p>
            <a:r>
              <a:rPr lang="en-US" dirty="0" smtClean="0"/>
              <a:t>Order optional for product</a:t>
            </a:r>
          </a:p>
          <a:p>
            <a:r>
              <a:rPr lang="en-US" dirty="0" smtClean="0"/>
              <a:t>Product mandatory for order</a:t>
            </a:r>
            <a:endParaRPr lang="en-US" dirty="0"/>
          </a:p>
        </p:txBody>
      </p:sp>
    </p:spTree>
    <p:extLst>
      <p:ext uri="{BB962C8B-B14F-4D97-AF65-F5344CB8AC3E}">
        <p14:creationId xmlns:p14="http://schemas.microsoft.com/office/powerpoint/2010/main" val="250272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3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244539346"/>
              </p:ext>
            </p:extLst>
          </p:nvPr>
        </p:nvGraphicFramePr>
        <p:xfrm>
          <a:off x="1600199" y="1295399"/>
          <a:ext cx="5931409" cy="4267201"/>
        </p:xfrm>
        <a:graphic>
          <a:graphicData uri="http://schemas.openxmlformats.org/presentationml/2006/ole">
            <mc:AlternateContent xmlns:mc="http://schemas.openxmlformats.org/markup-compatibility/2006">
              <mc:Choice xmlns:v="urn:schemas-microsoft-com:vml" Requires="v">
                <p:oleObj spid="_x0000_s24621" name="Visio" r:id="rId4" imgW="5295197" imgH="3808313" progId="Visio.Drawing.11">
                  <p:embed/>
                </p:oleObj>
              </mc:Choice>
              <mc:Fallback>
                <p:oleObj name="Visio" r:id="rId4" imgW="5295197" imgH="380831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199" y="1295399"/>
                        <a:ext cx="5931409" cy="4267201"/>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42624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Problem 4</a:t>
            </a:r>
            <a:endParaRPr lang="en-US" dirty="0"/>
          </a:p>
        </p:txBody>
      </p:sp>
      <p:sp>
        <p:nvSpPr>
          <p:cNvPr id="3" name="Content Placeholder 2"/>
          <p:cNvSpPr>
            <a:spLocks noGrp="1"/>
          </p:cNvSpPr>
          <p:nvPr>
            <p:ph idx="1"/>
          </p:nvPr>
        </p:nvSpPr>
        <p:spPr/>
        <p:txBody>
          <a:bodyPr/>
          <a:lstStyle/>
          <a:p>
            <a:r>
              <a:rPr lang="en-US" dirty="0" smtClean="0"/>
              <a:t>Transform M-N relationship</a:t>
            </a:r>
          </a:p>
          <a:p>
            <a:r>
              <a:rPr lang="en-US" dirty="0" smtClean="0"/>
              <a:t>Associative entity type</a:t>
            </a:r>
          </a:p>
          <a:p>
            <a:r>
              <a:rPr lang="en-US" dirty="0" smtClean="0"/>
              <a:t>Two identifying, </a:t>
            </a:r>
            <a:r>
              <a:rPr lang="en-US" dirty="0"/>
              <a:t>1-M</a:t>
            </a:r>
            <a:r>
              <a:rPr lang="en-US" dirty="0" smtClean="0"/>
              <a:t> relationships</a:t>
            </a:r>
            <a:endParaRPr lang="en-US" dirty="0"/>
          </a:p>
        </p:txBody>
      </p:sp>
    </p:spTree>
    <p:extLst>
      <p:ext uri="{BB962C8B-B14F-4D97-AF65-F5344CB8AC3E}">
        <p14:creationId xmlns:p14="http://schemas.microsoft.com/office/powerpoint/2010/main" val="89487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4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600200" y="10180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14640911"/>
              </p:ext>
            </p:extLst>
          </p:nvPr>
        </p:nvGraphicFramePr>
        <p:xfrm>
          <a:off x="1847850" y="990600"/>
          <a:ext cx="5695950" cy="4804677"/>
        </p:xfrm>
        <a:graphic>
          <a:graphicData uri="http://schemas.openxmlformats.org/presentationml/2006/ole">
            <mc:AlternateContent xmlns:mc="http://schemas.openxmlformats.org/markup-compatibility/2006">
              <mc:Choice xmlns:v="urn:schemas-microsoft-com:vml" Requires="v">
                <p:oleObj spid="_x0000_s25642" name="Visio" r:id="rId4" imgW="5295197" imgH="4469650" progId="Visio.Drawing.11">
                  <p:embed/>
                </p:oleObj>
              </mc:Choice>
              <mc:Fallback>
                <p:oleObj name="Visio" r:id="rId4" imgW="5295197" imgH="446965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990600"/>
                        <a:ext cx="5695950" cy="480467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122339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Error Problem</a:t>
            </a:r>
            <a:endParaRPr lang="en-US" dirty="0"/>
          </a:p>
        </p:txBody>
      </p:sp>
      <p:sp>
        <p:nvSpPr>
          <p:cNvPr id="4" name="Rectangle 2"/>
          <p:cNvSpPr>
            <a:spLocks noChangeArrowheads="1"/>
          </p:cNvSpPr>
          <p:nvPr/>
        </p:nvSpPr>
        <p:spPr bwMode="auto">
          <a:xfrm flipV="1">
            <a:off x="0" y="-1"/>
            <a:ext cx="78524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32973546"/>
              </p:ext>
            </p:extLst>
          </p:nvPr>
        </p:nvGraphicFramePr>
        <p:xfrm>
          <a:off x="2133600" y="1150845"/>
          <a:ext cx="5486400" cy="4623805"/>
        </p:xfrm>
        <a:graphic>
          <a:graphicData uri="http://schemas.openxmlformats.org/presentationml/2006/ole">
            <mc:AlternateContent xmlns:mc="http://schemas.openxmlformats.org/markup-compatibility/2006">
              <mc:Choice xmlns:v="urn:schemas-microsoft-com:vml" Requires="v">
                <p:oleObj spid="_x0000_s20545" name="Visio" r:id="rId4" imgW="5524219" imgH="4647510" progId="Visio.Drawing.11">
                  <p:embed/>
                </p:oleObj>
              </mc:Choice>
              <mc:Fallback>
                <p:oleObj name="Visio" r:id="rId4" imgW="5524219" imgH="4647510" progId="Visio.Drawing.11">
                  <p:embed/>
                  <p:pic>
                    <p:nvPicPr>
                      <p:cNvPr id="0" name="Object 1"/>
                      <p:cNvPicPr>
                        <a:picLocks noChangeAspect="1" noChangeArrowheads="1"/>
                      </p:cNvPicPr>
                      <p:nvPr/>
                    </p:nvPicPr>
                    <p:blipFill>
                      <a:blip r:embed="rId5"/>
                      <a:srcRect/>
                      <a:stretch>
                        <a:fillRect/>
                      </a:stretch>
                    </p:blipFill>
                    <p:spPr bwMode="auto">
                      <a:xfrm>
                        <a:off x="2133600" y="1150845"/>
                        <a:ext cx="5486400" cy="462380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429073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2418638132"/>
              </p:ext>
            </p:extLst>
          </p:nvPr>
        </p:nvGraphicFramePr>
        <p:xfrm>
          <a:off x="2000250" y="1106330"/>
          <a:ext cx="5467350" cy="4594383"/>
        </p:xfrm>
        <a:graphic>
          <a:graphicData uri="http://schemas.openxmlformats.org/presentationml/2006/ole">
            <mc:AlternateContent xmlns:mc="http://schemas.openxmlformats.org/markup-compatibility/2006">
              <mc:Choice xmlns:v="urn:schemas-microsoft-com:vml" Requires="v">
                <p:oleObj spid="_x0000_s21569" name="Visio" r:id="rId4" imgW="5533133" imgH="4647510" progId="Visio.Drawing.11">
                  <p:embed/>
                </p:oleObj>
              </mc:Choice>
              <mc:Fallback>
                <p:oleObj name="Visio" r:id="rId4" imgW="5533133" imgH="4647510" progId="Visio.Drawing.11">
                  <p:embed/>
                  <p:pic>
                    <p:nvPicPr>
                      <p:cNvPr id="0" name="Object 3"/>
                      <p:cNvPicPr>
                        <a:picLocks noChangeAspect="1" noChangeArrowheads="1"/>
                      </p:cNvPicPr>
                      <p:nvPr/>
                    </p:nvPicPr>
                    <p:blipFill>
                      <a:blip r:embed="rId5"/>
                      <a:srcRect/>
                      <a:stretch>
                        <a:fillRect/>
                      </a:stretch>
                    </p:blipFill>
                    <p:spPr bwMode="auto">
                      <a:xfrm>
                        <a:off x="2000250" y="1106330"/>
                        <a:ext cx="5467350" cy="45943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
        <p:nvSpPr>
          <p:cNvPr id="2" name="Title 1"/>
          <p:cNvSpPr>
            <a:spLocks noGrp="1"/>
          </p:cNvSpPr>
          <p:nvPr>
            <p:ph type="title"/>
          </p:nvPr>
        </p:nvSpPr>
        <p:spPr/>
        <p:txBody>
          <a:bodyPr/>
          <a:lstStyle/>
          <a:p>
            <a:r>
              <a:rPr lang="en-US" dirty="0" smtClean="0"/>
              <a:t>Diagram Error Problem Solution</a:t>
            </a:r>
            <a:endParaRPr lang="en-US" dirty="0"/>
          </a:p>
        </p:txBody>
      </p:sp>
      <p:sp>
        <p:nvSpPr>
          <p:cNvPr id="4" name="Rectangle 2"/>
          <p:cNvSpPr>
            <a:spLocks noChangeArrowheads="1"/>
          </p:cNvSpPr>
          <p:nvPr/>
        </p:nvSpPr>
        <p:spPr bwMode="auto">
          <a:xfrm flipV="1">
            <a:off x="0" y="-1"/>
            <a:ext cx="78524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68432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7 ERD Rules and Problem Solving&amp;quot;&quot;/&gt;&lt;property id=&quot;20307&quot; value=&quot;256&quot;/&gt;&lt;/object&gt;&lt;object type=&quot;3&quot; unique_id=&quot;11299&quot;&gt;&lt;property id=&quot;20148&quot; value=&quot;5&quot;/&gt;&lt;property id=&quot;20300&quot; value=&quot;Slide 3 - &amp;quot;ERD Notation Problem 2 Solution&amp;quot;&quot;/&gt;&lt;property id=&quot;20307&quot; value=&quot;278&quot;/&gt;&lt;/object&gt;&lt;object type=&quot;3&quot; unique_id=&quot;11300&quot;&gt;&lt;property id=&quot;20148&quot; value=&quot;5&quot;/&gt;&lt;property id=&quot;20300&quot; value=&quot;Slide 4 - &amp;quot;ERD Notation Problem 3&amp;quot;&quot;/&gt;&lt;property id=&quot;20307&quot; value=&quot;275&quot;/&gt;&lt;/object&gt;&lt;object type=&quot;3&quot; unique_id=&quot;11301&quot;&gt;&lt;property id=&quot;20148&quot; value=&quot;5&quot;/&gt;&lt;property id=&quot;20300&quot; value=&quot;Slide 5 - &amp;quot;ERD Notation Problem 3 Solution&amp;quot;&quot;/&gt;&lt;property id=&quot;20307&quot; value=&quot;279&quot;/&gt;&lt;/object&gt;&lt;object type=&quot;3&quot; unique_id=&quot;11302&quot;&gt;&lt;property id=&quot;20148&quot; value=&quot;5&quot;/&gt;&lt;property id=&quot;20300&quot; value=&quot;Slide 6 - &amp;quot;ERD Problem 4&amp;quot;&quot;/&gt;&lt;property id=&quot;20307&quot; value=&quot;276&quot;/&gt;&lt;/object&gt;&lt;object type=&quot;3&quot; unique_id=&quot;11303&quot;&gt;&lt;property id=&quot;20148&quot; value=&quot;5&quot;/&gt;&lt;property id=&quot;20300&quot; value=&quot;Slide 7 - &amp;quot;ERD Notation Problem 4 Solution&amp;quot;&quot;/&gt;&lt;property id=&quot;20307&quot; value=&quot;280&quot;/&gt;&lt;/object&gt;&lt;object type=&quot;3&quot; unique_id=&quot;11304&quot;&gt;&lt;property id=&quot;20148&quot; value=&quot;5&quot;/&gt;&lt;property id=&quot;20300&quot; value=&quot;Slide 8 - &amp;quot;Diagram Error Problem&amp;quot;&quot;/&gt;&lt;property id=&quot;20307&quot; value=&quot;271&quot;/&gt;&lt;/object&gt;&lt;object type=&quot;3&quot; unique_id=&quot;11305&quot;&gt;&lt;property id=&quot;20148&quot; value=&quot;5&quot;/&gt;&lt;property id=&quot;20300&quot; value=&quot;Slide 9 - &amp;quot;Diagram Error Problem Solution&amp;quot;&quot;/&gt;&lt;property id=&quot;20307&quot; value=&quot;272&quot;/&gt;&lt;/object&gt;&lt;object type=&quot;3&quot; unique_id=&quot;11306&quot;&gt;&lt;property id=&quot;20148&quot; value=&quot;5&quot;/&gt;&lt;property id=&quot;20300&quot; value=&quot;Slide 10 - &amp;quot;Summary&amp;quot;&quot;/&gt;&lt;property id=&quot;20307&quot; value=&quot;270&quot;/&gt;&lt;/object&gt;&lt;object type=&quot;3&quot; unique_id=&quot;12181&quot;&gt;&lt;property id=&quot;20148&quot; value=&quot;5&quot;/&gt;&lt;property id=&quot;20300&quot; value=&quot;Slide 2 - &amp;quot;Lesson Objectives&amp;quot;&quot;/&gt;&lt;property id=&quot;20307&quot; value=&quot;281&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6|19.7|1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3985</TotalTime>
  <Words>584</Words>
  <Application>Microsoft Office PowerPoint</Application>
  <PresentationFormat>On-screen Show (4:3)</PresentationFormat>
  <Paragraphs>75</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ＭＳ Ｐゴシック</vt:lpstr>
      <vt:lpstr>Arial</vt:lpstr>
      <vt:lpstr>Times New Roman</vt:lpstr>
      <vt:lpstr>Blank Presentation</vt:lpstr>
      <vt:lpstr>Visio</vt:lpstr>
      <vt:lpstr>Module 7 ERD Rules and Problem Solving</vt:lpstr>
      <vt:lpstr>Lesson Objectives</vt:lpstr>
      <vt:lpstr>ERD Notation Problem 2 Solution</vt:lpstr>
      <vt:lpstr>ERD Notation Problem 3</vt:lpstr>
      <vt:lpstr>ERD Notation Problem 3 Solution</vt:lpstr>
      <vt:lpstr>ERD Problem 4</vt:lpstr>
      <vt:lpstr>ERD Notation Problem 4 Solution</vt:lpstr>
      <vt:lpstr>Diagram Error Problem</vt:lpstr>
      <vt:lpstr>Diagram Error Problem Solution</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Lesson 4: ERD Problems</dc:title>
  <dc:subject>Query Formulation with SQL</dc:subject>
  <dc:creator>Michael Mannino</dc:creator>
  <cp:lastModifiedBy>Mannino, Michael</cp:lastModifiedBy>
  <cp:revision>873</cp:revision>
  <cp:lastPrinted>1601-01-01T00:00:00Z</cp:lastPrinted>
  <dcterms:created xsi:type="dcterms:W3CDTF">2000-07-15T18:34:14Z</dcterms:created>
  <dcterms:modified xsi:type="dcterms:W3CDTF">2015-07-22T17:19:26Z</dcterms:modified>
</cp:coreProperties>
</file>