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5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1 of Module 11 on Normalization Concepts and Practice</a:t>
            </a:r>
            <a:endParaRPr lang="en-US" altLang="en-US" baseline="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Opening question</a:t>
            </a:r>
          </a:p>
          <a:p>
            <a:r>
              <a:rPr lang="en-US" altLang="en-US" dirty="0" smtClean="0"/>
              <a:t>- Which processing environment</a:t>
            </a:r>
            <a:r>
              <a:rPr lang="en-US" altLang="en-US" baseline="0" dirty="0" smtClean="0"/>
              <a:t>, transaction processing or business intelligence processing, has more motivation to avoid modification anomalies?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Objectives:</a:t>
            </a:r>
          </a:p>
          <a:p>
            <a:r>
              <a:rPr lang="en-US" altLang="en-US" dirty="0" smtClean="0"/>
              <a:t> - Identify modification anomalies</a:t>
            </a:r>
          </a:p>
          <a:p>
            <a:r>
              <a:rPr lang="en-US" altLang="en-US" dirty="0" smtClean="0"/>
              <a:t> - Define functional dependencies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Narrow</a:t>
            </a:r>
            <a:r>
              <a:rPr lang="en-US" altLang="en-US" baseline="0" dirty="0" smtClean="0"/>
              <a:t> focus on the motivation for control of unwanted redundancy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C3C772-E5FA-4157-B218-0A0A1D21C266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Side effect: unintended consequence; sometimes good, sometimes bad</a:t>
            </a:r>
          </a:p>
          <a:p>
            <a:r>
              <a:rPr lang="en-US" altLang="en-US" smtClean="0"/>
              <a:t>Modification anomaly:</a:t>
            </a:r>
          </a:p>
          <a:p>
            <a:r>
              <a:rPr lang="en-US" altLang="en-US" smtClean="0"/>
              <a:t> - Cannot modify just the desired data</a:t>
            </a:r>
          </a:p>
          <a:p>
            <a:r>
              <a:rPr lang="en-US" altLang="en-US" smtClean="0"/>
              <a:t> - Must modify more than the desired data</a:t>
            </a:r>
          </a:p>
          <a:p>
            <a:r>
              <a:rPr lang="en-US" altLang="en-US" smtClean="0"/>
              <a:t>Cause:</a:t>
            </a:r>
          </a:p>
          <a:p>
            <a:r>
              <a:rPr lang="en-US" altLang="en-US" smtClean="0"/>
              <a:t> - Redundancy: facts stored multiple times</a:t>
            </a:r>
          </a:p>
          <a:p>
            <a:r>
              <a:rPr lang="en-US" altLang="en-US" smtClean="0"/>
              <a:t> - Remove redundancies (unwanted) to eliminate anomalies</a:t>
            </a:r>
          </a:p>
        </p:txBody>
      </p:sp>
    </p:spTree>
    <p:extLst>
      <p:ext uri="{BB962C8B-B14F-4D97-AF65-F5344CB8AC3E}">
        <p14:creationId xmlns:p14="http://schemas.microsoft.com/office/powerpoint/2010/main" val="361141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0711DA-F60B-47D6-94A6-1B70E6EB5BA1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Big University Database Table:</a:t>
            </a:r>
          </a:p>
          <a:p>
            <a:r>
              <a:rPr lang="en-US" altLang="en-US" dirty="0" smtClean="0"/>
              <a:t> - Omission of two columns (</a:t>
            </a:r>
            <a:r>
              <a:rPr lang="en-US" altLang="en-US" dirty="0" err="1" smtClean="0"/>
              <a:t>StdCity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OffTerm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 - Typical beginner's mistake: use one table for the entire database</a:t>
            </a:r>
          </a:p>
          <a:p>
            <a:r>
              <a:rPr lang="en-US" altLang="en-US" dirty="0" smtClean="0"/>
              <a:t>Anomalies:</a:t>
            </a:r>
          </a:p>
          <a:p>
            <a:r>
              <a:rPr lang="en-US" altLang="en-US" dirty="0" smtClean="0"/>
              <a:t> - PK: combination of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OfferNo</a:t>
            </a:r>
            <a:endParaRPr lang="en-US" altLang="en-US" dirty="0" smtClean="0"/>
          </a:p>
          <a:p>
            <a:r>
              <a:rPr lang="en-US" altLang="en-US" dirty="0" smtClean="0"/>
              <a:t> - Insert: cannot insert a new course without</a:t>
            </a:r>
            <a:r>
              <a:rPr lang="en-US" altLang="en-US" baseline="0" dirty="0" smtClean="0"/>
              <a:t> a</a:t>
            </a:r>
            <a:r>
              <a:rPr lang="en-US" altLang="en-US" dirty="0" smtClean="0"/>
              <a:t> student without enrolling in an offering (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part of PK)</a:t>
            </a:r>
          </a:p>
          <a:p>
            <a:r>
              <a:rPr lang="en-US" altLang="en-US" dirty="0" smtClean="0"/>
              <a:t> - Update: change a course description; change every enrollment of the course</a:t>
            </a:r>
          </a:p>
          <a:p>
            <a:r>
              <a:rPr lang="en-US" altLang="en-US" dirty="0" smtClean="0"/>
              <a:t> - Delete: </a:t>
            </a:r>
            <a:r>
              <a:rPr lang="en-US" altLang="en-US" smtClean="0"/>
              <a:t>remove first row</a:t>
            </a:r>
            <a:r>
              <a:rPr lang="en-US" altLang="en-US" dirty="0" smtClean="0"/>
              <a:t>; lose information about </a:t>
            </a:r>
            <a:r>
              <a:rPr lang="en-US" altLang="en-US" smtClean="0"/>
              <a:t>course C1</a:t>
            </a:r>
            <a:r>
              <a:rPr lang="en-US" altLang="en-US" baseline="0" smtClean="0"/>
              <a:t> and O1</a:t>
            </a:r>
            <a:endParaRPr lang="en-US" altLang="en-US" dirty="0" smtClean="0"/>
          </a:p>
          <a:p>
            <a:r>
              <a:rPr lang="en-US" altLang="en-US" dirty="0" smtClean="0"/>
              <a:t>Table has obvious redundancies</a:t>
            </a:r>
          </a:p>
          <a:p>
            <a:r>
              <a:rPr lang="en-US" altLang="en-US" dirty="0" smtClean="0"/>
              <a:t> - Easier to query: no joins</a:t>
            </a:r>
          </a:p>
          <a:p>
            <a:r>
              <a:rPr lang="en-US" altLang="en-US" dirty="0" smtClean="0"/>
              <a:t> - More difficult to change: can work around problems (dummy PK) but tedious to do</a:t>
            </a:r>
          </a:p>
        </p:txBody>
      </p:sp>
    </p:spTree>
    <p:extLst>
      <p:ext uri="{BB962C8B-B14F-4D97-AF65-F5344CB8AC3E}">
        <p14:creationId xmlns:p14="http://schemas.microsoft.com/office/powerpoint/2010/main" val="381933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D0E162-AFCE-456E-98A5-1E7A32DF048D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University database table contains many redundancies</a:t>
            </a:r>
          </a:p>
          <a:p>
            <a:r>
              <a:rPr lang="en-US" altLang="en-US" smtClean="0"/>
              <a:t>Redundancies make the table difficult to manipulate (insert, update, delete)</a:t>
            </a:r>
          </a:p>
          <a:p>
            <a:r>
              <a:rPr lang="en-US" altLang="en-US" smtClean="0"/>
              <a:t>Each row should contain a tightly connected collection of facts: one fact in one place</a:t>
            </a:r>
          </a:p>
          <a:p>
            <a:r>
              <a:rPr lang="en-US" altLang="en-US" smtClean="0"/>
              <a:t>Functional dependencies are the tool for analyzing unwanted redundancies</a:t>
            </a:r>
          </a:p>
        </p:txBody>
      </p:sp>
    </p:spTree>
    <p:extLst>
      <p:ext uri="{BB962C8B-B14F-4D97-AF65-F5344CB8AC3E}">
        <p14:creationId xmlns:p14="http://schemas.microsoft.com/office/powerpoint/2010/main" val="294141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6F44B-20A3-454C-A109-63DC4A9A8914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Cause of difficult modifications: </a:t>
            </a:r>
          </a:p>
          <a:p>
            <a:r>
              <a:rPr lang="en-US" altLang="en-US" dirty="0" smtClean="0"/>
              <a:t> - Unwanted redundancies</a:t>
            </a:r>
          </a:p>
          <a:p>
            <a:r>
              <a:rPr lang="en-US" altLang="en-US" dirty="0" smtClean="0"/>
              <a:t> - Anomalies can occur with unwanted redundancies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Tools covered in other lessons of Module</a:t>
            </a:r>
            <a:r>
              <a:rPr lang="en-US" altLang="en-US" baseline="0" dirty="0" smtClean="0"/>
              <a:t> 11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FDs</a:t>
            </a:r>
          </a:p>
          <a:p>
            <a:pPr marL="171450" indent="-171450">
              <a:buFontTx/>
              <a:buChar char="-"/>
            </a:pPr>
            <a:r>
              <a:rPr lang="en-US" altLang="en-US" baseline="0" smtClean="0"/>
              <a:t>Normal forms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Difference in environments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Transaction processing: high importance of removing unwanted redundancies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Business intelligence processing: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01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11</a:t>
            </a:r>
            <a:br>
              <a:rPr lang="en-US" sz="3200" dirty="0" smtClean="0"/>
            </a:br>
            <a:r>
              <a:rPr lang="en-US" sz="3200" dirty="0" smtClean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Modification Anomalies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Define modification anomaly</a:t>
            </a:r>
          </a:p>
          <a:p>
            <a:pPr eaLnBrk="1" hangingPunct="1"/>
            <a:r>
              <a:rPr lang="en-US" altLang="en-US" dirty="0" smtClean="0"/>
              <a:t>Provide examples of modification anomalies</a:t>
            </a:r>
          </a:p>
          <a:p>
            <a:pPr eaLnBrk="1" hangingPunct="1"/>
            <a:r>
              <a:rPr lang="en-US" altLang="en-US" dirty="0" smtClean="0"/>
              <a:t>Understand processing orientation for avoiding modification anomalies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Modification Anomaly</a:t>
            </a:r>
            <a:endParaRPr lang="en-US" altLang="en-US" dirty="0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Unexpected side effect from a row operation</a:t>
            </a:r>
          </a:p>
          <a:p>
            <a:pPr eaLnBrk="1" hangingPunct="1"/>
            <a:r>
              <a:rPr lang="en-US" altLang="en-US" dirty="0" smtClean="0"/>
              <a:t>Must insert, modify, and delete more data than desired</a:t>
            </a:r>
          </a:p>
          <a:p>
            <a:pPr eaLnBrk="1" hangingPunct="1"/>
            <a:r>
              <a:rPr lang="en-US" altLang="en-US" dirty="0" smtClean="0"/>
              <a:t>Caused by excessive redundancies</a:t>
            </a:r>
          </a:p>
          <a:p>
            <a:pPr eaLnBrk="1" hangingPunct="1"/>
            <a:r>
              <a:rPr lang="en-US" altLang="en-US" dirty="0" smtClean="0"/>
              <a:t>Strive for one fact in one place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814732"/>
      </p:ext>
    </p:extLst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 University Database Table</a:t>
            </a:r>
          </a:p>
        </p:txBody>
      </p:sp>
      <p:graphicFrame>
        <p:nvGraphicFramePr>
          <p:cNvPr id="203011" name="Group 2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94429"/>
              </p:ext>
            </p:extLst>
          </p:nvPr>
        </p:nvGraphicFramePr>
        <p:xfrm>
          <a:off x="685800" y="2209800"/>
          <a:ext cx="7848600" cy="190500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1100138"/>
                <a:gridCol w="1096962"/>
                <a:gridCol w="1100138"/>
                <a:gridCol w="1098550"/>
                <a:gridCol w="1166812"/>
                <a:gridCol w="1219200"/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StdNo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StdClass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OfferNo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OffYear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EnrGrade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CourseNo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CrsDesc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90414"/>
      </p:ext>
    </p:extLst>
  </p:cSld>
  <p:clrMapOvr>
    <a:masterClrMapping/>
  </p:clrMapOvr>
  <p:transition advTm="23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Anomaly Examples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insert a course (C4), must know student and offering</a:t>
            </a:r>
          </a:p>
          <a:p>
            <a:pPr eaLnBrk="1" hangingPunct="1"/>
            <a:r>
              <a:rPr lang="en-US" altLang="en-US" dirty="0" smtClean="0"/>
              <a:t>Update multiple rows to change the </a:t>
            </a:r>
            <a:r>
              <a:rPr lang="en-US" altLang="en-US" dirty="0" smtClean="0"/>
              <a:t>description of course C2</a:t>
            </a:r>
            <a:endParaRPr lang="en-US" altLang="en-US" dirty="0" smtClean="0"/>
          </a:p>
          <a:p>
            <a:r>
              <a:rPr lang="en-US" altLang="en-US" dirty="0" smtClean="0"/>
              <a:t>A row deletion can cause inadvertent removal of related entities. </a:t>
            </a:r>
            <a:r>
              <a:rPr lang="en-US" altLang="en-US" dirty="0"/>
              <a:t>Deleting third enrollment row (S2, O3) loses details about O3 and C3</a:t>
            </a:r>
            <a:r>
              <a:rPr lang="en-US" alt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765319"/>
      </p:ext>
    </p:extLst>
  </p:cSld>
  <p:clrMapOvr>
    <a:masterClrMapping/>
  </p:clrMapOvr>
  <p:transition advTm="5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Modification anomaly: unwanted side effect from a row operation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More rows impacted than anticipated</a:t>
            </a:r>
          </a:p>
          <a:p>
            <a:pPr eaLnBrk="1" hangingPunct="1"/>
            <a:r>
              <a:rPr lang="en-US" altLang="en-US" dirty="0" smtClean="0"/>
              <a:t>Motivation for normalization process to remove excessive redundancies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07054"/>
      </p:ext>
    </p:extLst>
  </p:cSld>
  <p:clrMapOvr>
    <a:masterClrMapping/>
  </p:clrMapOvr>
  <p:transition advTm="1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29629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29630&quot;&gt;&lt;property id=&quot;20148&quot; value=&quot;5&quot;/&gt;&lt;property id=&quot;20300&quot; value=&quot;Slide 3 - &amp;quot;Modification Anomaly&amp;quot;&quot;/&gt;&lt;property id=&quot;20307&quot; value=&quot;258&quot;/&gt;&lt;/object&gt;&lt;object type=&quot;3&quot; unique_id=&quot;29631&quot;&gt;&lt;property id=&quot;20148&quot; value=&quot;5&quot;/&gt;&lt;property id=&quot;20300&quot; value=&quot;Slide 4 - &amp;quot;Big University Database Table&amp;quot;&quot;/&gt;&lt;property id=&quot;20307&quot; value=&quot;259&quot;/&gt;&lt;/object&gt;&lt;object type=&quot;3&quot; unique_id=&quot;29632&quot;&gt;&lt;property id=&quot;20148&quot; value=&quot;5&quot;/&gt;&lt;property id=&quot;20300&quot; value=&quot;Slide 5 - &amp;quot;Anomaly Examples&amp;quot;&quot;/&gt;&lt;property id=&quot;20307&quot; value=&quot;260&quot;/&gt;&lt;/object&gt;&lt;object type=&quot;3&quot; unique_id=&quot;29637&quot;&gt;&lt;property id=&quot;20148&quot; value=&quot;5&quot;/&gt;&lt;property id=&quot;20300&quot; value=&quot;Slide 6 - &amp;quot;Summary&amp;quot;&quot;/&gt;&lt;property id=&quot;20307&quot; value=&quot;26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7|17.7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1.4|6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2.3|20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495</Words>
  <Application>Microsoft Office PowerPoint</Application>
  <PresentationFormat>On-screen Show (4:3)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Times New Roman</vt:lpstr>
      <vt:lpstr>Wingdings</vt:lpstr>
      <vt:lpstr>Blank Presentation</vt:lpstr>
      <vt:lpstr>Module 11 Normalization Concepts and Practice</vt:lpstr>
      <vt:lpstr>Lesson Objectives</vt:lpstr>
      <vt:lpstr>Modification Anomaly</vt:lpstr>
      <vt:lpstr>Big University Database Table</vt:lpstr>
      <vt:lpstr>Anomaly Examples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1: Modification Anomalies</dc:title>
  <dc:subject>Query Formulation with SQL</dc:subject>
  <dc:creator>Michael Mannino</dc:creator>
  <cp:lastModifiedBy>Mike</cp:lastModifiedBy>
  <cp:revision>907</cp:revision>
  <cp:lastPrinted>1601-01-01T00:00:00Z</cp:lastPrinted>
  <dcterms:created xsi:type="dcterms:W3CDTF">2000-07-15T18:34:14Z</dcterms:created>
  <dcterms:modified xsi:type="dcterms:W3CDTF">2015-08-10T16:07:06Z</dcterms:modified>
</cp:coreProperties>
</file>