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</p:sldMasterIdLst>
  <p:notesMasterIdLst>
    <p:notesMasterId r:id="rId8"/>
  </p:notesMasterIdLst>
  <p:handoutMasterIdLst>
    <p:handoutMasterId r:id="rId9"/>
  </p:handoutMasterIdLst>
  <p:sldIdLst>
    <p:sldId id="377" r:id="rId2"/>
    <p:sldId id="372" r:id="rId3"/>
    <p:sldId id="370" r:id="rId4"/>
    <p:sldId id="373" r:id="rId5"/>
    <p:sldId id="371" r:id="rId6"/>
    <p:sldId id="368" r:id="rId7"/>
  </p:sldIdLst>
  <p:sldSz cx="9144000" cy="6858000" type="screen4x3"/>
  <p:notesSz cx="7150100" cy="94488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SimSun" charset="0"/>
        <a:cs typeface="SimSun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SimSun" charset="0"/>
        <a:cs typeface="SimSun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SimSun" charset="0"/>
        <a:cs typeface="SimSun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SimSun" charset="0"/>
        <a:cs typeface="SimSun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SimSun" charset="0"/>
        <a:cs typeface="SimSun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SimSun" charset="0"/>
        <a:cs typeface="SimSun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SimSun" charset="0"/>
        <a:cs typeface="SimSun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SimSun" charset="0"/>
        <a:cs typeface="SimSun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SimSun" charset="0"/>
        <a:cs typeface="SimSun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FFFF99"/>
    <a:srgbClr val="FAE654"/>
    <a:srgbClr val="FFFF00"/>
    <a:srgbClr val="FFCC66"/>
    <a:srgbClr val="FF00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00" autoAdjust="0"/>
    <p:restoredTop sz="94660"/>
  </p:normalViewPr>
  <p:slideViewPr>
    <p:cSldViewPr>
      <p:cViewPr varScale="1">
        <p:scale>
          <a:sx n="72" d="100"/>
          <a:sy n="72" d="100"/>
        </p:scale>
        <p:origin x="-21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5" tIns="46977" rIns="93955" bIns="46977" numCol="1" anchor="t" anchorCtr="0" compatLnSpc="1">
            <a:prstTxWarp prst="textNoShape">
              <a:avLst/>
            </a:prstTxWarp>
          </a:bodyPr>
          <a:lstStyle>
            <a:lvl1pPr defTabSz="939800"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49713" y="0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5" tIns="46977" rIns="93955" bIns="46977" numCol="1" anchor="t" anchorCtr="0" compatLnSpc="1">
            <a:prstTxWarp prst="textNoShape">
              <a:avLst/>
            </a:prstTxWarp>
          </a:bodyPr>
          <a:lstStyle>
            <a:lvl1pPr algn="r" defTabSz="939800"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74138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5" tIns="46977" rIns="93955" bIns="46977" numCol="1" anchor="b" anchorCtr="0" compatLnSpc="1">
            <a:prstTxWarp prst="textNoShape">
              <a:avLst/>
            </a:prstTxWarp>
          </a:bodyPr>
          <a:lstStyle>
            <a:lvl1pPr defTabSz="939800"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49713" y="8974138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5" tIns="46977" rIns="93955" bIns="46977" numCol="1" anchor="b" anchorCtr="0" compatLnSpc="1">
            <a:prstTxWarp prst="textNoShape">
              <a:avLst/>
            </a:prstTxWarp>
          </a:bodyPr>
          <a:lstStyle>
            <a:lvl1pPr algn="r" defTabSz="939800" eaLnBrk="1" hangingPunct="1">
              <a:defRPr sz="1200"/>
            </a:lvl1pPr>
          </a:lstStyle>
          <a:p>
            <a:fld id="{D9D471FF-5F42-2D41-BAB6-36FDDC5D616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80494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5" tIns="46977" rIns="93955" bIns="46977" numCol="1" anchor="t" anchorCtr="0" compatLnSpc="1">
            <a:prstTxWarp prst="textNoShape">
              <a:avLst/>
            </a:prstTxWarp>
          </a:bodyPr>
          <a:lstStyle>
            <a:lvl1pPr defTabSz="939800"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49713" y="0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5" tIns="46977" rIns="93955" bIns="46977" numCol="1" anchor="t" anchorCtr="0" compatLnSpc="1">
            <a:prstTxWarp prst="textNoShape">
              <a:avLst/>
            </a:prstTxWarp>
          </a:bodyPr>
          <a:lstStyle>
            <a:lvl1pPr algn="r" defTabSz="939800"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212850" y="708025"/>
            <a:ext cx="4724400" cy="3543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4375" y="4489450"/>
            <a:ext cx="5721350" cy="425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5" tIns="46977" rIns="93955" bIns="469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74138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5" tIns="46977" rIns="93955" bIns="46977" numCol="1" anchor="b" anchorCtr="0" compatLnSpc="1">
            <a:prstTxWarp prst="textNoShape">
              <a:avLst/>
            </a:prstTxWarp>
          </a:bodyPr>
          <a:lstStyle>
            <a:lvl1pPr defTabSz="939800"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49713" y="8974138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5" tIns="46977" rIns="93955" bIns="46977" numCol="1" anchor="b" anchorCtr="0" compatLnSpc="1">
            <a:prstTxWarp prst="textNoShape">
              <a:avLst/>
            </a:prstTxWarp>
          </a:bodyPr>
          <a:lstStyle>
            <a:lvl1pPr algn="r" defTabSz="939800" eaLnBrk="1" hangingPunct="1">
              <a:defRPr sz="1200"/>
            </a:lvl1pPr>
          </a:lstStyle>
          <a:p>
            <a:fld id="{95621D7D-08B6-EF47-8DFD-AF8F2876416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23493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SimSun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SimSun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SimSun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SimSun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SimSun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 sz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1pPr>
            <a:lvl2pPr marL="742950" indent="-285750" defTabSz="939800">
              <a:defRPr sz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2pPr>
            <a:lvl3pPr marL="1143000" indent="-228600" defTabSz="939800">
              <a:defRPr sz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3pPr>
            <a:lvl4pPr marL="1600200" indent="-228600" defTabSz="939800">
              <a:defRPr sz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4pPr>
            <a:lvl5pPr marL="2057400" indent="-228600" defTabSz="939800">
              <a:defRPr sz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defTabSz="939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defTabSz="939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defTabSz="939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defTabSz="939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fld id="{45790DBA-10F6-5647-8B76-2A41B9044D34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61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SimSu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 sz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1pPr>
            <a:lvl2pPr marL="742950" indent="-285750" defTabSz="939800">
              <a:defRPr sz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2pPr>
            <a:lvl3pPr marL="1143000" indent="-228600" defTabSz="939800">
              <a:defRPr sz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3pPr>
            <a:lvl4pPr marL="1600200" indent="-228600" defTabSz="939800">
              <a:defRPr sz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4pPr>
            <a:lvl5pPr marL="2057400" indent="-228600" defTabSz="939800">
              <a:defRPr sz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defTabSz="939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defTabSz="939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defTabSz="939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defTabSz="939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fld id="{E02DDBDB-E3FE-9541-B89E-002D54BA5B3B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81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SimSu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 sz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1pPr>
            <a:lvl2pPr marL="742950" indent="-285750" defTabSz="939800">
              <a:defRPr sz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2pPr>
            <a:lvl3pPr marL="1143000" indent="-228600" defTabSz="939800">
              <a:defRPr sz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3pPr>
            <a:lvl4pPr marL="1600200" indent="-228600" defTabSz="939800">
              <a:defRPr sz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4pPr>
            <a:lvl5pPr marL="2057400" indent="-228600" defTabSz="939800">
              <a:defRPr sz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defTabSz="939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defTabSz="939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defTabSz="939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defTabSz="939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fld id="{06EF5668-5C2D-AB4B-BC6A-E66563221983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02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SimSu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 sz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1pPr>
            <a:lvl2pPr marL="742950" indent="-285750" defTabSz="939800">
              <a:defRPr sz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2pPr>
            <a:lvl3pPr marL="1143000" indent="-228600" defTabSz="939800">
              <a:defRPr sz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3pPr>
            <a:lvl4pPr marL="1600200" indent="-228600" defTabSz="939800">
              <a:defRPr sz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4pPr>
            <a:lvl5pPr marL="2057400" indent="-228600" defTabSz="939800">
              <a:defRPr sz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defTabSz="939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defTabSz="939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defTabSz="939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defTabSz="939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fld id="{572E28CA-EF35-7941-A338-46D26A2F805A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22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SimSu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 sz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1pPr>
            <a:lvl2pPr marL="742950" indent="-285750" defTabSz="939800">
              <a:defRPr sz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2pPr>
            <a:lvl3pPr marL="1143000" indent="-228600" defTabSz="939800">
              <a:defRPr sz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3pPr>
            <a:lvl4pPr marL="1600200" indent="-228600" defTabSz="939800">
              <a:defRPr sz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4pPr>
            <a:lvl5pPr marL="2057400" indent="-228600" defTabSz="939800">
              <a:defRPr sz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defTabSz="939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defTabSz="939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defTabSz="939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defTabSz="939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fld id="{28D6E985-702C-AF43-B588-E868DABD642E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43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SimSu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 sz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1pPr>
            <a:lvl2pPr marL="742950" indent="-285750" defTabSz="939800">
              <a:defRPr sz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2pPr>
            <a:lvl3pPr marL="1143000" indent="-228600" defTabSz="939800">
              <a:defRPr sz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3pPr>
            <a:lvl4pPr marL="1600200" indent="-228600" defTabSz="939800">
              <a:defRPr sz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4pPr>
            <a:lvl5pPr marL="2057400" indent="-228600" defTabSz="939800">
              <a:defRPr sz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defTabSz="939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defTabSz="939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defTabSz="939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defTabSz="939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fld id="{A00022C5-1E3C-5748-97ED-923292F08502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63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SimSu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914400 h 1000"/>
              <a:gd name="T2" fmla="*/ 0 w 1000"/>
              <a:gd name="T3" fmla="*/ 0 h 1000"/>
              <a:gd name="T4" fmla="*/ 79248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4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 b="0"/>
            </a:lvl1pPr>
          </a:lstStyle>
          <a:p>
            <a:r>
              <a:rPr lang="en-US" altLang="zh-CN"/>
              <a:t>CISC250 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altLang="en-US"/>
              <a:t>Group Number:________________________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 sz="1200" b="0"/>
            </a:lvl1pPr>
          </a:lstStyle>
          <a:p>
            <a:fld id="{30086FAB-315C-9C4A-8D6B-FCF46DAE67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6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CISC250 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Group Number:________________________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Problem #</a:t>
            </a:r>
            <a:fld id="{E1AD9916-DC01-394B-9DF8-F057E24266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10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CISC250 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Group Number:________________________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Problem #</a:t>
            </a:r>
            <a:fld id="{C33395F3-F328-4F4B-BC64-C5FAB95BFB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81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CISC250 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Group Number:________________________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Problem #</a:t>
            </a:r>
            <a:fld id="{BA404AD8-D84D-584F-905C-FBFAC77613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96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CISC250 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Group Number:________________________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Problem #</a:t>
            </a:r>
            <a:fld id="{BBA19F72-EEC2-4E4B-91B5-E421AA3AAF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21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CISC250 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Group Number:________________________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Problem #</a:t>
            </a:r>
            <a:fld id="{0B5DEF38-9CDD-4841-BCDD-9685AAE780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2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CISC250 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Group Number:________________________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Problem #</a:t>
            </a:r>
            <a:fld id="{9CDEB9A0-866B-B646-AC10-D74FC76EEB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54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CISC250 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Group Number:________________________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Problem #</a:t>
            </a:r>
            <a:fld id="{4CDF808E-6367-084B-AD55-A3CD2A80CE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09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CISC250 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Group Number:________________________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Problem #</a:t>
            </a:r>
            <a:fld id="{FBCC94B4-1221-E74D-A01A-5A67496C35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72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CISC250 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Group Number:________________________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Problem #</a:t>
            </a:r>
            <a:fld id="{13AA2E58-3BF0-E54E-B89A-C988E7986C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8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CISC250 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Group Number:________________________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Problem #</a:t>
            </a:r>
            <a:fld id="{52AC28E1-AE59-6E4C-BEB7-C7C2C71EAC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65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CISC250 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Group Number:________________________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Problem #</a:t>
            </a:r>
            <a:fld id="{6F334C6A-C331-E240-AAE2-8E59FFEBF2F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39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32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latin typeface="Garamond" charset="0"/>
              </a:defRPr>
            </a:lvl1pPr>
          </a:lstStyle>
          <a:p>
            <a:r>
              <a:rPr lang="en-US" altLang="zh-CN"/>
              <a:t>CISC250 </a:t>
            </a:r>
            <a:endParaRPr lang="en-US"/>
          </a:p>
        </p:txBody>
      </p:sp>
      <p:sp>
        <p:nvSpPr>
          <p:cNvPr id="393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0" y="6248400"/>
            <a:ext cx="472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>
                <a:latin typeface="+mj-lt"/>
                <a:ea typeface="SimSun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en-US"/>
              <a:t>Group Number:________________________</a:t>
            </a:r>
          </a:p>
        </p:txBody>
      </p:sp>
      <p:sp>
        <p:nvSpPr>
          <p:cNvPr id="393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243638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>
                <a:latin typeface="Garamond" charset="0"/>
              </a:defRPr>
            </a:lvl1pPr>
          </a:lstStyle>
          <a:p>
            <a:r>
              <a:rPr lang="en-US"/>
              <a:t>Problem #</a:t>
            </a:r>
            <a:fld id="{3928803D-7B29-564C-B88E-FDF981232CA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609600 h 1000"/>
              <a:gd name="T2" fmla="*/ 0 w 1000"/>
              <a:gd name="T3" fmla="*/ 0 h 1000"/>
              <a:gd name="T4" fmla="*/ 82296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2209800"/>
          </a:xfrm>
        </p:spPr>
        <p:txBody>
          <a:bodyPr/>
          <a:lstStyle/>
          <a:p>
            <a:pPr algn="ctr" eaLnBrk="1" hangingPunct="1"/>
            <a:r>
              <a:rPr lang="en-US" sz="4600">
                <a:latin typeface="Garamond" charset="0"/>
              </a:rPr>
              <a:t>CISC 250</a:t>
            </a:r>
            <a:br>
              <a:rPr lang="en-US" sz="4600">
                <a:latin typeface="Garamond" charset="0"/>
              </a:rPr>
            </a:br>
            <a:r>
              <a:rPr lang="en-US" sz="4600">
                <a:latin typeface="Garamond" charset="0"/>
              </a:rPr>
              <a:t/>
            </a:r>
            <a:br>
              <a:rPr lang="en-US" sz="4600">
                <a:latin typeface="Garamond" charset="0"/>
              </a:rPr>
            </a:br>
            <a:r>
              <a:rPr lang="en-US" sz="4600">
                <a:latin typeface="Garamond" charset="0"/>
              </a:rPr>
              <a:t>COOP - I</a:t>
            </a:r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zh-CN" sz="1200">
                <a:latin typeface="Garamond" charset="0"/>
                <a:ea typeface="SimSun" charset="0"/>
              </a:rPr>
              <a:t>CISC250 </a:t>
            </a:r>
            <a:endParaRPr lang="en-US" sz="1200">
              <a:latin typeface="Garamond" charset="0"/>
              <a:ea typeface="SimSun" charset="0"/>
            </a:endParaRPr>
          </a:p>
        </p:txBody>
      </p:sp>
      <p:sp>
        <p:nvSpPr>
          <p:cNvPr id="6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Group Number:________________________</a:t>
            </a:r>
          </a:p>
        </p:txBody>
      </p:sp>
      <p:sp>
        <p:nvSpPr>
          <p:cNvPr id="6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latin typeface="+mj-lt"/>
                <a:ea typeface="SimSun" panose="02010600030101010101" pitchFamily="2" charset="-122"/>
                <a:cs typeface="+mn-cs"/>
              </a:rPr>
              <a:t>Problem #1</a:t>
            </a:r>
          </a:p>
        </p:txBody>
      </p:sp>
      <p:sp>
        <p:nvSpPr>
          <p:cNvPr id="7173" name="Line 2"/>
          <p:cNvSpPr>
            <a:spLocks noChangeShapeType="1"/>
          </p:cNvSpPr>
          <p:nvPr/>
        </p:nvSpPr>
        <p:spPr bwMode="auto">
          <a:xfrm>
            <a:off x="533400" y="2209800"/>
            <a:ext cx="815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4" name="Text Box 3"/>
          <p:cNvSpPr txBox="1">
            <a:spLocks noChangeArrowheads="1"/>
          </p:cNvSpPr>
          <p:nvPr/>
        </p:nvSpPr>
        <p:spPr bwMode="auto">
          <a:xfrm>
            <a:off x="838200" y="457200"/>
            <a:ext cx="69500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>
                <a:ea typeface="SimSun" charset="0"/>
              </a:rPr>
              <a:t>Express 145.32.59.24 in binary format and identify the classful prefix length.</a:t>
            </a:r>
          </a:p>
        </p:txBody>
      </p:sp>
      <p:sp>
        <p:nvSpPr>
          <p:cNvPr id="7175" name="Rectangle 5"/>
          <p:cNvSpPr>
            <a:spLocks noChangeArrowheads="1"/>
          </p:cNvSpPr>
          <p:nvPr/>
        </p:nvSpPr>
        <p:spPr bwMode="auto">
          <a:xfrm>
            <a:off x="1466850" y="5362575"/>
            <a:ext cx="60721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800" b="1"/>
              <a:t>1</a:t>
            </a:r>
            <a:r>
              <a:rPr lang="en-US"/>
              <a:t> 0010001.00100000.00111011.00011000 /16 or Class B</a:t>
            </a:r>
          </a:p>
        </p:txBody>
      </p:sp>
      <p:graphicFrame>
        <p:nvGraphicFramePr>
          <p:cNvPr id="457006" name="Group 302"/>
          <p:cNvGraphicFramePr>
            <a:graphicFrameLocks noGrp="1"/>
          </p:cNvGraphicFramePr>
          <p:nvPr>
            <p:ph/>
          </p:nvPr>
        </p:nvGraphicFramePr>
        <p:xfrm>
          <a:off x="609600" y="2514600"/>
          <a:ext cx="7924800" cy="2057401"/>
        </p:xfrm>
        <a:graphic>
          <a:graphicData uri="http://schemas.openxmlformats.org/drawingml/2006/table">
            <a:tbl>
              <a:tblPr/>
              <a:tblGrid>
                <a:gridCol w="881063"/>
                <a:gridCol w="879475"/>
                <a:gridCol w="881062"/>
                <a:gridCol w="881063"/>
                <a:gridCol w="879475"/>
                <a:gridCol w="881062"/>
                <a:gridCol w="881063"/>
                <a:gridCol w="879475"/>
                <a:gridCol w="881062"/>
              </a:tblGrid>
              <a:tr h="631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3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0"/>
                        <a:cs typeface="SimSu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SimSun" charset="0"/>
                          <a:cs typeface="Times New Roman" charset="0"/>
                        </a:rPr>
                        <a:t>2^7=128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SimSun" charset="0"/>
                          <a:cs typeface="Times New Roman" charset="0"/>
                        </a:rPr>
                        <a:t>2^6=64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SimSun" charset="0"/>
                          <a:cs typeface="Times New Roman" charset="0"/>
                        </a:rPr>
                        <a:t>2^5=32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SimSun" charset="0"/>
                          <a:cs typeface="Times New Roman" charset="0"/>
                        </a:rPr>
                        <a:t>2^4=16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SimSun" charset="0"/>
                          <a:cs typeface="Times New Roman" charset="0"/>
                        </a:rPr>
                        <a:t>2^3=8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SimSun" charset="0"/>
                          <a:cs typeface="Times New Roman" charset="0"/>
                        </a:rPr>
                        <a:t>2^2=4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SimSun" charset="0"/>
                          <a:cs typeface="Times New Roman" charset="0"/>
                        </a:rPr>
                        <a:t>2^1=2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SimSun" charset="0"/>
                          <a:cs typeface="Times New Roman" charset="0"/>
                        </a:rPr>
                        <a:t>2^0=1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SimSun" charset="0"/>
                          <a:cs typeface="Times New Roman" charset="0"/>
                        </a:rPr>
                        <a:t>145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SimSun" charset="0"/>
                          <a:cs typeface="Times New Roman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SimSun" charset="0"/>
                          <a:cs typeface="Times New Roman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SimSun" charset="0"/>
                          <a:cs typeface="Times New Roman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SimSun" charset="0"/>
                          <a:cs typeface="Times New Roman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SimSun" charset="0"/>
                          <a:cs typeface="Times New Roman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SimSun" charset="0"/>
                          <a:cs typeface="Times New Roman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SimSun" charset="0"/>
                          <a:cs typeface="Times New Roman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SimSun" charset="0"/>
                          <a:cs typeface="Times New Roman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SimSun" charset="0"/>
                          <a:cs typeface="Times New Roman" charset="0"/>
                        </a:rPr>
                        <a:t>32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SimSun" charset="0"/>
                          <a:cs typeface="Times New Roman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SimSun" charset="0"/>
                          <a:cs typeface="Times New Roman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SimSun" charset="0"/>
                          <a:cs typeface="Times New Roman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SimSun" charset="0"/>
                          <a:cs typeface="Times New Roman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SimSun" charset="0"/>
                          <a:cs typeface="Times New Roman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SimSun" charset="0"/>
                          <a:cs typeface="Times New Roman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SimSun" charset="0"/>
                          <a:cs typeface="Times New Roman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SimSun" charset="0"/>
                          <a:cs typeface="Times New Roman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SimSun" charset="0"/>
                          <a:cs typeface="Times New Roman" charset="0"/>
                        </a:rPr>
                        <a:t>59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SimSun" charset="0"/>
                          <a:cs typeface="Times New Roman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SimSun" charset="0"/>
                          <a:cs typeface="Times New Roman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SimSun" charset="0"/>
                          <a:cs typeface="Times New Roman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SimSun" charset="0"/>
                          <a:cs typeface="Times New Roman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SimSun" charset="0"/>
                          <a:cs typeface="Times New Roman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SimSun" charset="0"/>
                          <a:cs typeface="Times New Roman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SimSun" charset="0"/>
                          <a:cs typeface="Times New Roman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SimSun" charset="0"/>
                          <a:cs typeface="Times New Roman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SimSun" charset="0"/>
                          <a:cs typeface="Times New Roman" charset="0"/>
                        </a:rPr>
                        <a:t>24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SimSun" charset="0"/>
                          <a:cs typeface="Times New Roman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SimSun" charset="0"/>
                          <a:cs typeface="Times New Roman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SimSun" charset="0"/>
                          <a:cs typeface="Times New Roman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SimSun" charset="0"/>
                          <a:cs typeface="Times New Roman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SimSun" charset="0"/>
                          <a:cs typeface="Times New Roman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SimSun" charset="0"/>
                          <a:cs typeface="Times New Roman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SimSun" charset="0"/>
                          <a:cs typeface="Times New Roman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SimSun" charset="0"/>
                          <a:cs typeface="Times New Roman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zh-CN" sz="1200">
                <a:latin typeface="Garamond" charset="0"/>
                <a:ea typeface="SimSun" charset="0"/>
              </a:rPr>
              <a:t>CISC250 </a:t>
            </a:r>
            <a:endParaRPr lang="en-US" sz="1200">
              <a:latin typeface="Garamond" charset="0"/>
              <a:ea typeface="SimSun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Group Number:________________________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latin typeface="+mj-lt"/>
                <a:ea typeface="SimSun" panose="02010600030101010101" pitchFamily="2" charset="-122"/>
                <a:cs typeface="+mn-cs"/>
              </a:rPr>
              <a:t>Problem #2</a:t>
            </a:r>
          </a:p>
        </p:txBody>
      </p:sp>
      <p:sp>
        <p:nvSpPr>
          <p:cNvPr id="9221" name="Line 2"/>
          <p:cNvSpPr>
            <a:spLocks noChangeShapeType="1"/>
          </p:cNvSpPr>
          <p:nvPr/>
        </p:nvSpPr>
        <p:spPr bwMode="auto">
          <a:xfrm>
            <a:off x="533400" y="1752600"/>
            <a:ext cx="815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2" name="Text Box 3"/>
          <p:cNvSpPr txBox="1">
            <a:spLocks noChangeArrowheads="1"/>
          </p:cNvSpPr>
          <p:nvPr/>
        </p:nvSpPr>
        <p:spPr bwMode="auto">
          <a:xfrm>
            <a:off x="838200" y="381000"/>
            <a:ext cx="69500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>
                <a:ea typeface="SimSun" charset="0"/>
              </a:rPr>
              <a:t>What is the subnet address if the destination address is 19.30.84.5 and the mask is 255.255.192.0?</a:t>
            </a:r>
          </a:p>
        </p:txBody>
      </p:sp>
      <p:pic>
        <p:nvPicPr>
          <p:cNvPr id="922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7991475" cy="430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zh-CN" sz="1200">
                <a:latin typeface="Garamond" charset="0"/>
                <a:ea typeface="SimSun" charset="0"/>
              </a:rPr>
              <a:t>CISC250 </a:t>
            </a:r>
            <a:endParaRPr lang="en-US" sz="1200">
              <a:latin typeface="Garamond" charset="0"/>
              <a:ea typeface="SimSun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Group Number:________________________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latin typeface="+mj-lt"/>
                <a:ea typeface="SimSun" panose="02010600030101010101" pitchFamily="2" charset="-122"/>
                <a:cs typeface="+mn-cs"/>
              </a:rPr>
              <a:t>Problem #3</a:t>
            </a:r>
          </a:p>
        </p:txBody>
      </p:sp>
      <p:sp>
        <p:nvSpPr>
          <p:cNvPr id="11269" name="Text Box 3"/>
          <p:cNvSpPr txBox="1">
            <a:spLocks noChangeArrowheads="1"/>
          </p:cNvSpPr>
          <p:nvPr/>
        </p:nvSpPr>
        <p:spPr bwMode="auto">
          <a:xfrm>
            <a:off x="533400" y="533400"/>
            <a:ext cx="8001000" cy="548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342900" indent="-342900" eaLnBrk="1" hangingPunct="1"/>
            <a:r>
              <a:rPr lang="en-US" sz="1800">
                <a:ea typeface="SimSun" charset="0"/>
              </a:rPr>
              <a:t>	</a:t>
            </a:r>
            <a:r>
              <a:rPr lang="en-US" sz="1800" b="1">
                <a:ea typeface="SimSun" charset="0"/>
              </a:rPr>
              <a:t>Assume that you have been assigned the 132.45.0.0/16 network block. You need to establish 8 subnets.</a:t>
            </a:r>
          </a:p>
          <a:p>
            <a:pPr marL="342900" indent="-342900" eaLnBrk="1" hangingPunct="1"/>
            <a:endParaRPr lang="en-US" sz="1800" b="1">
              <a:ea typeface="SimSun" charset="0"/>
            </a:endParaRPr>
          </a:p>
          <a:p>
            <a:pPr marL="342900" indent="-342900" eaLnBrk="1" hangingPunct="1">
              <a:buFontTx/>
              <a:buAutoNum type="arabicPeriod"/>
            </a:pPr>
            <a:r>
              <a:rPr lang="en-US" sz="1800" u="sng">
                <a:ea typeface="SimSun" charset="0"/>
              </a:rPr>
              <a:t>Three</a:t>
            </a:r>
            <a:r>
              <a:rPr lang="en-US" sz="1800">
                <a:ea typeface="SimSun" charset="0"/>
              </a:rPr>
              <a:t> binary digits are required to define the eight subnets.</a:t>
            </a:r>
          </a:p>
          <a:p>
            <a:pPr marL="342900" indent="-342900" eaLnBrk="1" hangingPunct="1">
              <a:buFontTx/>
              <a:buAutoNum type="arabicPeriod"/>
            </a:pPr>
            <a:endParaRPr lang="en-US" sz="1800">
              <a:ea typeface="SimSun" charset="0"/>
            </a:endParaRPr>
          </a:p>
          <a:p>
            <a:pPr marL="342900" indent="-342900" eaLnBrk="1" hangingPunct="1"/>
            <a:r>
              <a:rPr lang="en-US" sz="1800">
                <a:ea typeface="SimSun" charset="0"/>
              </a:rPr>
              <a:t>2. Specify the extended-network-prefix that allows the creation of 8 subnets.</a:t>
            </a:r>
          </a:p>
          <a:p>
            <a:pPr marL="342900" indent="-342900" eaLnBrk="1" hangingPunct="1"/>
            <a:r>
              <a:rPr lang="en-US" sz="1800">
                <a:ea typeface="SimSun" charset="0"/>
              </a:rPr>
              <a:t>	</a:t>
            </a:r>
            <a:r>
              <a:rPr lang="en-US" sz="1800" u="sng">
                <a:ea typeface="SimSun" charset="0"/>
              </a:rPr>
              <a:t>/19 or 255.255.224.0</a:t>
            </a:r>
          </a:p>
          <a:p>
            <a:pPr marL="342900" indent="-342900" eaLnBrk="1" hangingPunct="1"/>
            <a:endParaRPr lang="en-US" sz="1800" u="sng">
              <a:ea typeface="SimSun" charset="0"/>
            </a:endParaRPr>
          </a:p>
          <a:p>
            <a:pPr marL="342900" indent="-342900" eaLnBrk="1" hangingPunct="1"/>
            <a:r>
              <a:rPr lang="en-US" sz="1800">
                <a:ea typeface="SimSun" charset="0"/>
              </a:rPr>
              <a:t>3. Express the subnets in binary format and dotted decimal notation:</a:t>
            </a:r>
          </a:p>
          <a:p>
            <a:pPr marL="342900" indent="-342900" eaLnBrk="1" hangingPunct="1"/>
            <a:endParaRPr lang="en-US" sz="1800">
              <a:ea typeface="SimSun" charset="0"/>
            </a:endParaRPr>
          </a:p>
          <a:p>
            <a:pPr marL="342900" indent="-342900" eaLnBrk="1" hangingPunct="1">
              <a:lnSpc>
                <a:spcPct val="120000"/>
              </a:lnSpc>
            </a:pPr>
            <a:r>
              <a:rPr lang="en-US" sz="1800">
                <a:ea typeface="SimSun" charset="0"/>
              </a:rPr>
              <a:t>Subnet #0: </a:t>
            </a:r>
            <a:r>
              <a:rPr lang="en-US" sz="1800" u="sng">
                <a:ea typeface="SimSun" charset="0"/>
              </a:rPr>
              <a:t>10000100.00101101. 000 00000.00000000 = 132.45.0.0/19</a:t>
            </a:r>
          </a:p>
          <a:p>
            <a:pPr marL="342900" indent="-342900" eaLnBrk="1" hangingPunct="1">
              <a:lnSpc>
                <a:spcPct val="120000"/>
              </a:lnSpc>
            </a:pPr>
            <a:r>
              <a:rPr lang="en-US" sz="1800">
                <a:ea typeface="SimSun" charset="0"/>
              </a:rPr>
              <a:t>Subnet #1: </a:t>
            </a:r>
            <a:r>
              <a:rPr lang="en-US" sz="1800" u="sng">
                <a:ea typeface="SimSun" charset="0"/>
              </a:rPr>
              <a:t>10000100.00101101. 001 00000.00000000 = 132.45.32.0/19</a:t>
            </a:r>
          </a:p>
          <a:p>
            <a:pPr marL="342900" indent="-342900" eaLnBrk="1" hangingPunct="1">
              <a:lnSpc>
                <a:spcPct val="120000"/>
              </a:lnSpc>
            </a:pPr>
            <a:r>
              <a:rPr lang="en-US" sz="1800">
                <a:ea typeface="SimSun" charset="0"/>
              </a:rPr>
              <a:t>Subnet #2: </a:t>
            </a:r>
            <a:r>
              <a:rPr lang="en-US" sz="1800" u="sng">
                <a:ea typeface="SimSun" charset="0"/>
              </a:rPr>
              <a:t>10000100.00101101. 010 00000.00000000 = 132.45.64.0/19</a:t>
            </a:r>
          </a:p>
          <a:p>
            <a:pPr marL="342900" indent="-342900" eaLnBrk="1" hangingPunct="1">
              <a:lnSpc>
                <a:spcPct val="120000"/>
              </a:lnSpc>
            </a:pPr>
            <a:r>
              <a:rPr lang="en-US" sz="1800">
                <a:ea typeface="SimSun" charset="0"/>
              </a:rPr>
              <a:t>Subnet #3: </a:t>
            </a:r>
            <a:r>
              <a:rPr lang="en-US" sz="1800" u="sng">
                <a:ea typeface="SimSun" charset="0"/>
              </a:rPr>
              <a:t>10000100.00101101. 011 00000.00000000 = 132.45.96.0/19</a:t>
            </a:r>
          </a:p>
          <a:p>
            <a:pPr marL="342900" indent="-342900" eaLnBrk="1" hangingPunct="1">
              <a:lnSpc>
                <a:spcPct val="120000"/>
              </a:lnSpc>
            </a:pPr>
            <a:r>
              <a:rPr lang="en-US" sz="1800">
                <a:ea typeface="SimSun" charset="0"/>
              </a:rPr>
              <a:t>Subnet #4: </a:t>
            </a:r>
            <a:r>
              <a:rPr lang="en-US" sz="1800" u="sng">
                <a:ea typeface="SimSun" charset="0"/>
              </a:rPr>
              <a:t>10000100.00101101. 100 00000.00000000 = 132.45.128.0/19</a:t>
            </a:r>
          </a:p>
          <a:p>
            <a:pPr marL="342900" indent="-342900" eaLnBrk="1" hangingPunct="1">
              <a:lnSpc>
                <a:spcPct val="120000"/>
              </a:lnSpc>
            </a:pPr>
            <a:r>
              <a:rPr lang="en-US" sz="1800">
                <a:ea typeface="SimSun" charset="0"/>
              </a:rPr>
              <a:t>Subnet #5: </a:t>
            </a:r>
            <a:r>
              <a:rPr lang="en-US" sz="1800" u="sng">
                <a:ea typeface="SimSun" charset="0"/>
              </a:rPr>
              <a:t>10000100.00101101. 101 00000.00000000 = 132.45.160.0/19</a:t>
            </a:r>
          </a:p>
          <a:p>
            <a:pPr marL="342900" indent="-342900" eaLnBrk="1" hangingPunct="1">
              <a:lnSpc>
                <a:spcPct val="120000"/>
              </a:lnSpc>
            </a:pPr>
            <a:r>
              <a:rPr lang="en-US" sz="1800">
                <a:ea typeface="SimSun" charset="0"/>
              </a:rPr>
              <a:t>Subnet #6: </a:t>
            </a:r>
            <a:r>
              <a:rPr lang="en-US" sz="1800" u="sng">
                <a:ea typeface="SimSun" charset="0"/>
              </a:rPr>
              <a:t>10000100.00101101. 110 00000.00000000 = 132.45.192.0/19</a:t>
            </a:r>
          </a:p>
          <a:p>
            <a:pPr marL="342900" indent="-342900" eaLnBrk="1" hangingPunct="1">
              <a:lnSpc>
                <a:spcPct val="120000"/>
              </a:lnSpc>
            </a:pPr>
            <a:r>
              <a:rPr lang="en-US" sz="1800">
                <a:ea typeface="SimSun" charset="0"/>
              </a:rPr>
              <a:t>Subnet #7: </a:t>
            </a:r>
            <a:r>
              <a:rPr lang="en-US" sz="1800" u="sng">
                <a:ea typeface="SimSun" charset="0"/>
              </a:rPr>
              <a:t>10000100.00101101. 111 00000.00000000 = 132.45.224.0/19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zh-CN" sz="1200">
                <a:latin typeface="Garamond" charset="0"/>
                <a:ea typeface="SimSun" charset="0"/>
              </a:rPr>
              <a:t>CISC250 </a:t>
            </a:r>
            <a:endParaRPr lang="en-US" sz="1200">
              <a:latin typeface="Garamond" charset="0"/>
              <a:ea typeface="SimSun" charset="0"/>
            </a:endParaRPr>
          </a:p>
        </p:txBody>
      </p:sp>
      <p:sp>
        <p:nvSpPr>
          <p:cNvPr id="5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Group Number:________________________</a:t>
            </a:r>
          </a:p>
        </p:txBody>
      </p:sp>
      <p:sp>
        <p:nvSpPr>
          <p:cNvPr id="5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latin typeface="+mj-lt"/>
                <a:ea typeface="SimSun" panose="02010600030101010101" pitchFamily="2" charset="-122"/>
                <a:cs typeface="+mn-cs"/>
              </a:rPr>
              <a:t>Problem #4</a:t>
            </a:r>
          </a:p>
        </p:txBody>
      </p:sp>
      <p:sp>
        <p:nvSpPr>
          <p:cNvPr id="13317" name="Text Box 3"/>
          <p:cNvSpPr txBox="1">
            <a:spLocks noChangeArrowheads="1"/>
          </p:cNvSpPr>
          <p:nvPr/>
        </p:nvSpPr>
        <p:spPr bwMode="auto">
          <a:xfrm>
            <a:off x="609600" y="457200"/>
            <a:ext cx="80772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ea typeface="SimSun" charset="0"/>
              </a:rPr>
              <a:t>For the networks shown below, list the </a:t>
            </a:r>
            <a:r>
              <a:rPr lang="en-US" sz="1800" b="1" u="sng" dirty="0">
                <a:ea typeface="SimSun" charset="0"/>
              </a:rPr>
              <a:t>routing table for router A</a:t>
            </a:r>
            <a:r>
              <a:rPr lang="en-US" sz="1800" dirty="0">
                <a:ea typeface="SimSun" charset="0"/>
              </a:rPr>
              <a:t> (Hint: list all networks that are directly or indirectly connected to A; use the number of hops between routers as your </a:t>
            </a:r>
            <a:r>
              <a:rPr lang="en-US" sz="1800" dirty="0" smtClean="0">
                <a:ea typeface="SimSun" charset="0"/>
              </a:rPr>
              <a:t>metric; assume router B is the default router)</a:t>
            </a:r>
            <a:r>
              <a:rPr lang="en-US" sz="1800" dirty="0">
                <a:ea typeface="SimSun" charset="0"/>
              </a:rPr>
              <a:t>. When a packet arrives at the router A for the destination address 128.196.34.2, what will the router A do with this packet? </a:t>
            </a:r>
          </a:p>
        </p:txBody>
      </p:sp>
      <p:pic>
        <p:nvPicPr>
          <p:cNvPr id="1331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3124200" cy="182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55060" name="Group 404"/>
          <p:cNvGraphicFramePr>
            <a:graphicFrameLocks noGrp="1"/>
          </p:cNvGraphicFramePr>
          <p:nvPr>
            <p:ph/>
          </p:nvPr>
        </p:nvGraphicFramePr>
        <p:xfrm>
          <a:off x="685800" y="4495800"/>
          <a:ext cx="6477000" cy="1645920"/>
        </p:xfrm>
        <a:graphic>
          <a:graphicData uri="http://schemas.openxmlformats.org/drawingml/2006/table">
            <a:tbl>
              <a:tblPr/>
              <a:tblGrid>
                <a:gridCol w="547688"/>
                <a:gridCol w="1431925"/>
                <a:gridCol w="1514475"/>
                <a:gridCol w="735012"/>
                <a:gridCol w="869950"/>
                <a:gridCol w="1377950"/>
              </a:tblGrid>
              <a:tr h="2667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SimSun" charset="0"/>
                          <a:cs typeface="SimSun" charset="0"/>
                        </a:rPr>
                        <a:t>Row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0"/>
                        <a:cs typeface="SimSu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SimSun" charset="0"/>
                          <a:cs typeface="SimSun" charset="0"/>
                        </a:rPr>
                        <a:t>Network/Subnet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0"/>
                        <a:cs typeface="SimSu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SimSun" charset="0"/>
                          <a:cs typeface="SimSun" charset="0"/>
                        </a:rPr>
                        <a:t>Mask (/Prefix)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0"/>
                        <a:cs typeface="SimSu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SimSun" charset="0"/>
                          <a:cs typeface="SimSun" charset="0"/>
                        </a:rPr>
                        <a:t>Metric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0"/>
                        <a:cs typeface="SimSu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SimSun" charset="0"/>
                          <a:cs typeface="SimSun" charset="0"/>
                        </a:rPr>
                        <a:t>Interface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0"/>
                        <a:cs typeface="SimSu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SimSun" charset="0"/>
                          <a:cs typeface="SimSun" charset="0"/>
                        </a:rPr>
                        <a:t>Next-Hop Router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0"/>
                        <a:cs typeface="SimSu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SimSun" charset="0"/>
                          <a:cs typeface="SimSun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0"/>
                        <a:cs typeface="SimSu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SimSun" charset="0"/>
                          <a:cs typeface="Times New Roman" charset="0"/>
                        </a:rPr>
                        <a:t>0.0.0.0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SimSun" charset="0"/>
                          <a:cs typeface="Times New Roman" charset="0"/>
                        </a:rPr>
                        <a:t>0.0.0.0 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SimSu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SimSu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SimSun" charset="0"/>
                          <a:cs typeface="Times New Roman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SimSun" charset="0"/>
                          <a:cs typeface="SimSun" charset="0"/>
                        </a:rPr>
                        <a:t>2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0"/>
                        <a:cs typeface="SimSu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SimSun" charset="0"/>
                          <a:cs typeface="SimSun" charset="0"/>
                        </a:rPr>
                        <a:t>128.196.30.0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0"/>
                        <a:cs typeface="SimSu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SimSun" charset="0"/>
                          <a:cs typeface="SimSun" charset="0"/>
                        </a:rPr>
                        <a:t>255.255.255.0 /24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0"/>
                        <a:cs typeface="SimSu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SimSun" charset="0"/>
                          <a:cs typeface="SimSun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0"/>
                        <a:cs typeface="SimSu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SimSun" charset="0"/>
                          <a:cs typeface="SimSun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0"/>
                        <a:cs typeface="SimSu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SimSun" charset="0"/>
                          <a:cs typeface="SimSun" charset="0"/>
                        </a:rPr>
                        <a:t>Local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0"/>
                        <a:cs typeface="SimSu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SimSun" charset="0"/>
                          <a:cs typeface="SimSun" charset="0"/>
                        </a:rPr>
                        <a:t>3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0"/>
                        <a:cs typeface="SimSu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SimSun" charset="0"/>
                          <a:cs typeface="SimSun" charset="0"/>
                        </a:rPr>
                        <a:t>128.196.32.0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0"/>
                        <a:cs typeface="SimSu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SimSun" charset="0"/>
                          <a:cs typeface="SimSun" charset="0"/>
                        </a:rPr>
                        <a:t>255.255.255.0 /24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0"/>
                        <a:cs typeface="SimSu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SimSun" charset="0"/>
                          <a:cs typeface="SimSun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0"/>
                        <a:cs typeface="SimSu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SimSun" charset="0"/>
                          <a:cs typeface="SimSun" charset="0"/>
                        </a:rPr>
                        <a:t>2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0"/>
                        <a:cs typeface="SimSu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SimSun" charset="0"/>
                          <a:cs typeface="SimSun" charset="0"/>
                        </a:rPr>
                        <a:t>Local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0"/>
                        <a:cs typeface="SimSu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SimSun" charset="0"/>
                          <a:cs typeface="SimSun" charset="0"/>
                        </a:rPr>
                        <a:t>4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0"/>
                        <a:cs typeface="SimSu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SimSun" charset="0"/>
                          <a:cs typeface="SimSun" charset="0"/>
                        </a:rPr>
                        <a:t>128.196.0.0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0"/>
                        <a:cs typeface="SimSu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SimSun" charset="0"/>
                          <a:cs typeface="SimSun" charset="0"/>
                        </a:rPr>
                        <a:t>255.255.0.0 /16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0"/>
                        <a:cs typeface="SimSu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SimSun" charset="0"/>
                          <a:cs typeface="SimSun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0"/>
                        <a:cs typeface="SimSu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SimSun" charset="0"/>
                          <a:cs typeface="SimSun" charset="0"/>
                        </a:rPr>
                        <a:t>2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0"/>
                        <a:cs typeface="SimSu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SimSun" charset="0"/>
                          <a:cs typeface="SimSun" charset="0"/>
                        </a:rPr>
                        <a:t>B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0"/>
                        <a:cs typeface="SimSu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SimSu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SimSun" charset="0"/>
                          <a:cs typeface="Times New Roman" charset="0"/>
                        </a:rPr>
                        <a:t>128.196.34.0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SimSun" charset="0"/>
                          <a:cs typeface="Times New Roman" charset="0"/>
                        </a:rPr>
                        <a:t>255.255.255.0 /24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SimSu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SimSu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SimSun" charset="0"/>
                          <a:cs typeface="Times New Roman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70" name="Rectangle 405"/>
          <p:cNvSpPr>
            <a:spLocks noChangeArrowheads="1"/>
          </p:cNvSpPr>
          <p:nvPr/>
        </p:nvSpPr>
        <p:spPr bwMode="auto">
          <a:xfrm>
            <a:off x="3886200" y="1841500"/>
            <a:ext cx="4876800" cy="2654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en-US" altLang="zh-CN" sz="1400"/>
              <a:t>For this incoming packet, router A first takes the destination IP address 128.196.34.2, masks it with the subnet mask in each row in the routing table, and then compares the result with the Network/Subnet value in that row. If the result matches, it adds the row to the list of matching rows for that packet. In this example, there are two matches: the subnets 128.196.0.0 and 128.196.34.0. The row of 128.196.34.0 is selected as the best match because it is the longest match. Finally, the packet is sent out through the interface 2 to the Next-hop-router (router C) listed in this best matching row (or to the Destination host if next-hop router value in best row says “local”).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zh-CN" sz="1200">
                <a:latin typeface="Garamond" charset="0"/>
                <a:ea typeface="SimSun" charset="0"/>
              </a:rPr>
              <a:t>CISC250 </a:t>
            </a:r>
            <a:endParaRPr lang="en-US" sz="1200">
              <a:latin typeface="Garamond" charset="0"/>
              <a:ea typeface="SimSun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Group Number:________________________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latin typeface="+mj-lt"/>
                <a:ea typeface="SimSun" panose="02010600030101010101" pitchFamily="2" charset="-122"/>
                <a:cs typeface="+mn-cs"/>
              </a:rPr>
              <a:t>Problem #6</a:t>
            </a:r>
          </a:p>
        </p:txBody>
      </p:sp>
      <p:sp>
        <p:nvSpPr>
          <p:cNvPr id="15365" name="Line 2"/>
          <p:cNvSpPr>
            <a:spLocks noChangeShapeType="1"/>
          </p:cNvSpPr>
          <p:nvPr/>
        </p:nvSpPr>
        <p:spPr bwMode="auto">
          <a:xfrm>
            <a:off x="533400" y="2209800"/>
            <a:ext cx="815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6" name="Text Box 3"/>
          <p:cNvSpPr txBox="1">
            <a:spLocks noChangeArrowheads="1"/>
          </p:cNvSpPr>
          <p:nvPr/>
        </p:nvSpPr>
        <p:spPr bwMode="auto">
          <a:xfrm>
            <a:off x="838200" y="609600"/>
            <a:ext cx="69500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>
                <a:ea typeface="SimSun" charset="0"/>
              </a:rPr>
              <a:t>If you wanted to have 12 subnets with a Class C network ID, what subnet mask would you use?</a:t>
            </a:r>
          </a:p>
        </p:txBody>
      </p:sp>
      <p:sp>
        <p:nvSpPr>
          <p:cNvPr id="15367" name="Text Box 5"/>
          <p:cNvSpPr txBox="1">
            <a:spLocks noChangeArrowheads="1"/>
          </p:cNvSpPr>
          <p:nvPr/>
        </p:nvSpPr>
        <p:spPr bwMode="auto">
          <a:xfrm>
            <a:off x="990600" y="2743200"/>
            <a:ext cx="695007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>
                <a:ea typeface="SimSun" charset="0"/>
              </a:rPr>
              <a:t>For a Class C network ID, you have 8 bits for the host part. To have 12 subnets, you need to use at least 4 bits (2</a:t>
            </a:r>
            <a:r>
              <a:rPr lang="en-US" sz="2400" baseline="30000">
                <a:ea typeface="SimSun" charset="0"/>
              </a:rPr>
              <a:t>4</a:t>
            </a:r>
            <a:r>
              <a:rPr lang="en-US" sz="2400">
                <a:ea typeface="SimSun" charset="0"/>
              </a:rPr>
              <a:t>=16) for your subnet part. Therefore, the subnet mask will be</a:t>
            </a:r>
          </a:p>
          <a:p>
            <a:pPr eaLnBrk="1" hangingPunct="1"/>
            <a:endParaRPr lang="en-US" sz="2400">
              <a:ea typeface="SimSun" charset="0"/>
            </a:endParaRPr>
          </a:p>
          <a:p>
            <a:pPr eaLnBrk="1" hangingPunct="1"/>
            <a:r>
              <a:rPr lang="en-US" sz="2400">
                <a:ea typeface="SimSun" charset="0"/>
              </a:rPr>
              <a:t>11111111.11111111.11111111.11110000 </a:t>
            </a:r>
          </a:p>
          <a:p>
            <a:pPr algn="ctr" eaLnBrk="1" hangingPunct="1"/>
            <a:r>
              <a:rPr lang="en-US" sz="2400">
                <a:ea typeface="SimSun" charset="0"/>
              </a:rPr>
              <a:t>255.255.255.240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11104</TotalTime>
  <Words>500</Words>
  <Application>Microsoft Macintosh PowerPoint</Application>
  <PresentationFormat>On-screen Show (4:3)</PresentationFormat>
  <Paragraphs>129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SimSun</vt:lpstr>
      <vt:lpstr>Garamond</vt:lpstr>
      <vt:lpstr>Wingdings</vt:lpstr>
      <vt:lpstr>Times New Roman</vt:lpstr>
      <vt:lpstr>Edge</vt:lpstr>
      <vt:lpstr>CISC 250  COOP - 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Delaware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Jinwei Cao</dc:creator>
  <cp:lastModifiedBy>Jinwei Cao</cp:lastModifiedBy>
  <cp:revision>299</cp:revision>
  <dcterms:created xsi:type="dcterms:W3CDTF">2003-06-15T21:05:31Z</dcterms:created>
  <dcterms:modified xsi:type="dcterms:W3CDTF">2016-03-14T15:29:54Z</dcterms:modified>
</cp:coreProperties>
</file>