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png" ContentType="image/png"/>
  <Default Extension="vml" ContentType="application/vnd.openxmlformats-officedocument.vmlDrawi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32"/>
  </p:notesMasterIdLst>
  <p:handoutMasterIdLst>
    <p:handoutMasterId r:id="rId33"/>
  </p:handoutMasterIdLst>
  <p:sldIdLst>
    <p:sldId id="766" r:id="rId2"/>
    <p:sldId id="767" r:id="rId3"/>
    <p:sldId id="768" r:id="rId4"/>
    <p:sldId id="810" r:id="rId5"/>
    <p:sldId id="811" r:id="rId6"/>
    <p:sldId id="812" r:id="rId7"/>
    <p:sldId id="813" r:id="rId8"/>
    <p:sldId id="773" r:id="rId9"/>
    <p:sldId id="774" r:id="rId10"/>
    <p:sldId id="829" r:id="rId11"/>
    <p:sldId id="830" r:id="rId12"/>
    <p:sldId id="833" r:id="rId13"/>
    <p:sldId id="831" r:id="rId14"/>
    <p:sldId id="832" r:id="rId15"/>
    <p:sldId id="834" r:id="rId16"/>
    <p:sldId id="836" r:id="rId17"/>
    <p:sldId id="835" r:id="rId18"/>
    <p:sldId id="823" r:id="rId19"/>
    <p:sldId id="824" r:id="rId20"/>
    <p:sldId id="825" r:id="rId21"/>
    <p:sldId id="785" r:id="rId22"/>
    <p:sldId id="786" r:id="rId23"/>
    <p:sldId id="840" r:id="rId24"/>
    <p:sldId id="841" r:id="rId25"/>
    <p:sldId id="838" r:id="rId26"/>
    <p:sldId id="839" r:id="rId27"/>
    <p:sldId id="826" r:id="rId28"/>
    <p:sldId id="827" r:id="rId29"/>
    <p:sldId id="828" r:id="rId30"/>
    <p:sldId id="837" r:id="rId31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DDDD"/>
    <a:srgbClr val="FAF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>
      <p:cViewPr varScale="1">
        <p:scale>
          <a:sx n="114" d="100"/>
          <a:sy n="114" d="100"/>
        </p:scale>
        <p:origin x="160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6.wmf"/><Relationship Id="rId5" Type="http://schemas.openxmlformats.org/officeDocument/2006/relationships/image" Target="../media/image7.wmf"/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6.wmf"/><Relationship Id="rId5" Type="http://schemas.openxmlformats.org/officeDocument/2006/relationships/image" Target="../media/image7.wmf"/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6.wmf"/><Relationship Id="rId5" Type="http://schemas.openxmlformats.org/officeDocument/2006/relationships/image" Target="../media/image7.wmf"/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3459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3801184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2755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96457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8675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14658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15681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68697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</p:grpSp>
      <p:pic>
        <p:nvPicPr>
          <p:cNvPr id="14" name="Picture 17" descr="Click To Downloa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38400"/>
            <a:ext cx="990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21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921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CISC 250  Class Notes</a:t>
            </a:r>
          </a:p>
        </p:txBody>
      </p:sp>
      <p:sp>
        <p:nvSpPr>
          <p:cNvPr id="17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FF32DDAE-3EAD-43B0-956E-9B9798D6AE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4362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 Class Notes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79CC6-D989-4139-88DB-9843B6D5B5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3762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7050" y="228600"/>
            <a:ext cx="19621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228600"/>
            <a:ext cx="57340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 Class Notes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852E2-1495-4123-A691-D5B23E4202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2305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572375" cy="10588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600200"/>
            <a:ext cx="38481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91100" y="1600200"/>
            <a:ext cx="38481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 Class Notes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EA1524-18AA-44AF-B790-EA62322856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5938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572375" cy="10588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600200"/>
            <a:ext cx="38481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1600200"/>
            <a:ext cx="38481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 Class Notes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BE3A2D-33E0-44FA-97AE-F69EE0B4D4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161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572375" cy="10588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600200"/>
            <a:ext cx="7848600" cy="2171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3924300"/>
            <a:ext cx="7848600" cy="2171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 Class Notes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0CB6EB-B839-4E23-8A47-FFDE4DE5E9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3726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 Class Notes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9F498B-6B88-45A2-AB6A-63059B2339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81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 Class Notes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ED0BE-F25B-4C20-9D9E-420E4B6075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2924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600200"/>
            <a:ext cx="38481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1600200"/>
            <a:ext cx="38481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 Class Notes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253DA9-3FCE-464A-A209-B84E86B45D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8099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 Class Notes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B8B49-CD22-44E1-AF94-697EF4CE06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5518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 Class Notes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EC1098-E91A-42C3-B658-C6EF192FE7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23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 Class Notes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E6249B-0E5A-489E-9D01-752B43FD7D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315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 Class Notes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B30BC6-421E-49DA-8999-740D6A0C5F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650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 Class Notes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15ED46-8F78-4CCD-A8CE-EBA3830C0E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9130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ChangeArrowheads="1"/>
          </p:cNvSpPr>
          <p:nvPr/>
        </p:nvSpPr>
        <p:spPr bwMode="gray">
          <a:xfrm>
            <a:off x="685800" y="13716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altLang="en-US" smtClean="0"/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228600"/>
            <a:ext cx="7572375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600200"/>
            <a:ext cx="7848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7818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ahoma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818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381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CISC 250  Class Notes</a:t>
            </a:r>
          </a:p>
        </p:txBody>
      </p:sp>
      <p:sp>
        <p:nvSpPr>
          <p:cNvPr id="17818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3246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DB78A5D6-C656-4D38-AAFA-5F9F83F677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2" name="Picture 17" descr="Click To Download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81000"/>
            <a:ext cx="990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  <p:sldLayoutId id="2147483904" r:id="rId12"/>
    <p:sldLayoutId id="2147483905" r:id="rId13"/>
    <p:sldLayoutId id="2147483906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etworksolutions.com/" TargetMode="External"/><Relationship Id="rId3" Type="http://schemas.openxmlformats.org/officeDocument/2006/relationships/hyperlink" Target="http://www.educause.edu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47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daddy.com/" TargetMode="External"/><Relationship Id="rId4" Type="http://schemas.openxmlformats.org/officeDocument/2006/relationships/hyperlink" Target="http://www.internic.net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etworksolutions.com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49.bin"/><Relationship Id="rId6" Type="http://schemas.openxmlformats.org/officeDocument/2006/relationships/oleObject" Target="../embeddings/oleObject50.bin"/><Relationship Id="rId7" Type="http://schemas.openxmlformats.org/officeDocument/2006/relationships/oleObject" Target="../embeddings/oleObject51.bin"/><Relationship Id="rId8" Type="http://schemas.openxmlformats.org/officeDocument/2006/relationships/oleObject" Target="../embeddings/oleObject52.bin"/><Relationship Id="rId9" Type="http://schemas.openxmlformats.org/officeDocument/2006/relationships/oleObject" Target="../embeddings/oleObject53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55.bin"/><Relationship Id="rId6" Type="http://schemas.openxmlformats.org/officeDocument/2006/relationships/oleObject" Target="../embeddings/oleObject56.bin"/><Relationship Id="rId7" Type="http://schemas.openxmlformats.org/officeDocument/2006/relationships/oleObject" Target="../embeddings/oleObject57.bin"/><Relationship Id="rId8" Type="http://schemas.openxmlformats.org/officeDocument/2006/relationships/oleObject" Target="../embeddings/oleObject58.bin"/><Relationship Id="rId9" Type="http://schemas.openxmlformats.org/officeDocument/2006/relationships/oleObject" Target="../embeddings/oleObject59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4" Type="http://schemas.openxmlformats.org/officeDocument/2006/relationships/image" Target="../media/image3.wmf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oleObject" Target="../embeddings/oleObject61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63.bin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20" Type="http://schemas.openxmlformats.org/officeDocument/2006/relationships/oleObject" Target="../embeddings/oleObject13.bin"/><Relationship Id="rId21" Type="http://schemas.openxmlformats.org/officeDocument/2006/relationships/oleObject" Target="../embeddings/oleObject14.bin"/><Relationship Id="rId22" Type="http://schemas.openxmlformats.org/officeDocument/2006/relationships/oleObject" Target="../embeddings/oleObject15.bin"/><Relationship Id="rId10" Type="http://schemas.openxmlformats.org/officeDocument/2006/relationships/oleObject" Target="../embeddings/oleObject6.bin"/><Relationship Id="rId11" Type="http://schemas.openxmlformats.org/officeDocument/2006/relationships/oleObject" Target="../embeddings/oleObject7.bin"/><Relationship Id="rId12" Type="http://schemas.openxmlformats.org/officeDocument/2006/relationships/oleObject" Target="../embeddings/oleObject8.bin"/><Relationship Id="rId13" Type="http://schemas.openxmlformats.org/officeDocument/2006/relationships/oleObject" Target="../embeddings/oleObject9.bin"/><Relationship Id="rId14" Type="http://schemas.openxmlformats.org/officeDocument/2006/relationships/image" Target="../media/image5.wmf"/><Relationship Id="rId15" Type="http://schemas.openxmlformats.org/officeDocument/2006/relationships/oleObject" Target="../embeddings/oleObject10.bin"/><Relationship Id="rId16" Type="http://schemas.openxmlformats.org/officeDocument/2006/relationships/oleObject" Target="../embeddings/oleObject11.bin"/><Relationship Id="rId17" Type="http://schemas.openxmlformats.org/officeDocument/2006/relationships/image" Target="../media/image6.wmf"/><Relationship Id="rId18" Type="http://schemas.openxmlformats.org/officeDocument/2006/relationships/oleObject" Target="../embeddings/oleObject12.bin"/><Relationship Id="rId19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wmf"/><Relationship Id="rId7" Type="http://schemas.openxmlformats.org/officeDocument/2006/relationships/oleObject" Target="../embeddings/oleObject3.bin"/><Relationship Id="rId8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outube.com/watch?v=6MSbon29yRM" TargetMode="External"/><Relationship Id="rId3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.bin"/><Relationship Id="rId20" Type="http://schemas.openxmlformats.org/officeDocument/2006/relationships/oleObject" Target="../embeddings/oleObject28.bin"/><Relationship Id="rId21" Type="http://schemas.openxmlformats.org/officeDocument/2006/relationships/oleObject" Target="../embeddings/oleObject29.bin"/><Relationship Id="rId22" Type="http://schemas.openxmlformats.org/officeDocument/2006/relationships/oleObject" Target="../embeddings/oleObject30.bin"/><Relationship Id="rId10" Type="http://schemas.openxmlformats.org/officeDocument/2006/relationships/oleObject" Target="../embeddings/oleObject21.bin"/><Relationship Id="rId11" Type="http://schemas.openxmlformats.org/officeDocument/2006/relationships/oleObject" Target="../embeddings/oleObject22.bin"/><Relationship Id="rId12" Type="http://schemas.openxmlformats.org/officeDocument/2006/relationships/oleObject" Target="../embeddings/oleObject23.bin"/><Relationship Id="rId13" Type="http://schemas.openxmlformats.org/officeDocument/2006/relationships/oleObject" Target="../embeddings/oleObject24.bin"/><Relationship Id="rId14" Type="http://schemas.openxmlformats.org/officeDocument/2006/relationships/image" Target="../media/image5.wmf"/><Relationship Id="rId15" Type="http://schemas.openxmlformats.org/officeDocument/2006/relationships/oleObject" Target="../embeddings/oleObject25.bin"/><Relationship Id="rId16" Type="http://schemas.openxmlformats.org/officeDocument/2006/relationships/oleObject" Target="../embeddings/oleObject26.bin"/><Relationship Id="rId17" Type="http://schemas.openxmlformats.org/officeDocument/2006/relationships/image" Target="../media/image6.wmf"/><Relationship Id="rId18" Type="http://schemas.openxmlformats.org/officeDocument/2006/relationships/oleObject" Target="../embeddings/oleObject27.bin"/><Relationship Id="rId19" Type="http://schemas.openxmlformats.org/officeDocument/2006/relationships/image" Target="../media/image7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2.xml"/><Relationship Id="rId3" Type="http://schemas.openxmlformats.org/officeDocument/2006/relationships/oleObject" Target="../embeddings/oleObject16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17.bin"/><Relationship Id="rId6" Type="http://schemas.openxmlformats.org/officeDocument/2006/relationships/oleObject" Target="../embeddings/oleObject18.bin"/><Relationship Id="rId7" Type="http://schemas.openxmlformats.org/officeDocument/2006/relationships/image" Target="../media/image4.wmf"/><Relationship Id="rId8" Type="http://schemas.openxmlformats.org/officeDocument/2006/relationships/oleObject" Target="../embeddings/oleObject19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5.bin"/><Relationship Id="rId20" Type="http://schemas.openxmlformats.org/officeDocument/2006/relationships/oleObject" Target="../embeddings/oleObject43.bin"/><Relationship Id="rId21" Type="http://schemas.openxmlformats.org/officeDocument/2006/relationships/oleObject" Target="../embeddings/oleObject44.bin"/><Relationship Id="rId22" Type="http://schemas.openxmlformats.org/officeDocument/2006/relationships/oleObject" Target="../embeddings/oleObject45.bin"/><Relationship Id="rId10" Type="http://schemas.openxmlformats.org/officeDocument/2006/relationships/oleObject" Target="../embeddings/oleObject36.bin"/><Relationship Id="rId11" Type="http://schemas.openxmlformats.org/officeDocument/2006/relationships/oleObject" Target="../embeddings/oleObject37.bin"/><Relationship Id="rId12" Type="http://schemas.openxmlformats.org/officeDocument/2006/relationships/oleObject" Target="../embeddings/oleObject38.bin"/><Relationship Id="rId13" Type="http://schemas.openxmlformats.org/officeDocument/2006/relationships/oleObject" Target="../embeddings/oleObject39.bin"/><Relationship Id="rId14" Type="http://schemas.openxmlformats.org/officeDocument/2006/relationships/image" Target="../media/image5.wmf"/><Relationship Id="rId15" Type="http://schemas.openxmlformats.org/officeDocument/2006/relationships/oleObject" Target="../embeddings/oleObject40.bin"/><Relationship Id="rId16" Type="http://schemas.openxmlformats.org/officeDocument/2006/relationships/oleObject" Target="../embeddings/oleObject41.bin"/><Relationship Id="rId17" Type="http://schemas.openxmlformats.org/officeDocument/2006/relationships/image" Target="../media/image6.wmf"/><Relationship Id="rId18" Type="http://schemas.openxmlformats.org/officeDocument/2006/relationships/oleObject" Target="../embeddings/oleObject42.bin"/><Relationship Id="rId19" Type="http://schemas.openxmlformats.org/officeDocument/2006/relationships/image" Target="../media/image7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3.xml"/><Relationship Id="rId3" Type="http://schemas.openxmlformats.org/officeDocument/2006/relationships/oleObject" Target="../embeddings/oleObject31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32.bin"/><Relationship Id="rId6" Type="http://schemas.openxmlformats.org/officeDocument/2006/relationships/image" Target="../media/image4.wmf"/><Relationship Id="rId7" Type="http://schemas.openxmlformats.org/officeDocument/2006/relationships/oleObject" Target="../embeddings/oleObject33.bin"/><Relationship Id="rId8" Type="http://schemas.openxmlformats.org/officeDocument/2006/relationships/oleObject" Target="../embeddings/oleObject34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 Class Notes</a:t>
            </a: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5B17C8-FFC9-46FF-8B20-98A128AF7055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 smtClean="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391400" cy="1143000"/>
          </a:xfrm>
        </p:spPr>
        <p:txBody>
          <a:bodyPr/>
          <a:lstStyle/>
          <a:p>
            <a:pPr eaLnBrk="1" hangingPunct="1"/>
            <a:r>
              <a:rPr lang="en-US" altLang="en-US" sz="2400" b="1" smtClean="0"/>
              <a:t>CISC 250 –</a:t>
            </a:r>
            <a:r>
              <a:rPr lang="en-US" altLang="en-US" sz="3200" b="1" smtClean="0"/>
              <a:t> </a:t>
            </a:r>
            <a:br>
              <a:rPr lang="en-US" altLang="en-US" sz="3200" b="1" smtClean="0"/>
            </a:br>
            <a:r>
              <a:rPr lang="en-US" altLang="en-US" sz="3200" b="1" smtClean="0"/>
              <a:t>Business Telecomm Networks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8338" y="3795713"/>
            <a:ext cx="7485062" cy="1304925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Application Layer Protocols (Part I) 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- DNS and Email</a:t>
            </a:r>
          </a:p>
        </p:txBody>
      </p:sp>
      <p:pic>
        <p:nvPicPr>
          <p:cNvPr id="4103" name="Picture 4" descr="Click To Down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676400"/>
            <a:ext cx="2057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1433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 Class Notes</a:t>
            </a:r>
          </a:p>
        </p:txBody>
      </p:sp>
      <p:sp>
        <p:nvSpPr>
          <p:cNvPr id="1434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2305B9A-D2DA-41A0-9CE6-A2A6B583B67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 smtClean="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Why not centralize DNS?</a:t>
            </a:r>
          </a:p>
        </p:txBody>
      </p:sp>
      <p:sp>
        <p:nvSpPr>
          <p:cNvPr id="143565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1600200"/>
            <a:ext cx="6477000" cy="4495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Single point of failure</a:t>
            </a:r>
          </a:p>
          <a:p>
            <a:pPr eaLnBrk="1" hangingPunct="1"/>
            <a:r>
              <a:rPr lang="en-US" altLang="en-US" dirty="0" smtClean="0"/>
              <a:t>Traffic volume</a:t>
            </a:r>
          </a:p>
          <a:p>
            <a:pPr eaLnBrk="1" hangingPunct="1"/>
            <a:r>
              <a:rPr lang="en-US" altLang="en-US" dirty="0" smtClean="0"/>
              <a:t>Distant centralized database</a:t>
            </a:r>
          </a:p>
          <a:p>
            <a:pPr eaLnBrk="1" hangingPunct="1"/>
            <a:r>
              <a:rPr lang="en-US" altLang="en-US" dirty="0" smtClean="0"/>
              <a:t>Maintenance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err="1" smtClean="0"/>
              <a:t>doesn</a:t>
            </a:r>
            <a:r>
              <a:rPr lang="ja-JP" altLang="en-US" dirty="0" smtClean="0"/>
              <a:t>’</a:t>
            </a:r>
            <a:r>
              <a:rPr lang="en-US" altLang="ja-JP" dirty="0" smtClean="0"/>
              <a:t>t </a:t>
            </a:r>
            <a:r>
              <a:rPr lang="en-US" altLang="ja-JP" i="1" dirty="0" smtClean="0"/>
              <a:t>scale!- you want reality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i="1" dirty="0" smtClean="0"/>
              <a:t>Backup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i="1" dirty="0" smtClean="0">
                <a:solidFill>
                  <a:srgbClr val="FF0000"/>
                </a:solidFill>
              </a:rPr>
              <a:t>Redundancy very important for network issue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ja-JP" dirty="0" smtClean="0"/>
          </a:p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1536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 Class Notes</a:t>
            </a:r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4589A7-4F74-4868-9B68-1EEB74BFD50D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 smtClean="0"/>
          </a:p>
        </p:txBody>
      </p:sp>
      <p:grpSp>
        <p:nvGrpSpPr>
          <p:cNvPr id="15365" name="Group 2"/>
          <p:cNvGrpSpPr>
            <a:grpSpLocks/>
          </p:cNvGrpSpPr>
          <p:nvPr/>
        </p:nvGrpSpPr>
        <p:grpSpPr bwMode="auto">
          <a:xfrm>
            <a:off x="438150" y="1822450"/>
            <a:ext cx="8205788" cy="2444750"/>
            <a:chOff x="230" y="576"/>
            <a:chExt cx="5504" cy="1757"/>
          </a:xfrm>
        </p:grpSpPr>
        <p:sp>
          <p:nvSpPr>
            <p:cNvPr id="15368" name="Text Box 3"/>
            <p:cNvSpPr txBox="1">
              <a:spLocks noChangeArrowheads="1"/>
            </p:cNvSpPr>
            <p:nvPr/>
          </p:nvSpPr>
          <p:spPr bwMode="auto">
            <a:xfrm>
              <a:off x="2256" y="576"/>
              <a:ext cx="1385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Root DNS Servers</a:t>
              </a:r>
            </a:p>
          </p:txBody>
        </p:sp>
        <p:sp>
          <p:nvSpPr>
            <p:cNvPr id="15369" name="Text Box 4"/>
            <p:cNvSpPr txBox="1">
              <a:spLocks noChangeArrowheads="1"/>
            </p:cNvSpPr>
            <p:nvPr/>
          </p:nvSpPr>
          <p:spPr bwMode="auto">
            <a:xfrm>
              <a:off x="528" y="1344"/>
              <a:ext cx="1325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com DNS servers</a:t>
              </a:r>
            </a:p>
          </p:txBody>
        </p:sp>
        <p:sp>
          <p:nvSpPr>
            <p:cNvPr id="15370" name="Text Box 5"/>
            <p:cNvSpPr txBox="1">
              <a:spLocks noChangeArrowheads="1"/>
            </p:cNvSpPr>
            <p:nvPr/>
          </p:nvSpPr>
          <p:spPr bwMode="auto">
            <a:xfrm>
              <a:off x="2304" y="1296"/>
              <a:ext cx="1257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org DNS servers</a:t>
              </a:r>
            </a:p>
          </p:txBody>
        </p:sp>
        <p:sp>
          <p:nvSpPr>
            <p:cNvPr id="15371" name="Text Box 6"/>
            <p:cNvSpPr txBox="1">
              <a:spLocks noChangeArrowheads="1"/>
            </p:cNvSpPr>
            <p:nvPr/>
          </p:nvSpPr>
          <p:spPr bwMode="auto">
            <a:xfrm>
              <a:off x="4032" y="1296"/>
              <a:ext cx="1291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edu DNS servers</a:t>
              </a:r>
            </a:p>
          </p:txBody>
        </p:sp>
        <p:sp>
          <p:nvSpPr>
            <p:cNvPr id="15372" name="Line 7"/>
            <p:cNvSpPr>
              <a:spLocks noChangeShapeType="1"/>
            </p:cNvSpPr>
            <p:nvPr/>
          </p:nvSpPr>
          <p:spPr bwMode="auto">
            <a:xfrm flipH="1">
              <a:off x="1344" y="864"/>
              <a:ext cx="1392" cy="43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3" name="Line 8"/>
            <p:cNvSpPr>
              <a:spLocks noChangeShapeType="1"/>
            </p:cNvSpPr>
            <p:nvPr/>
          </p:nvSpPr>
          <p:spPr bwMode="auto">
            <a:xfrm>
              <a:off x="2928" y="816"/>
              <a:ext cx="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4" name="Line 9"/>
            <p:cNvSpPr>
              <a:spLocks noChangeShapeType="1"/>
            </p:cNvSpPr>
            <p:nvPr/>
          </p:nvSpPr>
          <p:spPr bwMode="auto">
            <a:xfrm>
              <a:off x="3168" y="864"/>
              <a:ext cx="144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5" name="Text Box 10"/>
            <p:cNvSpPr txBox="1">
              <a:spLocks noChangeArrowheads="1"/>
            </p:cNvSpPr>
            <p:nvPr/>
          </p:nvSpPr>
          <p:spPr bwMode="auto">
            <a:xfrm>
              <a:off x="3878" y="1752"/>
              <a:ext cx="992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udel.edu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DNS servers</a:t>
              </a:r>
            </a:p>
          </p:txBody>
        </p:sp>
        <p:sp>
          <p:nvSpPr>
            <p:cNvPr id="15376" name="Text Box 11"/>
            <p:cNvSpPr txBox="1">
              <a:spLocks noChangeArrowheads="1"/>
            </p:cNvSpPr>
            <p:nvPr/>
          </p:nvSpPr>
          <p:spPr bwMode="auto">
            <a:xfrm>
              <a:off x="4742" y="1752"/>
              <a:ext cx="992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umass.edu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DNS servers</a:t>
              </a:r>
            </a:p>
          </p:txBody>
        </p:sp>
        <p:sp>
          <p:nvSpPr>
            <p:cNvPr id="15377" name="Line 12"/>
            <p:cNvSpPr>
              <a:spLocks noChangeShapeType="1"/>
            </p:cNvSpPr>
            <p:nvPr/>
          </p:nvSpPr>
          <p:spPr bwMode="auto">
            <a:xfrm flipH="1">
              <a:off x="4224" y="1536"/>
              <a:ext cx="336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8" name="Line 13"/>
            <p:cNvSpPr>
              <a:spLocks noChangeShapeType="1"/>
            </p:cNvSpPr>
            <p:nvPr/>
          </p:nvSpPr>
          <p:spPr bwMode="auto">
            <a:xfrm>
              <a:off x="4848" y="1536"/>
              <a:ext cx="288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9" name="Text Box 14"/>
            <p:cNvSpPr txBox="1">
              <a:spLocks noChangeArrowheads="1"/>
            </p:cNvSpPr>
            <p:nvPr/>
          </p:nvSpPr>
          <p:spPr bwMode="auto">
            <a:xfrm>
              <a:off x="230" y="1848"/>
              <a:ext cx="992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yahoo.com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DNS servers</a:t>
              </a:r>
            </a:p>
          </p:txBody>
        </p:sp>
        <p:sp>
          <p:nvSpPr>
            <p:cNvPr id="15380" name="Text Box 15"/>
            <p:cNvSpPr txBox="1">
              <a:spLocks noChangeArrowheads="1"/>
            </p:cNvSpPr>
            <p:nvPr/>
          </p:nvSpPr>
          <p:spPr bwMode="auto">
            <a:xfrm>
              <a:off x="1248" y="1872"/>
              <a:ext cx="1001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amazon.com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DNS servers</a:t>
              </a:r>
            </a:p>
          </p:txBody>
        </p:sp>
        <p:sp>
          <p:nvSpPr>
            <p:cNvPr id="15381" name="Line 16"/>
            <p:cNvSpPr>
              <a:spLocks noChangeShapeType="1"/>
            </p:cNvSpPr>
            <p:nvPr/>
          </p:nvSpPr>
          <p:spPr bwMode="auto">
            <a:xfrm flipH="1">
              <a:off x="768" y="1584"/>
              <a:ext cx="192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2" name="Line 17"/>
            <p:cNvSpPr>
              <a:spLocks noChangeShapeType="1"/>
            </p:cNvSpPr>
            <p:nvPr/>
          </p:nvSpPr>
          <p:spPr bwMode="auto">
            <a:xfrm>
              <a:off x="1392" y="1584"/>
              <a:ext cx="24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3" name="Text Box 18"/>
            <p:cNvSpPr txBox="1">
              <a:spLocks noChangeArrowheads="1"/>
            </p:cNvSpPr>
            <p:nvPr/>
          </p:nvSpPr>
          <p:spPr bwMode="auto">
            <a:xfrm>
              <a:off x="2534" y="1799"/>
              <a:ext cx="993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pbs.org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DNS servers</a:t>
              </a:r>
            </a:p>
          </p:txBody>
        </p:sp>
        <p:sp>
          <p:nvSpPr>
            <p:cNvPr id="15384" name="Line 19"/>
            <p:cNvSpPr>
              <a:spLocks noChangeShapeType="1"/>
            </p:cNvSpPr>
            <p:nvPr/>
          </p:nvSpPr>
          <p:spPr bwMode="auto">
            <a:xfrm>
              <a:off x="2928" y="1536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66" name="Rectangle 20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Distributed, Hierarchical Database</a:t>
            </a:r>
          </a:p>
        </p:txBody>
      </p:sp>
      <p:sp>
        <p:nvSpPr>
          <p:cNvPr id="15367" name="Rectangle 21"/>
          <p:cNvSpPr>
            <a:spLocks noGrp="1" noChangeArrowheads="1"/>
          </p:cNvSpPr>
          <p:nvPr>
            <p:ph type="body" sz="half" idx="2"/>
          </p:nvPr>
        </p:nvSpPr>
        <p:spPr>
          <a:xfrm>
            <a:off x="1422400" y="4724400"/>
            <a:ext cx="6045200" cy="1755775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Root name server</a:t>
            </a:r>
          </a:p>
          <a:p>
            <a:pPr lvl="1" eaLnBrk="1" hangingPunct="1"/>
            <a:r>
              <a:rPr lang="en-US" altLang="en-US" sz="2400" dirty="0" smtClean="0"/>
              <a:t>Top-level Domain (TLD) server</a:t>
            </a:r>
          </a:p>
          <a:p>
            <a:pPr lvl="2" eaLnBrk="1" hangingPunct="1"/>
            <a:r>
              <a:rPr lang="en-US" altLang="en-US" sz="2000" dirty="0" smtClean="0"/>
              <a:t>Authoritative name 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1741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 Class Notes</a:t>
            </a:r>
          </a:p>
        </p:txBody>
      </p:sp>
      <p:sp>
        <p:nvSpPr>
          <p:cNvPr id="1741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5FE84F5-5F57-4421-BC11-9EA3C0C2635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/>
              <a:t>DNS: Root name servers</a:t>
            </a:r>
            <a:endParaRPr lang="en-US" altLang="en-US" dirty="0" smtClean="0"/>
          </a:p>
        </p:txBody>
      </p:sp>
      <p:sp>
        <p:nvSpPr>
          <p:cNvPr id="1439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4188" y="1362075"/>
            <a:ext cx="8478837" cy="4648200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contacted by local name server that can not resolve name</a:t>
            </a:r>
          </a:p>
          <a:p>
            <a:pPr eaLnBrk="1" hangingPunct="1"/>
            <a:r>
              <a:rPr lang="en-US" altLang="en-US" sz="2000" smtClean="0"/>
              <a:t>root name server:</a:t>
            </a:r>
          </a:p>
          <a:p>
            <a:pPr lvl="1" eaLnBrk="1" hangingPunct="1"/>
            <a:r>
              <a:rPr lang="en-US" altLang="en-US" sz="2000" smtClean="0"/>
              <a:t>contacts authoritative name server if name mapping not known</a:t>
            </a:r>
          </a:p>
          <a:p>
            <a:pPr lvl="1" eaLnBrk="1" hangingPunct="1"/>
            <a:r>
              <a:rPr lang="en-US" altLang="en-US" sz="2000" smtClean="0"/>
              <a:t>gets mapping</a:t>
            </a:r>
          </a:p>
          <a:p>
            <a:pPr lvl="1" eaLnBrk="1" hangingPunct="1"/>
            <a:r>
              <a:rPr lang="en-US" altLang="en-US" sz="2000" smtClean="0"/>
              <a:t>returns mapping to local name server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81013" y="3376613"/>
            <a:ext cx="8386762" cy="3189287"/>
            <a:chOff x="303" y="2127"/>
            <a:chExt cx="5283" cy="2009"/>
          </a:xfrm>
        </p:grpSpPr>
        <p:sp>
          <p:nvSpPr>
            <p:cNvPr id="17417" name="Rectangle 5"/>
            <p:cNvSpPr>
              <a:spLocks noChangeArrowheads="1"/>
            </p:cNvSpPr>
            <p:nvPr/>
          </p:nvSpPr>
          <p:spPr bwMode="auto">
            <a:xfrm>
              <a:off x="3897" y="3170"/>
              <a:ext cx="1689" cy="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en-US" sz="2400"/>
                <a:t>    13 root name servers worldwide</a:t>
              </a:r>
              <a:endParaRPr lang="en-US" altLang="en-US" sz="2800"/>
            </a:p>
          </p:txBody>
        </p:sp>
        <p:sp>
          <p:nvSpPr>
            <p:cNvPr id="17418" name="AutoShape 6"/>
            <p:cNvSpPr>
              <a:spLocks noChangeAspect="1" noChangeArrowheads="1"/>
            </p:cNvSpPr>
            <p:nvPr/>
          </p:nvSpPr>
          <p:spPr bwMode="auto">
            <a:xfrm>
              <a:off x="303" y="2262"/>
              <a:ext cx="3644" cy="1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pic>
          <p:nvPicPr>
            <p:cNvPr id="17419" name="Picture 7" descr="world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5" y="2764"/>
              <a:ext cx="2721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0" name="Freeform 8"/>
            <p:cNvSpPr>
              <a:spLocks/>
            </p:cNvSpPr>
            <p:nvPr/>
          </p:nvSpPr>
          <p:spPr bwMode="auto">
            <a:xfrm>
              <a:off x="1373" y="2353"/>
              <a:ext cx="405" cy="778"/>
            </a:xfrm>
            <a:custGeom>
              <a:avLst/>
              <a:gdLst>
                <a:gd name="T0" fmla="*/ 0 w 963"/>
                <a:gd name="T1" fmla="*/ 0 h 1893"/>
                <a:gd name="T2" fmla="*/ 0 w 963"/>
                <a:gd name="T3" fmla="*/ 0 h 1893"/>
                <a:gd name="T4" fmla="*/ 0 w 963"/>
                <a:gd name="T5" fmla="*/ 0 h 1893"/>
                <a:gd name="T6" fmla="*/ 0 60000 65536"/>
                <a:gd name="T7" fmla="*/ 0 60000 65536"/>
                <a:gd name="T8" fmla="*/ 0 60000 65536"/>
                <a:gd name="T9" fmla="*/ 0 w 963"/>
                <a:gd name="T10" fmla="*/ 0 h 1893"/>
                <a:gd name="T11" fmla="*/ 963 w 963"/>
                <a:gd name="T12" fmla="*/ 1893 h 18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3" h="1893">
                  <a:moveTo>
                    <a:pt x="0" y="0"/>
                  </a:moveTo>
                  <a:lnTo>
                    <a:pt x="0" y="930"/>
                  </a:lnTo>
                  <a:lnTo>
                    <a:pt x="963" y="1893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1" name="Text Box 9"/>
            <p:cNvSpPr txBox="1">
              <a:spLocks noChangeArrowheads="1"/>
            </p:cNvSpPr>
            <p:nvPr/>
          </p:nvSpPr>
          <p:spPr bwMode="auto">
            <a:xfrm>
              <a:off x="442" y="3568"/>
              <a:ext cx="1275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1323" tIns="35662" rIns="71323" bIns="35662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solidFill>
                    <a:srgbClr val="000000"/>
                  </a:solidFill>
                  <a:latin typeface="Arial" panose="020B0604020202020204" pitchFamily="34" charset="0"/>
                </a:rPr>
                <a:t>b USC-ISI Marina del Rey, CA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solidFill>
                    <a:srgbClr val="000000"/>
                  </a:solidFill>
                  <a:latin typeface="Arial" panose="020B0604020202020204" pitchFamily="34" charset="0"/>
                </a:rPr>
                <a:t>l  ICANN Los Angeles, CA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7422" name="Freeform 10"/>
            <p:cNvSpPr>
              <a:spLocks/>
            </p:cNvSpPr>
            <p:nvPr/>
          </p:nvSpPr>
          <p:spPr bwMode="auto">
            <a:xfrm>
              <a:off x="962" y="3227"/>
              <a:ext cx="480" cy="344"/>
            </a:xfrm>
            <a:custGeom>
              <a:avLst/>
              <a:gdLst>
                <a:gd name="T0" fmla="*/ 0 w 582"/>
                <a:gd name="T1" fmla="*/ 17 h 426"/>
                <a:gd name="T2" fmla="*/ 33 w 582"/>
                <a:gd name="T3" fmla="*/ 0 h 426"/>
                <a:gd name="T4" fmla="*/ 0 60000 65536"/>
                <a:gd name="T5" fmla="*/ 0 60000 65536"/>
                <a:gd name="T6" fmla="*/ 0 w 582"/>
                <a:gd name="T7" fmla="*/ 0 h 426"/>
                <a:gd name="T8" fmla="*/ 582 w 582"/>
                <a:gd name="T9" fmla="*/ 426 h 4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82" h="426">
                  <a:moveTo>
                    <a:pt x="0" y="426"/>
                  </a:moveTo>
                  <a:lnTo>
                    <a:pt x="582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3" name="Text Box 11"/>
            <p:cNvSpPr txBox="1">
              <a:spLocks noChangeArrowheads="1"/>
            </p:cNvSpPr>
            <p:nvPr/>
          </p:nvSpPr>
          <p:spPr bwMode="auto">
            <a:xfrm>
              <a:off x="303" y="2862"/>
              <a:ext cx="1228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1323" tIns="35662" rIns="71323" bIns="35662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solidFill>
                    <a:srgbClr val="000000"/>
                  </a:solidFill>
                  <a:latin typeface="Arial" panose="020B0604020202020204" pitchFamily="34" charset="0"/>
                </a:rPr>
                <a:t>e NASA Mt View, CA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solidFill>
                    <a:srgbClr val="000000"/>
                  </a:solidFill>
                  <a:latin typeface="Arial" panose="020B0604020202020204" pitchFamily="34" charset="0"/>
                </a:rPr>
                <a:t>f  Internet Software C. Palo</a:t>
              </a:r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 Alto, CA (and 17 other locations)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7424" name="Freeform 12"/>
            <p:cNvSpPr>
              <a:spLocks/>
            </p:cNvSpPr>
            <p:nvPr/>
          </p:nvSpPr>
          <p:spPr bwMode="auto">
            <a:xfrm flipV="1">
              <a:off x="897" y="3073"/>
              <a:ext cx="515" cy="116"/>
            </a:xfrm>
            <a:custGeom>
              <a:avLst/>
              <a:gdLst>
                <a:gd name="T0" fmla="*/ 0 w 582"/>
                <a:gd name="T1" fmla="*/ 0 h 426"/>
                <a:gd name="T2" fmla="*/ 93 w 582"/>
                <a:gd name="T3" fmla="*/ 0 h 426"/>
                <a:gd name="T4" fmla="*/ 0 60000 65536"/>
                <a:gd name="T5" fmla="*/ 0 60000 65536"/>
                <a:gd name="T6" fmla="*/ 0 w 582"/>
                <a:gd name="T7" fmla="*/ 0 h 426"/>
                <a:gd name="T8" fmla="*/ 582 w 582"/>
                <a:gd name="T9" fmla="*/ 426 h 4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82" h="426">
                  <a:moveTo>
                    <a:pt x="0" y="426"/>
                  </a:moveTo>
                  <a:lnTo>
                    <a:pt x="582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5" name="Text Box 13"/>
            <p:cNvSpPr txBox="1">
              <a:spLocks noChangeArrowheads="1"/>
            </p:cNvSpPr>
            <p:nvPr/>
          </p:nvSpPr>
          <p:spPr bwMode="auto">
            <a:xfrm>
              <a:off x="2707" y="2509"/>
              <a:ext cx="1258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1323" tIns="35662" rIns="71323" bIns="35662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solidFill>
                    <a:srgbClr val="000000"/>
                  </a:solidFill>
                  <a:latin typeface="Arial" panose="020B0604020202020204" pitchFamily="34" charset="0"/>
                </a:rPr>
                <a:t>i </a:t>
              </a:r>
              <a:r>
                <a:rPr lang="en-US" altLang="en-US" sz="1000">
                  <a:latin typeface="Arial" panose="020B0604020202020204" pitchFamily="34" charset="0"/>
                </a:rPr>
                <a:t>Autonomica,</a:t>
              </a:r>
              <a:r>
                <a:rPr lang="en-US" altLang="en-US" sz="1000">
                  <a:solidFill>
                    <a:srgbClr val="000000"/>
                  </a:solidFill>
                  <a:latin typeface="Arial" panose="020B0604020202020204" pitchFamily="34" charset="0"/>
                </a:rPr>
                <a:t> Stockholm (plus 3 other locations)</a:t>
              </a:r>
            </a:p>
          </p:txBody>
        </p:sp>
        <p:sp>
          <p:nvSpPr>
            <p:cNvPr id="17426" name="Freeform 14"/>
            <p:cNvSpPr>
              <a:spLocks/>
            </p:cNvSpPr>
            <p:nvPr/>
          </p:nvSpPr>
          <p:spPr bwMode="auto">
            <a:xfrm>
              <a:off x="2477" y="2569"/>
              <a:ext cx="281" cy="412"/>
            </a:xfrm>
            <a:custGeom>
              <a:avLst/>
              <a:gdLst>
                <a:gd name="T0" fmla="*/ 0 w 666"/>
                <a:gd name="T1" fmla="*/ 0 h 1005"/>
                <a:gd name="T2" fmla="*/ 0 w 666"/>
                <a:gd name="T3" fmla="*/ 0 h 1005"/>
                <a:gd name="T4" fmla="*/ 0 60000 65536"/>
                <a:gd name="T5" fmla="*/ 0 60000 65536"/>
                <a:gd name="T6" fmla="*/ 0 w 666"/>
                <a:gd name="T7" fmla="*/ 0 h 1005"/>
                <a:gd name="T8" fmla="*/ 666 w 666"/>
                <a:gd name="T9" fmla="*/ 1005 h 100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66" h="1005">
                  <a:moveTo>
                    <a:pt x="666" y="0"/>
                  </a:moveTo>
                  <a:lnTo>
                    <a:pt x="0" y="1005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7" name="Text Box 15"/>
            <p:cNvSpPr txBox="1">
              <a:spLocks noChangeArrowheads="1"/>
            </p:cNvSpPr>
            <p:nvPr/>
          </p:nvSpPr>
          <p:spPr bwMode="auto">
            <a:xfrm>
              <a:off x="2730" y="2327"/>
              <a:ext cx="1587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1323" tIns="35662" rIns="71323" bIns="35662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solidFill>
                    <a:srgbClr val="000000"/>
                  </a:solidFill>
                  <a:latin typeface="Arial" panose="020B0604020202020204" pitchFamily="34" charset="0"/>
                </a:rPr>
                <a:t>k RIPE London (also Amsterdam, Frankfurt)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7428" name="Freeform 16"/>
            <p:cNvSpPr>
              <a:spLocks/>
            </p:cNvSpPr>
            <p:nvPr/>
          </p:nvSpPr>
          <p:spPr bwMode="auto">
            <a:xfrm>
              <a:off x="2363" y="2439"/>
              <a:ext cx="388" cy="596"/>
            </a:xfrm>
            <a:custGeom>
              <a:avLst/>
              <a:gdLst>
                <a:gd name="T0" fmla="*/ 0 w 922"/>
                <a:gd name="T1" fmla="*/ 0 h 1448"/>
                <a:gd name="T2" fmla="*/ 0 w 922"/>
                <a:gd name="T3" fmla="*/ 0 h 1448"/>
                <a:gd name="T4" fmla="*/ 0 60000 65536"/>
                <a:gd name="T5" fmla="*/ 0 60000 65536"/>
                <a:gd name="T6" fmla="*/ 0 w 922"/>
                <a:gd name="T7" fmla="*/ 0 h 1448"/>
                <a:gd name="T8" fmla="*/ 922 w 922"/>
                <a:gd name="T9" fmla="*/ 1448 h 144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22" h="1448">
                  <a:moveTo>
                    <a:pt x="922" y="0"/>
                  </a:moveTo>
                  <a:lnTo>
                    <a:pt x="0" y="1448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9" name="Text Box 17"/>
            <p:cNvSpPr txBox="1">
              <a:spLocks noChangeArrowheads="1"/>
            </p:cNvSpPr>
            <p:nvPr/>
          </p:nvSpPr>
          <p:spPr bwMode="auto">
            <a:xfrm>
              <a:off x="3434" y="2756"/>
              <a:ext cx="789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1323" tIns="35662" rIns="71323" bIns="35662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solidFill>
                    <a:srgbClr val="000000"/>
                  </a:solidFill>
                  <a:latin typeface="Arial" panose="020B0604020202020204" pitchFamily="34" charset="0"/>
                </a:rPr>
                <a:t>m WIDE Tokyo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7430" name="Freeform 18"/>
            <p:cNvSpPr>
              <a:spLocks/>
            </p:cNvSpPr>
            <p:nvPr/>
          </p:nvSpPr>
          <p:spPr bwMode="auto">
            <a:xfrm>
              <a:off x="3512" y="2891"/>
              <a:ext cx="198" cy="284"/>
            </a:xfrm>
            <a:custGeom>
              <a:avLst/>
              <a:gdLst>
                <a:gd name="T0" fmla="*/ 7 w 252"/>
                <a:gd name="T1" fmla="*/ 0 h 462"/>
                <a:gd name="T2" fmla="*/ 0 w 252"/>
                <a:gd name="T3" fmla="*/ 1 h 462"/>
                <a:gd name="T4" fmla="*/ 0 60000 65536"/>
                <a:gd name="T5" fmla="*/ 0 60000 65536"/>
                <a:gd name="T6" fmla="*/ 0 w 252"/>
                <a:gd name="T7" fmla="*/ 0 h 462"/>
                <a:gd name="T8" fmla="*/ 252 w 252"/>
                <a:gd name="T9" fmla="*/ 462 h 46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2" h="462">
                  <a:moveTo>
                    <a:pt x="252" y="0"/>
                  </a:moveTo>
                  <a:lnTo>
                    <a:pt x="0" y="462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1" name="Text Box 19"/>
            <p:cNvSpPr txBox="1">
              <a:spLocks noChangeArrowheads="1"/>
            </p:cNvSpPr>
            <p:nvPr/>
          </p:nvSpPr>
          <p:spPr bwMode="auto">
            <a:xfrm>
              <a:off x="1362" y="2127"/>
              <a:ext cx="1637" cy="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1323" tIns="35662" rIns="71323" bIns="35662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solidFill>
                    <a:srgbClr val="000000"/>
                  </a:solidFill>
                  <a:latin typeface="Arial" panose="020B0604020202020204" pitchFamily="34" charset="0"/>
                </a:rPr>
                <a:t>a Verisign, Dulles, VA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solidFill>
                    <a:srgbClr val="000000"/>
                  </a:solidFill>
                  <a:latin typeface="Arial" panose="020B0604020202020204" pitchFamily="34" charset="0"/>
                </a:rPr>
                <a:t>c Cogent, Herndon, VA (also Los Angeles)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solidFill>
                    <a:srgbClr val="000000"/>
                  </a:solidFill>
                  <a:latin typeface="Arial" panose="020B0604020202020204" pitchFamily="34" charset="0"/>
                </a:rPr>
                <a:t>d U Maryland College Park, MD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solidFill>
                    <a:srgbClr val="000000"/>
                  </a:solidFill>
                  <a:latin typeface="Arial" panose="020B0604020202020204" pitchFamily="34" charset="0"/>
                </a:rPr>
                <a:t>g US DoD Vienna, VA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solidFill>
                    <a:srgbClr val="000000"/>
                  </a:solidFill>
                  <a:latin typeface="Arial" panose="020B0604020202020204" pitchFamily="34" charset="0"/>
                </a:rPr>
                <a:t>h ARL Aberdeen, MD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solidFill>
                    <a:srgbClr val="000000"/>
                  </a:solidFill>
                  <a:latin typeface="Arial" panose="020B0604020202020204" pitchFamily="34" charset="0"/>
                </a:rPr>
                <a:t>j  Verisign, ( 11 locations)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pic>
        <p:nvPicPr>
          <p:cNvPr id="1741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590800"/>
            <a:ext cx="243205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 Class Notes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25DE5A-DD1D-4358-AAA7-5ECD9EA3842C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 smtClean="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TLD and Authoritative Servers</a:t>
            </a:r>
          </a:p>
        </p:txBody>
      </p:sp>
      <p:sp>
        <p:nvSpPr>
          <p:cNvPr id="143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59750" cy="46482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dirty="0" smtClean="0">
                <a:solidFill>
                  <a:srgbClr val="FF0000"/>
                </a:solidFill>
              </a:rPr>
              <a:t>Top-level domain (TLD) servers:</a:t>
            </a:r>
            <a:r>
              <a:rPr lang="en-US" altLang="en-US" sz="2400" dirty="0" smtClean="0"/>
              <a:t> responsible for com, org, net, </a:t>
            </a:r>
            <a:r>
              <a:rPr lang="en-US" altLang="en-US" sz="2400" dirty="0" err="1" smtClean="0"/>
              <a:t>edu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etc</a:t>
            </a:r>
            <a:r>
              <a:rPr lang="en-US" altLang="en-US" sz="2400" dirty="0" smtClean="0"/>
              <a:t>, and all top-level country domains </a:t>
            </a:r>
            <a:r>
              <a:rPr lang="en-US" altLang="en-US" sz="2400" dirty="0" err="1" smtClean="0"/>
              <a:t>uk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fr</a:t>
            </a:r>
            <a:r>
              <a:rPr lang="en-US" altLang="en-US" sz="2400" dirty="0" smtClean="0"/>
              <a:t>, ca, </a:t>
            </a:r>
            <a:r>
              <a:rPr lang="en-US" altLang="en-US" sz="2400" dirty="0" err="1" smtClean="0"/>
              <a:t>jp</a:t>
            </a:r>
            <a:r>
              <a:rPr lang="en-US" altLang="en-US" sz="2400" dirty="0" smtClean="0"/>
              <a:t>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>
                <a:hlinkClick r:id="rId2"/>
              </a:rPr>
              <a:t>Network solutions </a:t>
            </a:r>
            <a:r>
              <a:rPr lang="en-US" altLang="en-US" sz="2000" dirty="0" smtClean="0"/>
              <a:t>maintains servers for com TLD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err="1" smtClean="0">
                <a:hlinkClick r:id="rId3"/>
              </a:rPr>
              <a:t>Educause</a:t>
            </a:r>
            <a:r>
              <a:rPr lang="en-US" altLang="en-US" sz="2000" dirty="0" smtClean="0"/>
              <a:t> for </a:t>
            </a:r>
            <a:r>
              <a:rPr lang="en-US" altLang="en-US" sz="2000" dirty="0" err="1" smtClean="0"/>
              <a:t>edu</a:t>
            </a:r>
            <a:r>
              <a:rPr lang="en-US" altLang="en-US" sz="2000" dirty="0" smtClean="0"/>
              <a:t> TLD</a:t>
            </a:r>
          </a:p>
          <a:p>
            <a:pPr marL="457200" lvl="1" indent="0" eaLnBrk="1" hangingPunct="1">
              <a:lnSpc>
                <a:spcPct val="120000"/>
              </a:lnSpc>
              <a:buNone/>
            </a:pPr>
            <a:endParaRPr lang="en-US" altLang="en-US" sz="2000" dirty="0" smtClean="0"/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smtClean="0">
                <a:solidFill>
                  <a:srgbClr val="FF0000"/>
                </a:solidFill>
              </a:rPr>
              <a:t>Authoritative DNS servers:</a:t>
            </a:r>
            <a:r>
              <a:rPr lang="en-US" altLang="en-US" sz="2400" dirty="0" smtClean="0"/>
              <a:t> organization</a:t>
            </a:r>
            <a:r>
              <a:rPr lang="ja-JP" altLang="en-US" sz="2400" dirty="0" smtClean="0"/>
              <a:t>’</a:t>
            </a:r>
            <a:r>
              <a:rPr lang="en-US" altLang="ja-JP" sz="2400" dirty="0" smtClean="0"/>
              <a:t>s DNS servers, providing authoritative hostname to IP mappings for organization</a:t>
            </a:r>
            <a:r>
              <a:rPr lang="ja-JP" altLang="en-US" sz="2400" dirty="0" smtClean="0"/>
              <a:t>’</a:t>
            </a:r>
            <a:r>
              <a:rPr lang="en-US" altLang="ja-JP" sz="2400" dirty="0" smtClean="0"/>
              <a:t>s servers (e.g., Web and mail).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/>
              <a:t>Can be maintained by organization or service provider</a:t>
            </a:r>
          </a:p>
          <a:p>
            <a:pPr lvl="1" eaLnBrk="1" hangingPunct="1">
              <a:lnSpc>
                <a:spcPct val="120000"/>
              </a:lnSpc>
            </a:pPr>
            <a:endParaRPr lang="en-US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 Class Notes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A4220EB-4B10-4E79-8DC9-F21B0D050E2D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 smtClean="0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Local Name Server</a:t>
            </a:r>
          </a:p>
        </p:txBody>
      </p:sp>
      <p:sp>
        <p:nvSpPr>
          <p:cNvPr id="143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800" dirty="0" smtClean="0">
                <a:solidFill>
                  <a:srgbClr val="FF0000"/>
                </a:solidFill>
              </a:rPr>
              <a:t>Does not </a:t>
            </a:r>
            <a:r>
              <a:rPr lang="en-US" altLang="en-US" sz="2800" dirty="0" smtClean="0"/>
              <a:t>strictly belong to hierarchy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800" dirty="0" smtClean="0"/>
              <a:t>Cache stores copies of your activities before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800" dirty="0" smtClean="0"/>
              <a:t>Each ISP (residential ISP, company, university) has one.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 smtClean="0"/>
              <a:t>Also called </a:t>
            </a:r>
            <a:r>
              <a:rPr lang="ja-JP" altLang="en-US" sz="2400" dirty="0" smtClean="0"/>
              <a:t>“</a:t>
            </a:r>
            <a:r>
              <a:rPr lang="en-US" altLang="ja-JP" sz="2400" dirty="0" smtClean="0">
                <a:solidFill>
                  <a:srgbClr val="FF0000"/>
                </a:solidFill>
              </a:rPr>
              <a:t>default name server</a:t>
            </a:r>
            <a:r>
              <a:rPr lang="ja-JP" altLang="en-US" sz="2400" dirty="0" smtClean="0"/>
              <a:t>”</a:t>
            </a:r>
            <a:endParaRPr lang="en-US" altLang="ja-JP" sz="2400" dirty="0" smtClean="0"/>
          </a:p>
          <a:p>
            <a:pPr eaLnBrk="1" hangingPunct="1">
              <a:lnSpc>
                <a:spcPct val="120000"/>
              </a:lnSpc>
            </a:pPr>
            <a:r>
              <a:rPr lang="en-US" altLang="en-US" sz="2800" dirty="0" smtClean="0"/>
              <a:t>When a host makes a DNS query(like what is the IP), query is sent to its local DNS server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 smtClean="0"/>
              <a:t>Acts as a proxy, forwards query into hierarchy.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dirty="0" smtClean="0"/>
          </a:p>
        </p:txBody>
      </p:sp>
      <p:sp>
        <p:nvSpPr>
          <p:cNvPr id="1945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 Class Notes</a:t>
            </a:r>
          </a:p>
        </p:txBody>
      </p:sp>
      <p:sp>
        <p:nvSpPr>
          <p:cNvPr id="1946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1DBB1FB-5952-4128-B0E9-808FF6BEBF6D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 smtClean="0"/>
          </a:p>
        </p:txBody>
      </p:sp>
      <p:graphicFrame>
        <p:nvGraphicFramePr>
          <p:cNvPr id="19461" name="Object 2"/>
          <p:cNvGraphicFramePr>
            <a:graphicFrameLocks noChangeAspect="1"/>
          </p:cNvGraphicFramePr>
          <p:nvPr/>
        </p:nvGraphicFramePr>
        <p:xfrm>
          <a:off x="4989513" y="4303713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9" name="Clip" r:id="rId3" imgW="1307263" imgH="1084139" progId="MS_ClipArt_Gallery.2">
                  <p:embed/>
                </p:oleObj>
              </mc:Choice>
              <mc:Fallback>
                <p:oleObj name="Clip" r:id="rId3" imgW="1307263" imgH="1084139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9513" y="4303713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132263" y="4881563"/>
            <a:ext cx="1895475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requesting host</a:t>
            </a:r>
            <a:endParaRPr lang="en-US" altLang="en-US" sz="2400">
              <a:latin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xxx.google.com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9463" name="Text Box 4"/>
          <p:cNvSpPr txBox="1">
            <a:spLocks noChangeArrowheads="1"/>
          </p:cNvSpPr>
          <p:nvPr/>
        </p:nvSpPr>
        <p:spPr bwMode="auto">
          <a:xfrm>
            <a:off x="6792913" y="5670550"/>
            <a:ext cx="165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www.udel.edu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graphicFrame>
        <p:nvGraphicFramePr>
          <p:cNvPr id="19464" name="Object 5"/>
          <p:cNvGraphicFramePr>
            <a:graphicFrameLocks noChangeAspect="1"/>
          </p:cNvGraphicFramePr>
          <p:nvPr/>
        </p:nvGraphicFramePr>
        <p:xfrm>
          <a:off x="7113588" y="5103813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0" name="Clip" r:id="rId5" imgW="1307263" imgH="1084139" progId="MS_ClipArt_Gallery.2">
                  <p:embed/>
                </p:oleObj>
              </mc:Choice>
              <mc:Fallback>
                <p:oleObj name="Clip" r:id="rId5" imgW="1307263" imgH="1084139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3588" y="5103813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65" name="Group 6"/>
          <p:cNvGrpSpPr>
            <a:grpSpLocks/>
          </p:cNvGrpSpPr>
          <p:nvPr/>
        </p:nvGrpSpPr>
        <p:grpSpPr bwMode="auto">
          <a:xfrm>
            <a:off x="5237163" y="2228850"/>
            <a:ext cx="369887" cy="657225"/>
            <a:chOff x="4180" y="783"/>
            <a:chExt cx="150" cy="307"/>
          </a:xfrm>
        </p:grpSpPr>
        <p:sp>
          <p:nvSpPr>
            <p:cNvPr id="19518" name="AutoShape 7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519" name="Rectangle 8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520" name="Rectangle 9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521" name="AutoShape 10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522" name="Line 11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3" name="Line 12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4" name="Rectangle 13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525" name="Rectangle 14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19466" name="Text Box 15"/>
          <p:cNvSpPr txBox="1">
            <a:spLocks noChangeArrowheads="1"/>
          </p:cNvSpPr>
          <p:nvPr/>
        </p:nvSpPr>
        <p:spPr bwMode="auto">
          <a:xfrm>
            <a:off x="5791200" y="481013"/>
            <a:ext cx="2011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root DNS server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440784" name="Line 16"/>
          <p:cNvSpPr>
            <a:spLocks noChangeShapeType="1"/>
          </p:cNvSpPr>
          <p:nvPr/>
        </p:nvSpPr>
        <p:spPr bwMode="auto">
          <a:xfrm flipH="1" flipV="1">
            <a:off x="5286375" y="2916238"/>
            <a:ext cx="0" cy="1314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0785" name="Line 17"/>
          <p:cNvSpPr>
            <a:spLocks noChangeShapeType="1"/>
          </p:cNvSpPr>
          <p:nvPr/>
        </p:nvSpPr>
        <p:spPr bwMode="auto">
          <a:xfrm flipV="1">
            <a:off x="5400675" y="1220788"/>
            <a:ext cx="914400" cy="9715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0786" name="Line 18"/>
          <p:cNvSpPr>
            <a:spLocks noChangeShapeType="1"/>
          </p:cNvSpPr>
          <p:nvPr/>
        </p:nvSpPr>
        <p:spPr bwMode="auto">
          <a:xfrm flipV="1">
            <a:off x="5686425" y="2382838"/>
            <a:ext cx="1485900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0787" name="Line 19"/>
          <p:cNvSpPr>
            <a:spLocks noChangeShapeType="1"/>
          </p:cNvSpPr>
          <p:nvPr/>
        </p:nvSpPr>
        <p:spPr bwMode="auto">
          <a:xfrm flipH="1" flipV="1">
            <a:off x="5686425" y="2554288"/>
            <a:ext cx="14192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0788" name="Line 20"/>
          <p:cNvSpPr>
            <a:spLocks noChangeShapeType="1"/>
          </p:cNvSpPr>
          <p:nvPr/>
        </p:nvSpPr>
        <p:spPr bwMode="auto">
          <a:xfrm flipH="1">
            <a:off x="5610225" y="1449388"/>
            <a:ext cx="733425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0789" name="Line 21"/>
          <p:cNvSpPr>
            <a:spLocks noChangeShapeType="1"/>
          </p:cNvSpPr>
          <p:nvPr/>
        </p:nvSpPr>
        <p:spPr bwMode="auto">
          <a:xfrm>
            <a:off x="5476875" y="2944813"/>
            <a:ext cx="9525" cy="13239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473" name="Group 22"/>
          <p:cNvGrpSpPr>
            <a:grpSpLocks/>
          </p:cNvGrpSpPr>
          <p:nvPr/>
        </p:nvGrpSpPr>
        <p:grpSpPr bwMode="auto">
          <a:xfrm>
            <a:off x="4130675" y="3062288"/>
            <a:ext cx="1998663" cy="611187"/>
            <a:chOff x="2800" y="2132"/>
            <a:chExt cx="1259" cy="385"/>
          </a:xfrm>
        </p:grpSpPr>
        <p:sp>
          <p:nvSpPr>
            <p:cNvPr id="19516" name="Rectangle 23"/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517" name="Text Box 24"/>
            <p:cNvSpPr txBox="1">
              <a:spLocks noChangeArrowheads="1"/>
            </p:cNvSpPr>
            <p:nvPr/>
          </p:nvSpPr>
          <p:spPr bwMode="auto">
            <a:xfrm>
              <a:off x="2800" y="2132"/>
              <a:ext cx="1259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mic Sans MS" panose="030F0702030302020204" pitchFamily="66" charset="0"/>
                </a:rPr>
                <a:t>local DNS server</a:t>
              </a:r>
              <a:endParaRPr lang="en-US" altLang="en-US" sz="2400">
                <a:latin typeface="Times New Roman" panose="02020603050405020304" pitchFamily="18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latin typeface="Courier New" panose="02070309020205020404" pitchFamily="49" charset="0"/>
                </a:rPr>
                <a:t>ns1.google.com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</p:grpSp>
      <p:sp>
        <p:nvSpPr>
          <p:cNvPr id="1440793" name="Text Box 25"/>
          <p:cNvSpPr txBox="1">
            <a:spLocks noChangeArrowheads="1"/>
          </p:cNvSpPr>
          <p:nvPr/>
        </p:nvSpPr>
        <p:spPr bwMode="auto">
          <a:xfrm>
            <a:off x="4997450" y="37719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440794" name="Text Box 26"/>
          <p:cNvSpPr txBox="1">
            <a:spLocks noChangeArrowheads="1"/>
          </p:cNvSpPr>
          <p:nvPr/>
        </p:nvSpPr>
        <p:spPr bwMode="auto">
          <a:xfrm>
            <a:off x="5540375" y="14382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440795" name="Text Box 27"/>
          <p:cNvSpPr txBox="1">
            <a:spLocks noChangeArrowheads="1"/>
          </p:cNvSpPr>
          <p:nvPr/>
        </p:nvSpPr>
        <p:spPr bwMode="auto">
          <a:xfrm>
            <a:off x="5978525" y="1676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440796" name="Text Box 28"/>
          <p:cNvSpPr txBox="1">
            <a:spLocks noChangeArrowheads="1"/>
          </p:cNvSpPr>
          <p:nvPr/>
        </p:nvSpPr>
        <p:spPr bwMode="auto">
          <a:xfrm>
            <a:off x="6292850" y="20859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440797" name="Text Box 29"/>
          <p:cNvSpPr txBox="1">
            <a:spLocks noChangeArrowheads="1"/>
          </p:cNvSpPr>
          <p:nvPr/>
        </p:nvSpPr>
        <p:spPr bwMode="auto">
          <a:xfrm>
            <a:off x="6323013" y="25733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5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440798" name="Text Box 30"/>
          <p:cNvSpPr txBox="1">
            <a:spLocks noChangeArrowheads="1"/>
          </p:cNvSpPr>
          <p:nvPr/>
        </p:nvSpPr>
        <p:spPr bwMode="auto">
          <a:xfrm>
            <a:off x="6919913" y="36131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6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19480" name="Group 31"/>
          <p:cNvGrpSpPr>
            <a:grpSpLocks/>
          </p:cNvGrpSpPr>
          <p:nvPr/>
        </p:nvGrpSpPr>
        <p:grpSpPr bwMode="auto">
          <a:xfrm>
            <a:off x="6351588" y="809625"/>
            <a:ext cx="369887" cy="657225"/>
            <a:chOff x="4180" y="783"/>
            <a:chExt cx="150" cy="307"/>
          </a:xfrm>
        </p:grpSpPr>
        <p:sp>
          <p:nvSpPr>
            <p:cNvPr id="19508" name="AutoShape 32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509" name="Rectangle 33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510" name="Rectangle 34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511" name="AutoShape 35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512" name="Line 36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3" name="Line 37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4" name="Rectangle 38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515" name="Rectangle 39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19481" name="Group 40"/>
          <p:cNvGrpSpPr>
            <a:grpSpLocks/>
          </p:cNvGrpSpPr>
          <p:nvPr/>
        </p:nvGrpSpPr>
        <p:grpSpPr bwMode="auto">
          <a:xfrm>
            <a:off x="7180263" y="2238375"/>
            <a:ext cx="369887" cy="657225"/>
            <a:chOff x="4180" y="783"/>
            <a:chExt cx="150" cy="307"/>
          </a:xfrm>
        </p:grpSpPr>
        <p:sp>
          <p:nvSpPr>
            <p:cNvPr id="19500" name="AutoShape 4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501" name="Rectangle 4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502" name="Rectangle 4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503" name="AutoShape 4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504" name="Line 4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5" name="Line 4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6" name="Rectangle 4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507" name="Rectangle 4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19482" name="Group 49"/>
          <p:cNvGrpSpPr>
            <a:grpSpLocks/>
          </p:cNvGrpSpPr>
          <p:nvPr/>
        </p:nvGrpSpPr>
        <p:grpSpPr bwMode="auto">
          <a:xfrm>
            <a:off x="7161213" y="3857625"/>
            <a:ext cx="369887" cy="657225"/>
            <a:chOff x="4180" y="783"/>
            <a:chExt cx="150" cy="307"/>
          </a:xfrm>
        </p:grpSpPr>
        <p:sp>
          <p:nvSpPr>
            <p:cNvPr id="19492" name="AutoShape 5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493" name="Rectangle 5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494" name="Rectangle 5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495" name="AutoShape 5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496" name="Line 5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7" name="Line 5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8" name="Rectangle 5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499" name="Rectangle 5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19483" name="Text Box 58"/>
          <p:cNvSpPr txBox="1">
            <a:spLocks noChangeArrowheads="1"/>
          </p:cNvSpPr>
          <p:nvPr/>
        </p:nvSpPr>
        <p:spPr bwMode="auto">
          <a:xfrm>
            <a:off x="6243638" y="4429125"/>
            <a:ext cx="26177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mic Sans MS" panose="030F0702030302020204" pitchFamily="66" charset="0"/>
              </a:rPr>
              <a:t>authoritative DNS server</a:t>
            </a:r>
            <a:endParaRPr lang="en-US" altLang="en-US" sz="2400">
              <a:latin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dns1.udel.edu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440827" name="Text Box 59"/>
          <p:cNvSpPr txBox="1">
            <a:spLocks noChangeArrowheads="1"/>
          </p:cNvSpPr>
          <p:nvPr/>
        </p:nvSpPr>
        <p:spPr bwMode="auto">
          <a:xfrm>
            <a:off x="6292850" y="3643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7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440828" name="Text Box 60"/>
          <p:cNvSpPr txBox="1">
            <a:spLocks noChangeArrowheads="1"/>
          </p:cNvSpPr>
          <p:nvPr/>
        </p:nvSpPr>
        <p:spPr bwMode="auto">
          <a:xfrm>
            <a:off x="5549900" y="37909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8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440829" name="Line 61"/>
          <p:cNvSpPr>
            <a:spLocks noChangeShapeType="1"/>
          </p:cNvSpPr>
          <p:nvPr/>
        </p:nvSpPr>
        <p:spPr bwMode="auto">
          <a:xfrm>
            <a:off x="5619750" y="2714625"/>
            <a:ext cx="1493838" cy="13144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0830" name="Line 62"/>
          <p:cNvSpPr>
            <a:spLocks noChangeShapeType="1"/>
          </p:cNvSpPr>
          <p:nvPr/>
        </p:nvSpPr>
        <p:spPr bwMode="auto">
          <a:xfrm flipH="1" flipV="1">
            <a:off x="5580063" y="2830513"/>
            <a:ext cx="1493837" cy="13017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8" name="Text Box 63"/>
          <p:cNvSpPr txBox="1">
            <a:spLocks noChangeArrowheads="1"/>
          </p:cNvSpPr>
          <p:nvPr/>
        </p:nvSpPr>
        <p:spPr bwMode="auto">
          <a:xfrm>
            <a:off x="6551613" y="1852613"/>
            <a:ext cx="2011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TLD DNS server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19489" name="Rectangle 6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  <p:sp>
        <p:nvSpPr>
          <p:cNvPr id="19490" name="Rectangle 65"/>
          <p:cNvSpPr>
            <a:spLocks noGrp="1" noChangeArrowheads="1"/>
          </p:cNvSpPr>
          <p:nvPr>
            <p:ph type="body" sz="half" idx="1"/>
          </p:nvPr>
        </p:nvSpPr>
        <p:spPr>
          <a:xfrm>
            <a:off x="444500" y="1587500"/>
            <a:ext cx="3565525" cy="4648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Host at </a:t>
            </a:r>
            <a:r>
              <a:rPr lang="en-US" altLang="en-US" dirty="0" err="1" smtClean="0"/>
              <a:t>xxx.google.com</a:t>
            </a:r>
            <a:r>
              <a:rPr lang="en-US" altLang="en-US" dirty="0" smtClean="0"/>
              <a:t> wants IP address for </a:t>
            </a:r>
            <a:r>
              <a:rPr lang="en-US" altLang="en-US" dirty="0" err="1" smtClean="0"/>
              <a:t>www.udel.edu</a:t>
            </a:r>
            <a:endParaRPr lang="en-US" altLang="en-US" dirty="0" smtClean="0"/>
          </a:p>
        </p:txBody>
      </p:sp>
      <p:sp>
        <p:nvSpPr>
          <p:cNvPr id="1440834" name="AutoShape 66"/>
          <p:cNvSpPr>
            <a:spLocks noChangeArrowheads="1"/>
          </p:cNvSpPr>
          <p:nvPr/>
        </p:nvSpPr>
        <p:spPr bwMode="auto">
          <a:xfrm>
            <a:off x="457200" y="3886200"/>
            <a:ext cx="3962400" cy="2286000"/>
          </a:xfrm>
          <a:prstGeom prst="irregularSeal2">
            <a:avLst/>
          </a:prstGeom>
          <a:solidFill>
            <a:srgbClr val="FAFE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 err="1"/>
              <a:t>nslookup</a:t>
            </a:r>
            <a:endParaRPr lang="en-US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0784" grpId="0" animBg="1"/>
      <p:bldP spid="1440785" grpId="0" animBg="1"/>
      <p:bldP spid="1440786" grpId="0" animBg="1"/>
      <p:bldP spid="1440787" grpId="0" animBg="1"/>
      <p:bldP spid="1440788" grpId="0" animBg="1"/>
      <p:bldP spid="1440789" grpId="0" animBg="1"/>
      <p:bldP spid="1440793" grpId="0"/>
      <p:bldP spid="1440794" grpId="0"/>
      <p:bldP spid="1440795" grpId="0"/>
      <p:bldP spid="1440796" grpId="0"/>
      <p:bldP spid="1440797" grpId="0"/>
      <p:bldP spid="1440798" grpId="0"/>
      <p:bldP spid="1440827" grpId="0"/>
      <p:bldP spid="1440828" grpId="0"/>
      <p:bldP spid="1440829" grpId="0" animBg="1"/>
      <p:bldP spid="1440830" grpId="0" animBg="1"/>
      <p:bldP spid="14408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 Class Notes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DDAA55-358D-49D2-A8A9-DD5DB916FF30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 smtClean="0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Inserting records into DNS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07363" cy="46482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Example: just created startup </a:t>
            </a:r>
            <a:r>
              <a:rPr lang="ja-JP" altLang="en-US" sz="2400" dirty="0" smtClean="0"/>
              <a:t>“</a:t>
            </a:r>
            <a:r>
              <a:rPr lang="en-US" altLang="ja-JP" sz="2400" dirty="0" smtClean="0"/>
              <a:t>Network Utopia</a:t>
            </a:r>
            <a:r>
              <a:rPr lang="ja-JP" altLang="en-US" sz="2400" dirty="0" smtClean="0"/>
              <a:t>”</a:t>
            </a:r>
            <a:endParaRPr lang="en-US" altLang="ja-JP" sz="2400" dirty="0" smtClean="0"/>
          </a:p>
          <a:p>
            <a:pPr eaLnBrk="1" hangingPunct="1"/>
            <a:r>
              <a:rPr lang="en-US" altLang="en-US" sz="2400" dirty="0" smtClean="0"/>
              <a:t>Register name networkuptopia.com at a </a:t>
            </a:r>
            <a:r>
              <a:rPr lang="en-US" altLang="en-US" sz="2400" dirty="0" smtClean="0">
                <a:solidFill>
                  <a:srgbClr val="FF0000"/>
                </a:solidFill>
              </a:rPr>
              <a:t>registrar</a:t>
            </a:r>
            <a:r>
              <a:rPr lang="en-US" altLang="en-US" sz="2400" dirty="0" smtClean="0"/>
              <a:t> (e.g., </a:t>
            </a:r>
            <a:r>
              <a:rPr lang="en-US" altLang="en-US" sz="2400" dirty="0" smtClean="0">
                <a:hlinkClick r:id="rId2"/>
              </a:rPr>
              <a:t>Network Solutions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>
                <a:hlinkClick r:id="rId3"/>
              </a:rPr>
              <a:t>GoDaddy</a:t>
            </a:r>
            <a:r>
              <a:rPr lang="en-US" altLang="en-US" sz="2400" dirty="0" smtClean="0"/>
              <a:t>)</a:t>
            </a:r>
          </a:p>
          <a:p>
            <a:pPr lvl="1" eaLnBrk="1" hangingPunct="1"/>
            <a:r>
              <a:rPr lang="en-US" altLang="en-US" sz="2000" dirty="0" smtClean="0"/>
              <a:t>Need to provide registrar with names and IP addresses of your authoritative name server (primary and secondary)</a:t>
            </a:r>
          </a:p>
          <a:p>
            <a:pPr lvl="1" eaLnBrk="1" hangingPunct="1"/>
            <a:r>
              <a:rPr lang="en-US" altLang="en-US" sz="2000" dirty="0" smtClean="0"/>
              <a:t>Registrar inserts two resource records into the com TLD server:</a:t>
            </a:r>
            <a:br>
              <a:rPr lang="en-US" altLang="en-US" sz="2000" dirty="0" smtClean="0"/>
            </a:br>
            <a:endParaRPr lang="en-US" altLang="en-US" sz="2000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(networkutopia.com, dns1.networkutopia.com, NS)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>
                <a:solidFill>
                  <a:schemeClr val="tx2"/>
                </a:solidFill>
                <a:latin typeface="Courier New" panose="02070309020205020404" pitchFamily="49" charset="0"/>
              </a:rPr>
              <a:t>(dns1.networkutopia.com, 212.212.212.1, A)</a:t>
            </a:r>
            <a:br>
              <a:rPr lang="en-US" altLang="en-US" sz="2000" dirty="0" smtClean="0">
                <a:solidFill>
                  <a:schemeClr val="tx2"/>
                </a:solidFill>
                <a:latin typeface="Courier New" panose="02070309020205020404" pitchFamily="49" charset="0"/>
              </a:rPr>
            </a:br>
            <a:endParaRPr lang="en-US" altLang="en-US" sz="2000" dirty="0" smtClean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Accredited registrars </a:t>
            </a:r>
            <a:r>
              <a:rPr lang="en-US" altLang="en-US" sz="2800" dirty="0" smtClean="0">
                <a:hlinkClick r:id="rId4"/>
              </a:rPr>
              <a:t>http://www.internic.net/</a:t>
            </a:r>
            <a:r>
              <a:rPr lang="en-US" altLang="en-US" sz="2800" dirty="0" smtClean="0"/>
              <a:t> </a:t>
            </a:r>
            <a:endParaRPr lang="en-US" altLang="en-US" sz="2000" dirty="0" smtClean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>
              <a:solidFill>
                <a:schemeClr val="bg2"/>
              </a:solidFill>
            </a:endParaRPr>
          </a:p>
        </p:txBody>
      </p:sp>
      <p:sp>
        <p:nvSpPr>
          <p:cNvPr id="21507" name="Rectangle 1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bg2"/>
                </a:solidFill>
              </a:rPr>
              <a:t>CISC 250  Class Notes</a:t>
            </a:r>
          </a:p>
        </p:txBody>
      </p:sp>
      <p:sp>
        <p:nvSpPr>
          <p:cNvPr id="21508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DFC98AF-B2AC-4023-ABD0-BEA870359AE8}" type="slidenum">
              <a:rPr lang="en-US" altLang="en-US" sz="1400" smtClean="0">
                <a:solidFill>
                  <a:schemeClr val="bg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 smtClean="0">
              <a:solidFill>
                <a:schemeClr val="bg2"/>
              </a:solidFill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5400" smtClean="0"/>
              <a:t>Email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l"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en-US" altLang="en-US" smtClean="0"/>
              <a:t> Three major components </a:t>
            </a:r>
          </a:p>
          <a:p>
            <a:pPr marL="457200" lvl="1" indent="0" eaLnBrk="1" hangingPunct="1">
              <a:lnSpc>
                <a:spcPct val="90000"/>
              </a:lnSpc>
            </a:pPr>
            <a:r>
              <a:rPr lang="en-US" altLang="en-US" sz="2400" smtClean="0"/>
              <a:t> User Agents </a:t>
            </a:r>
          </a:p>
          <a:p>
            <a:pPr marL="457200" lvl="1" indent="0" eaLnBrk="1" hangingPunct="1">
              <a:lnSpc>
                <a:spcPct val="90000"/>
              </a:lnSpc>
            </a:pPr>
            <a:r>
              <a:rPr lang="en-US" altLang="en-US" sz="2400" smtClean="0"/>
              <a:t> Mail Servers </a:t>
            </a:r>
          </a:p>
          <a:p>
            <a:pPr marL="457200" lvl="1" indent="0" eaLnBrk="1" hangingPunct="1">
              <a:lnSpc>
                <a:spcPct val="90000"/>
              </a:lnSpc>
              <a:spcAft>
                <a:spcPct val="75000"/>
              </a:spcAft>
            </a:pPr>
            <a:r>
              <a:rPr lang="en-US" altLang="en-US" sz="2400" smtClean="0"/>
              <a:t> Simple Mail Transfer Protocol: </a:t>
            </a:r>
            <a:r>
              <a:rPr lang="en-US" altLang="en-US" sz="2400" b="1" smtClean="0"/>
              <a:t>SMTP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2253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 Class Notes</a:t>
            </a:r>
          </a:p>
        </p:txBody>
      </p:sp>
      <p:sp>
        <p:nvSpPr>
          <p:cNvPr id="2253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0242F5-61F9-479C-8199-F82AF89368F9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 smtClean="0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Email: User Agent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1600200"/>
            <a:ext cx="3810000" cy="44958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en-US" sz="2000" u="sng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en-US" sz="2000" smtClean="0"/>
              <a:t>a.k.a. </a:t>
            </a:r>
            <a:r>
              <a:rPr lang="ja-JP" altLang="en-US" sz="2000" smtClean="0"/>
              <a:t>“</a:t>
            </a:r>
            <a:r>
              <a:rPr lang="en-US" altLang="ja-JP" sz="2000" smtClean="0"/>
              <a:t>mail reader</a:t>
            </a:r>
            <a:r>
              <a:rPr lang="ja-JP" altLang="en-US" sz="2000" smtClean="0"/>
              <a:t>”</a:t>
            </a:r>
            <a:endParaRPr lang="en-US" altLang="ja-JP" sz="2000" smtClean="0"/>
          </a:p>
          <a:p>
            <a:pPr eaLnBrk="1" hangingPunct="1">
              <a:lnSpc>
                <a:spcPct val="120000"/>
              </a:lnSpc>
            </a:pPr>
            <a:r>
              <a:rPr lang="en-US" altLang="en-US" sz="2000" smtClean="0"/>
              <a:t>composing, editing, reading mail messages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smtClean="0"/>
              <a:t>e.g., Eudora, Outlook, Netscape Messenger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smtClean="0"/>
              <a:t>outgoing, incoming messages stored on server</a:t>
            </a:r>
          </a:p>
        </p:txBody>
      </p:sp>
      <p:grpSp>
        <p:nvGrpSpPr>
          <p:cNvPr id="22535" name="Group 137"/>
          <p:cNvGrpSpPr>
            <a:grpSpLocks/>
          </p:cNvGrpSpPr>
          <p:nvPr/>
        </p:nvGrpSpPr>
        <p:grpSpPr bwMode="auto">
          <a:xfrm>
            <a:off x="5434013" y="1524000"/>
            <a:ext cx="3271837" cy="4699000"/>
            <a:chOff x="2796" y="378"/>
            <a:chExt cx="2688" cy="3548"/>
          </a:xfrm>
        </p:grpSpPr>
        <p:sp>
          <p:nvSpPr>
            <p:cNvPr id="22536" name="Rectangle 4"/>
            <p:cNvSpPr>
              <a:spLocks noChangeArrowheads="1"/>
            </p:cNvSpPr>
            <p:nvPr/>
          </p:nvSpPr>
          <p:spPr bwMode="auto">
            <a:xfrm>
              <a:off x="4332" y="378"/>
              <a:ext cx="1152" cy="61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grpSp>
          <p:nvGrpSpPr>
            <p:cNvPr id="22537" name="Group 5"/>
            <p:cNvGrpSpPr>
              <a:grpSpLocks/>
            </p:cNvGrpSpPr>
            <p:nvPr/>
          </p:nvGrpSpPr>
          <p:grpSpPr bwMode="auto">
            <a:xfrm>
              <a:off x="4380" y="398"/>
              <a:ext cx="1094" cy="597"/>
              <a:chOff x="4458" y="3374"/>
              <a:chExt cx="1094" cy="597"/>
            </a:xfrm>
          </p:grpSpPr>
          <p:sp>
            <p:nvSpPr>
              <p:cNvPr id="22657" name="Text Box 6"/>
              <p:cNvSpPr txBox="1">
                <a:spLocks noChangeArrowheads="1"/>
              </p:cNvSpPr>
              <p:nvPr/>
            </p:nvSpPr>
            <p:spPr bwMode="auto">
              <a:xfrm>
                <a:off x="4655" y="3764"/>
                <a:ext cx="889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latin typeface="Comic Sans MS" panose="030F0702030302020204" pitchFamily="66" charset="0"/>
                  </a:rPr>
                  <a:t>user mailbox</a:t>
                </a:r>
                <a:endParaRPr lang="en-US" altLang="en-US" sz="18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2658" name="Group 7"/>
              <p:cNvGrpSpPr>
                <a:grpSpLocks/>
              </p:cNvGrpSpPr>
              <p:nvPr/>
            </p:nvGrpSpPr>
            <p:grpSpPr bwMode="auto">
              <a:xfrm>
                <a:off x="4458" y="3408"/>
                <a:ext cx="450" cy="120"/>
                <a:chOff x="4314" y="3444"/>
                <a:chExt cx="450" cy="120"/>
              </a:xfrm>
            </p:grpSpPr>
            <p:sp>
              <p:nvSpPr>
                <p:cNvPr id="22661" name="Rectangle 8"/>
                <p:cNvSpPr>
                  <a:spLocks noChangeArrowheads="1"/>
                </p:cNvSpPr>
                <p:nvPr/>
              </p:nvSpPr>
              <p:spPr bwMode="auto">
                <a:xfrm>
                  <a:off x="4314" y="3444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22662" name="Line 9"/>
                <p:cNvSpPr>
                  <a:spLocks noChangeShapeType="1"/>
                </p:cNvSpPr>
                <p:nvPr/>
              </p:nvSpPr>
              <p:spPr bwMode="auto">
                <a:xfrm>
                  <a:off x="4363" y="3472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663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4472" y="3471"/>
                  <a:ext cx="6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664" name="Line 11"/>
                <p:cNvSpPr>
                  <a:spLocks noChangeShapeType="1"/>
                </p:cNvSpPr>
                <p:nvPr/>
              </p:nvSpPr>
              <p:spPr bwMode="auto">
                <a:xfrm>
                  <a:off x="4527" y="347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665" name="Line 12"/>
                <p:cNvSpPr>
                  <a:spLocks noChangeShapeType="1"/>
                </p:cNvSpPr>
                <p:nvPr/>
              </p:nvSpPr>
              <p:spPr bwMode="auto">
                <a:xfrm>
                  <a:off x="4584" y="3471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666" name="Line 13"/>
                <p:cNvSpPr>
                  <a:spLocks noChangeShapeType="1"/>
                </p:cNvSpPr>
                <p:nvPr/>
              </p:nvSpPr>
              <p:spPr bwMode="auto">
                <a:xfrm>
                  <a:off x="4645" y="3471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667" name="Line 14"/>
                <p:cNvSpPr>
                  <a:spLocks noChangeShapeType="1"/>
                </p:cNvSpPr>
                <p:nvPr/>
              </p:nvSpPr>
              <p:spPr bwMode="auto">
                <a:xfrm>
                  <a:off x="4701" y="3471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668" name="Line 15"/>
                <p:cNvSpPr>
                  <a:spLocks noChangeShapeType="1"/>
                </p:cNvSpPr>
                <p:nvPr/>
              </p:nvSpPr>
              <p:spPr bwMode="auto">
                <a:xfrm>
                  <a:off x="4416" y="3472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2659" name="Rectangle 16"/>
              <p:cNvSpPr>
                <a:spLocks noChangeArrowheads="1"/>
              </p:cNvSpPr>
              <p:nvPr/>
            </p:nvSpPr>
            <p:spPr bwMode="auto">
              <a:xfrm>
                <a:off x="4472" y="3779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2660" name="Text Box 17"/>
              <p:cNvSpPr txBox="1">
                <a:spLocks noChangeArrowheads="1"/>
              </p:cNvSpPr>
              <p:nvPr/>
            </p:nvSpPr>
            <p:spPr bwMode="auto">
              <a:xfrm>
                <a:off x="4540" y="3374"/>
                <a:ext cx="1012" cy="3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latin typeface="Comic Sans MS" panose="030F0702030302020204" pitchFamily="66" charset="0"/>
                  </a:rPr>
                  <a:t>outgoing </a:t>
                </a:r>
              </a:p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latin typeface="Comic Sans MS" panose="030F0702030302020204" pitchFamily="66" charset="0"/>
                  </a:rPr>
                  <a:t>message queue</a:t>
                </a:r>
                <a:endParaRPr lang="en-US" altLang="en-US" sz="18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2538" name="Line 18"/>
            <p:cNvSpPr>
              <a:spLocks noChangeShapeType="1"/>
            </p:cNvSpPr>
            <p:nvPr/>
          </p:nvSpPr>
          <p:spPr bwMode="auto">
            <a:xfrm>
              <a:off x="3606" y="1608"/>
              <a:ext cx="708" cy="49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539" name="Group 19"/>
            <p:cNvGrpSpPr>
              <a:grpSpLocks/>
            </p:cNvGrpSpPr>
            <p:nvPr/>
          </p:nvGrpSpPr>
          <p:grpSpPr bwMode="auto">
            <a:xfrm>
              <a:off x="4483" y="1562"/>
              <a:ext cx="224" cy="588"/>
              <a:chOff x="4180" y="783"/>
              <a:chExt cx="150" cy="307"/>
            </a:xfrm>
          </p:grpSpPr>
          <p:sp>
            <p:nvSpPr>
              <p:cNvPr id="22649" name="AutoShape 20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2650" name="Rectangle 21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2651" name="Rectangle 22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2652" name="AutoShape 23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2653" name="Line 24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4" name="Line 25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5" name="Rectangle 26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2656" name="Rectangle 27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</p:grpSp>
        <p:grpSp>
          <p:nvGrpSpPr>
            <p:cNvPr id="22540" name="Group 28"/>
            <p:cNvGrpSpPr>
              <a:grpSpLocks/>
            </p:cNvGrpSpPr>
            <p:nvPr/>
          </p:nvGrpSpPr>
          <p:grpSpPr bwMode="auto">
            <a:xfrm>
              <a:off x="4315" y="1872"/>
              <a:ext cx="533" cy="636"/>
              <a:chOff x="4273" y="2652"/>
              <a:chExt cx="533" cy="636"/>
            </a:xfrm>
          </p:grpSpPr>
          <p:sp>
            <p:nvSpPr>
              <p:cNvPr id="22634" name="Rectangle 29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2635" name="Text Box 30"/>
              <p:cNvSpPr txBox="1">
                <a:spLocks noChangeArrowheads="1"/>
              </p:cNvSpPr>
              <p:nvPr/>
            </p:nvSpPr>
            <p:spPr bwMode="auto">
              <a:xfrm>
                <a:off x="4273" y="2666"/>
                <a:ext cx="531" cy="3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latin typeface="Comic Sans MS" panose="030F0702030302020204" pitchFamily="66" charset="0"/>
                  </a:rPr>
                  <a:t>mail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latin typeface="Comic Sans MS" panose="030F0702030302020204" pitchFamily="66" charset="0"/>
                  </a:rPr>
                  <a:t>server</a:t>
                </a:r>
                <a:endParaRPr lang="en-US" alt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636" name="Rectangle 31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2637" name="Line 32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8" name="Line 33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9" name="Line 34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0" name="Line 35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1" name="Line 36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2" name="Line 37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3" name="Line 38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4" name="Rectangle 39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2645" name="Rectangle 40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2646" name="Rectangle 41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2647" name="Rectangle 42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2648" name="Rectangle 43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</p:grpSp>
        <p:grpSp>
          <p:nvGrpSpPr>
            <p:cNvPr id="22541" name="Group 44"/>
            <p:cNvGrpSpPr>
              <a:grpSpLocks/>
            </p:cNvGrpSpPr>
            <p:nvPr/>
          </p:nvGrpSpPr>
          <p:grpSpPr bwMode="auto">
            <a:xfrm>
              <a:off x="4773" y="1304"/>
              <a:ext cx="474" cy="461"/>
              <a:chOff x="4323" y="290"/>
              <a:chExt cx="474" cy="461"/>
            </a:xfrm>
          </p:grpSpPr>
          <p:graphicFrame>
            <p:nvGraphicFramePr>
              <p:cNvPr id="22630" name="Object 45"/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756" name="Clip" r:id="rId3" imgW="1307263" imgH="1084139" progId="MS_ClipArt_Gallery.2">
                      <p:embed/>
                    </p:oleObj>
                  </mc:Choice>
                  <mc:Fallback>
                    <p:oleObj name="Clip" r:id="rId3" imgW="1307263" imgH="1084139" progId="MS_ClipArt_Gallery.2">
                      <p:embed/>
                      <p:pic>
                        <p:nvPicPr>
                          <p:cNvPr id="0" name="Object 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2631" name="Group 46"/>
              <p:cNvGrpSpPr>
                <a:grpSpLocks/>
              </p:cNvGrpSpPr>
              <p:nvPr/>
            </p:nvGrpSpPr>
            <p:grpSpPr bwMode="auto">
              <a:xfrm>
                <a:off x="4323" y="396"/>
                <a:ext cx="474" cy="355"/>
                <a:chOff x="4173" y="846"/>
                <a:chExt cx="551" cy="355"/>
              </a:xfrm>
            </p:grpSpPr>
            <p:sp>
              <p:nvSpPr>
                <p:cNvPr id="22632" name="Rectangle 47"/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22633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4173" y="856"/>
                  <a:ext cx="551" cy="3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200">
                      <a:latin typeface="Comic Sans MS" panose="030F0702030302020204" pitchFamily="66" charset="0"/>
                    </a:rPr>
                    <a:t>user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200">
                      <a:latin typeface="Comic Sans MS" panose="030F0702030302020204" pitchFamily="66" charset="0"/>
                    </a:rPr>
                    <a:t>agent</a:t>
                  </a:r>
                  <a:endParaRPr lang="en-US" altLang="en-US" sz="1800">
                    <a:latin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2542" name="Group 49"/>
            <p:cNvGrpSpPr>
              <a:grpSpLocks/>
            </p:cNvGrpSpPr>
            <p:nvPr/>
          </p:nvGrpSpPr>
          <p:grpSpPr bwMode="auto">
            <a:xfrm>
              <a:off x="4917" y="1940"/>
              <a:ext cx="473" cy="460"/>
              <a:chOff x="4323" y="290"/>
              <a:chExt cx="473" cy="460"/>
            </a:xfrm>
          </p:grpSpPr>
          <p:graphicFrame>
            <p:nvGraphicFramePr>
              <p:cNvPr id="22626" name="Object 50"/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757" name="Clip" r:id="rId5" imgW="1307263" imgH="1084139" progId="MS_ClipArt_Gallery.2">
                      <p:embed/>
                    </p:oleObj>
                  </mc:Choice>
                  <mc:Fallback>
                    <p:oleObj name="Clip" r:id="rId5" imgW="1307263" imgH="1084139" progId="MS_ClipArt_Gallery.2">
                      <p:embed/>
                      <p:pic>
                        <p:nvPicPr>
                          <p:cNvPr id="0" name="Object 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2627" name="Group 51"/>
              <p:cNvGrpSpPr>
                <a:grpSpLocks/>
              </p:cNvGrpSpPr>
              <p:nvPr/>
            </p:nvGrpSpPr>
            <p:grpSpPr bwMode="auto">
              <a:xfrm>
                <a:off x="4323" y="396"/>
                <a:ext cx="473" cy="354"/>
                <a:chOff x="4173" y="846"/>
                <a:chExt cx="550" cy="354"/>
              </a:xfrm>
            </p:grpSpPr>
            <p:sp>
              <p:nvSpPr>
                <p:cNvPr id="22628" name="Rectangle 52"/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22629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4173" y="856"/>
                  <a:ext cx="550" cy="3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200">
                      <a:latin typeface="Comic Sans MS" panose="030F0702030302020204" pitchFamily="66" charset="0"/>
                    </a:rPr>
                    <a:t>user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200">
                      <a:latin typeface="Comic Sans MS" panose="030F0702030302020204" pitchFamily="66" charset="0"/>
                    </a:rPr>
                    <a:t>agent</a:t>
                  </a:r>
                  <a:endParaRPr lang="en-US" altLang="en-US" sz="1800">
                    <a:latin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2543" name="Group 54"/>
            <p:cNvGrpSpPr>
              <a:grpSpLocks/>
            </p:cNvGrpSpPr>
            <p:nvPr/>
          </p:nvGrpSpPr>
          <p:grpSpPr bwMode="auto">
            <a:xfrm>
              <a:off x="4773" y="2600"/>
              <a:ext cx="474" cy="461"/>
              <a:chOff x="4323" y="290"/>
              <a:chExt cx="474" cy="461"/>
            </a:xfrm>
          </p:grpSpPr>
          <p:graphicFrame>
            <p:nvGraphicFramePr>
              <p:cNvPr id="22622" name="Object 55"/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758" name="Clip" r:id="rId6" imgW="1307263" imgH="1084139" progId="MS_ClipArt_Gallery.2">
                      <p:embed/>
                    </p:oleObj>
                  </mc:Choice>
                  <mc:Fallback>
                    <p:oleObj name="Clip" r:id="rId6" imgW="1307263" imgH="1084139" progId="MS_ClipArt_Gallery.2">
                      <p:embed/>
                      <p:pic>
                        <p:nvPicPr>
                          <p:cNvPr id="0" name="Object 5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2623" name="Group 56"/>
              <p:cNvGrpSpPr>
                <a:grpSpLocks/>
              </p:cNvGrpSpPr>
              <p:nvPr/>
            </p:nvGrpSpPr>
            <p:grpSpPr bwMode="auto">
              <a:xfrm>
                <a:off x="4323" y="396"/>
                <a:ext cx="474" cy="355"/>
                <a:chOff x="4173" y="846"/>
                <a:chExt cx="551" cy="355"/>
              </a:xfrm>
            </p:grpSpPr>
            <p:sp>
              <p:nvSpPr>
                <p:cNvPr id="22624" name="Rectangle 57"/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22625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4173" y="856"/>
                  <a:ext cx="551" cy="3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200">
                      <a:latin typeface="Comic Sans MS" panose="030F0702030302020204" pitchFamily="66" charset="0"/>
                    </a:rPr>
                    <a:t>user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200">
                      <a:latin typeface="Comic Sans MS" panose="030F0702030302020204" pitchFamily="66" charset="0"/>
                    </a:rPr>
                    <a:t>agent</a:t>
                  </a:r>
                  <a:endParaRPr lang="en-US" altLang="en-US" sz="1800">
                    <a:latin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2544" name="Group 59"/>
            <p:cNvGrpSpPr>
              <a:grpSpLocks/>
            </p:cNvGrpSpPr>
            <p:nvPr/>
          </p:nvGrpSpPr>
          <p:grpSpPr bwMode="auto">
            <a:xfrm>
              <a:off x="3054" y="2450"/>
              <a:ext cx="534" cy="946"/>
              <a:chOff x="3468" y="2522"/>
              <a:chExt cx="534" cy="946"/>
            </a:xfrm>
          </p:grpSpPr>
          <p:grpSp>
            <p:nvGrpSpPr>
              <p:cNvPr id="22597" name="Group 60"/>
              <p:cNvGrpSpPr>
                <a:grpSpLocks/>
              </p:cNvGrpSpPr>
              <p:nvPr/>
            </p:nvGrpSpPr>
            <p:grpSpPr bwMode="auto">
              <a:xfrm>
                <a:off x="3631" y="2522"/>
                <a:ext cx="224" cy="588"/>
                <a:chOff x="4180" y="783"/>
                <a:chExt cx="150" cy="307"/>
              </a:xfrm>
            </p:grpSpPr>
            <p:sp>
              <p:nvSpPr>
                <p:cNvPr id="22614" name="AutoShape 61"/>
                <p:cNvSpPr>
                  <a:spLocks noChangeArrowheads="1"/>
                </p:cNvSpPr>
                <p:nvPr/>
              </p:nvSpPr>
              <p:spPr bwMode="auto">
                <a:xfrm>
                  <a:off x="4180" y="1019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22615" name="Rectangle 62"/>
                <p:cNvSpPr>
                  <a:spLocks noChangeArrowheads="1"/>
                </p:cNvSpPr>
                <p:nvPr/>
              </p:nvSpPr>
              <p:spPr bwMode="auto">
                <a:xfrm>
                  <a:off x="4256" y="785"/>
                  <a:ext cx="69" cy="236"/>
                </a:xfrm>
                <a:prstGeom prst="rect">
                  <a:avLst/>
                </a:prstGeom>
                <a:solidFill>
                  <a:srgbClr val="33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22616" name="Rectangle 63"/>
                <p:cNvSpPr>
                  <a:spLocks noChangeArrowheads="1"/>
                </p:cNvSpPr>
                <p:nvPr/>
              </p:nvSpPr>
              <p:spPr bwMode="auto">
                <a:xfrm>
                  <a:off x="4181" y="852"/>
                  <a:ext cx="95" cy="236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22617" name="AutoShape 64"/>
                <p:cNvSpPr>
                  <a:spLocks noChangeArrowheads="1"/>
                </p:cNvSpPr>
                <p:nvPr/>
              </p:nvSpPr>
              <p:spPr bwMode="auto">
                <a:xfrm>
                  <a:off x="4180" y="783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22618" name="Line 65"/>
                <p:cNvSpPr>
                  <a:spLocks noChangeShapeType="1"/>
                </p:cNvSpPr>
                <p:nvPr/>
              </p:nvSpPr>
              <p:spPr bwMode="auto">
                <a:xfrm>
                  <a:off x="4330" y="788"/>
                  <a:ext cx="0" cy="23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619" name="Line 66"/>
                <p:cNvSpPr>
                  <a:spLocks noChangeShapeType="1"/>
                </p:cNvSpPr>
                <p:nvPr/>
              </p:nvSpPr>
              <p:spPr bwMode="auto">
                <a:xfrm flipH="1">
                  <a:off x="4276" y="1019"/>
                  <a:ext cx="54" cy="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620" name="Rectangle 67"/>
                <p:cNvSpPr>
                  <a:spLocks noChangeArrowheads="1"/>
                </p:cNvSpPr>
                <p:nvPr/>
              </p:nvSpPr>
              <p:spPr bwMode="auto">
                <a:xfrm>
                  <a:off x="4193" y="883"/>
                  <a:ext cx="63" cy="136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22621" name="Rectangle 68"/>
                <p:cNvSpPr>
                  <a:spLocks noChangeArrowheads="1"/>
                </p:cNvSpPr>
                <p:nvPr/>
              </p:nvSpPr>
              <p:spPr bwMode="auto">
                <a:xfrm>
                  <a:off x="4202" y="924"/>
                  <a:ext cx="48" cy="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</p:grpSp>
          <p:grpSp>
            <p:nvGrpSpPr>
              <p:cNvPr id="22598" name="Group 69"/>
              <p:cNvGrpSpPr>
                <a:grpSpLocks/>
              </p:cNvGrpSpPr>
              <p:nvPr/>
            </p:nvGrpSpPr>
            <p:grpSpPr bwMode="auto">
              <a:xfrm>
                <a:off x="3468" y="2832"/>
                <a:ext cx="534" cy="636"/>
                <a:chOff x="4272" y="2652"/>
                <a:chExt cx="534" cy="636"/>
              </a:xfrm>
            </p:grpSpPr>
            <p:sp>
              <p:nvSpPr>
                <p:cNvPr id="22599" name="Rectangle 70"/>
                <p:cNvSpPr>
                  <a:spLocks noChangeArrowheads="1"/>
                </p:cNvSpPr>
                <p:nvPr/>
              </p:nvSpPr>
              <p:spPr bwMode="auto">
                <a:xfrm>
                  <a:off x="4296" y="2652"/>
                  <a:ext cx="510" cy="636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22600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4272" y="2668"/>
                  <a:ext cx="532" cy="3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200">
                      <a:latin typeface="Comic Sans MS" panose="030F0702030302020204" pitchFamily="66" charset="0"/>
                    </a:rPr>
                    <a:t>mail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200">
                      <a:latin typeface="Comic Sans MS" panose="030F0702030302020204" pitchFamily="66" charset="0"/>
                    </a:rPr>
                    <a:t>server</a:t>
                  </a:r>
                  <a:endParaRPr lang="en-US" alt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601" name="Rectangle 72"/>
                <p:cNvSpPr>
                  <a:spLocks noChangeArrowheads="1"/>
                </p:cNvSpPr>
                <p:nvPr/>
              </p:nvSpPr>
              <p:spPr bwMode="auto"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22602" name="Line 73"/>
                <p:cNvSpPr>
                  <a:spLocks noChangeShapeType="1"/>
                </p:cNvSpPr>
                <p:nvPr/>
              </p:nvSpPr>
              <p:spPr bwMode="auto">
                <a:xfrm>
                  <a:off x="4369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603" name="Line 74"/>
                <p:cNvSpPr>
                  <a:spLocks noChangeShapeType="1"/>
                </p:cNvSpPr>
                <p:nvPr/>
              </p:nvSpPr>
              <p:spPr bwMode="auto">
                <a:xfrm>
                  <a:off x="4478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604" name="Line 75"/>
                <p:cNvSpPr>
                  <a:spLocks noChangeShapeType="1"/>
                </p:cNvSpPr>
                <p:nvPr/>
              </p:nvSpPr>
              <p:spPr bwMode="auto">
                <a:xfrm>
                  <a:off x="4533" y="3035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605" name="Line 76"/>
                <p:cNvSpPr>
                  <a:spLocks noChangeShapeType="1"/>
                </p:cNvSpPr>
                <p:nvPr/>
              </p:nvSpPr>
              <p:spPr bwMode="auto">
                <a:xfrm>
                  <a:off x="4590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606" name="Line 77"/>
                <p:cNvSpPr>
                  <a:spLocks noChangeShapeType="1"/>
                </p:cNvSpPr>
                <p:nvPr/>
              </p:nvSpPr>
              <p:spPr bwMode="auto">
                <a:xfrm>
                  <a:off x="4651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607" name="Line 78"/>
                <p:cNvSpPr>
                  <a:spLocks noChangeShapeType="1"/>
                </p:cNvSpPr>
                <p:nvPr/>
              </p:nvSpPr>
              <p:spPr bwMode="auto">
                <a:xfrm>
                  <a:off x="4707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608" name="Line 79"/>
                <p:cNvSpPr>
                  <a:spLocks noChangeShapeType="1"/>
                </p:cNvSpPr>
                <p:nvPr/>
              </p:nvSpPr>
              <p:spPr bwMode="auto">
                <a:xfrm>
                  <a:off x="4422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609" name="Rectangle 80"/>
                <p:cNvSpPr>
                  <a:spLocks noChangeArrowheads="1"/>
                </p:cNvSpPr>
                <p:nvPr/>
              </p:nvSpPr>
              <p:spPr bwMode="auto">
                <a:xfrm>
                  <a:off x="4328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22610" name="Rectangle 81"/>
                <p:cNvSpPr>
                  <a:spLocks noChangeArrowheads="1"/>
                </p:cNvSpPr>
                <p:nvPr/>
              </p:nvSpPr>
              <p:spPr bwMode="auto">
                <a:xfrm>
                  <a:off x="4414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22611" name="Rectangle 82"/>
                <p:cNvSpPr>
                  <a:spLocks noChangeArrowheads="1"/>
                </p:cNvSpPr>
                <p:nvPr/>
              </p:nvSpPr>
              <p:spPr bwMode="auto">
                <a:xfrm>
                  <a:off x="4500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22612" name="Rectangle 83"/>
                <p:cNvSpPr>
                  <a:spLocks noChangeArrowheads="1"/>
                </p:cNvSpPr>
                <p:nvPr/>
              </p:nvSpPr>
              <p:spPr bwMode="auto"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22613" name="Rectangle 84"/>
                <p:cNvSpPr>
                  <a:spLocks noChangeArrowheads="1"/>
                </p:cNvSpPr>
                <p:nvPr/>
              </p:nvSpPr>
              <p:spPr bwMode="auto"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</p:grpSp>
        </p:grpSp>
        <p:grpSp>
          <p:nvGrpSpPr>
            <p:cNvPr id="22545" name="Group 85"/>
            <p:cNvGrpSpPr>
              <a:grpSpLocks/>
            </p:cNvGrpSpPr>
            <p:nvPr/>
          </p:nvGrpSpPr>
          <p:grpSpPr bwMode="auto">
            <a:xfrm>
              <a:off x="3656" y="3146"/>
              <a:ext cx="475" cy="461"/>
              <a:chOff x="4322" y="290"/>
              <a:chExt cx="475" cy="461"/>
            </a:xfrm>
          </p:grpSpPr>
          <p:graphicFrame>
            <p:nvGraphicFramePr>
              <p:cNvPr id="22593" name="Object 86"/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759" name="Clip" r:id="rId7" imgW="1307263" imgH="1084139" progId="MS_ClipArt_Gallery.2">
                      <p:embed/>
                    </p:oleObj>
                  </mc:Choice>
                  <mc:Fallback>
                    <p:oleObj name="Clip" r:id="rId7" imgW="1307263" imgH="1084139" progId="MS_ClipArt_Gallery.2">
                      <p:embed/>
                      <p:pic>
                        <p:nvPicPr>
                          <p:cNvPr id="0" name="Object 8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2594" name="Group 87"/>
              <p:cNvGrpSpPr>
                <a:grpSpLocks/>
              </p:cNvGrpSpPr>
              <p:nvPr/>
            </p:nvGrpSpPr>
            <p:grpSpPr bwMode="auto">
              <a:xfrm>
                <a:off x="4322" y="396"/>
                <a:ext cx="475" cy="355"/>
                <a:chOff x="4172" y="846"/>
                <a:chExt cx="552" cy="355"/>
              </a:xfrm>
            </p:grpSpPr>
            <p:sp>
              <p:nvSpPr>
                <p:cNvPr id="22595" name="Rectangle 88"/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22596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4172" y="856"/>
                  <a:ext cx="552" cy="3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200">
                      <a:latin typeface="Comic Sans MS" panose="030F0702030302020204" pitchFamily="66" charset="0"/>
                    </a:rPr>
                    <a:t>user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200">
                      <a:latin typeface="Comic Sans MS" panose="030F0702030302020204" pitchFamily="66" charset="0"/>
                    </a:rPr>
                    <a:t>agent</a:t>
                  </a:r>
                  <a:endParaRPr lang="en-US" altLang="en-US" sz="1800">
                    <a:latin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2546" name="Group 90"/>
            <p:cNvGrpSpPr>
              <a:grpSpLocks/>
            </p:cNvGrpSpPr>
            <p:nvPr/>
          </p:nvGrpSpPr>
          <p:grpSpPr bwMode="auto">
            <a:xfrm>
              <a:off x="3127" y="3464"/>
              <a:ext cx="475" cy="462"/>
              <a:chOff x="4321" y="290"/>
              <a:chExt cx="475" cy="462"/>
            </a:xfrm>
          </p:grpSpPr>
          <p:graphicFrame>
            <p:nvGraphicFramePr>
              <p:cNvPr id="22589" name="Object 91"/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760" name="Clip" r:id="rId8" imgW="1307263" imgH="1084139" progId="MS_ClipArt_Gallery.2">
                      <p:embed/>
                    </p:oleObj>
                  </mc:Choice>
                  <mc:Fallback>
                    <p:oleObj name="Clip" r:id="rId8" imgW="1307263" imgH="1084139" progId="MS_ClipArt_Gallery.2">
                      <p:embed/>
                      <p:pic>
                        <p:nvPicPr>
                          <p:cNvPr id="0" name="Object 9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2590" name="Group 92"/>
              <p:cNvGrpSpPr>
                <a:grpSpLocks/>
              </p:cNvGrpSpPr>
              <p:nvPr/>
            </p:nvGrpSpPr>
            <p:grpSpPr bwMode="auto">
              <a:xfrm>
                <a:off x="4321" y="396"/>
                <a:ext cx="475" cy="356"/>
                <a:chOff x="4171" y="846"/>
                <a:chExt cx="552" cy="356"/>
              </a:xfrm>
            </p:grpSpPr>
            <p:sp>
              <p:nvSpPr>
                <p:cNvPr id="22591" name="Rectangle 93"/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22592" name="Text Box 94"/>
                <p:cNvSpPr txBox="1">
                  <a:spLocks noChangeArrowheads="1"/>
                </p:cNvSpPr>
                <p:nvPr/>
              </p:nvSpPr>
              <p:spPr bwMode="auto">
                <a:xfrm>
                  <a:off x="4171" y="857"/>
                  <a:ext cx="552" cy="3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200">
                      <a:latin typeface="Comic Sans MS" panose="030F0702030302020204" pitchFamily="66" charset="0"/>
                    </a:rPr>
                    <a:t>user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200">
                      <a:latin typeface="Comic Sans MS" panose="030F0702030302020204" pitchFamily="66" charset="0"/>
                    </a:rPr>
                    <a:t>agent</a:t>
                  </a:r>
                  <a:endParaRPr lang="en-US" altLang="en-US" sz="1800">
                    <a:latin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2547" name="Group 95"/>
            <p:cNvGrpSpPr>
              <a:grpSpLocks/>
            </p:cNvGrpSpPr>
            <p:nvPr/>
          </p:nvGrpSpPr>
          <p:grpSpPr bwMode="auto">
            <a:xfrm>
              <a:off x="3054" y="1028"/>
              <a:ext cx="534" cy="946"/>
              <a:chOff x="3468" y="2522"/>
              <a:chExt cx="534" cy="946"/>
            </a:xfrm>
          </p:grpSpPr>
          <p:grpSp>
            <p:nvGrpSpPr>
              <p:cNvPr id="22564" name="Group 96"/>
              <p:cNvGrpSpPr>
                <a:grpSpLocks/>
              </p:cNvGrpSpPr>
              <p:nvPr/>
            </p:nvGrpSpPr>
            <p:grpSpPr bwMode="auto">
              <a:xfrm>
                <a:off x="3631" y="2522"/>
                <a:ext cx="224" cy="588"/>
                <a:chOff x="4180" y="783"/>
                <a:chExt cx="150" cy="307"/>
              </a:xfrm>
            </p:grpSpPr>
            <p:sp>
              <p:nvSpPr>
                <p:cNvPr id="22581" name="AutoShape 97"/>
                <p:cNvSpPr>
                  <a:spLocks noChangeArrowheads="1"/>
                </p:cNvSpPr>
                <p:nvPr/>
              </p:nvSpPr>
              <p:spPr bwMode="auto">
                <a:xfrm>
                  <a:off x="4180" y="1019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22582" name="Rectangle 98"/>
                <p:cNvSpPr>
                  <a:spLocks noChangeArrowheads="1"/>
                </p:cNvSpPr>
                <p:nvPr/>
              </p:nvSpPr>
              <p:spPr bwMode="auto">
                <a:xfrm>
                  <a:off x="4256" y="785"/>
                  <a:ext cx="69" cy="236"/>
                </a:xfrm>
                <a:prstGeom prst="rect">
                  <a:avLst/>
                </a:prstGeom>
                <a:solidFill>
                  <a:srgbClr val="33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22583" name="Rectangle 99"/>
                <p:cNvSpPr>
                  <a:spLocks noChangeArrowheads="1"/>
                </p:cNvSpPr>
                <p:nvPr/>
              </p:nvSpPr>
              <p:spPr bwMode="auto">
                <a:xfrm>
                  <a:off x="4181" y="852"/>
                  <a:ext cx="95" cy="236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22584" name="AutoShape 100"/>
                <p:cNvSpPr>
                  <a:spLocks noChangeArrowheads="1"/>
                </p:cNvSpPr>
                <p:nvPr/>
              </p:nvSpPr>
              <p:spPr bwMode="auto">
                <a:xfrm>
                  <a:off x="4180" y="783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22585" name="Line 101"/>
                <p:cNvSpPr>
                  <a:spLocks noChangeShapeType="1"/>
                </p:cNvSpPr>
                <p:nvPr/>
              </p:nvSpPr>
              <p:spPr bwMode="auto">
                <a:xfrm>
                  <a:off x="4330" y="788"/>
                  <a:ext cx="0" cy="23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86" name="Line 102"/>
                <p:cNvSpPr>
                  <a:spLocks noChangeShapeType="1"/>
                </p:cNvSpPr>
                <p:nvPr/>
              </p:nvSpPr>
              <p:spPr bwMode="auto">
                <a:xfrm flipH="1">
                  <a:off x="4276" y="1019"/>
                  <a:ext cx="54" cy="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87" name="Rectangle 103"/>
                <p:cNvSpPr>
                  <a:spLocks noChangeArrowheads="1"/>
                </p:cNvSpPr>
                <p:nvPr/>
              </p:nvSpPr>
              <p:spPr bwMode="auto">
                <a:xfrm>
                  <a:off x="4193" y="883"/>
                  <a:ext cx="63" cy="136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22588" name="Rectangle 104"/>
                <p:cNvSpPr>
                  <a:spLocks noChangeArrowheads="1"/>
                </p:cNvSpPr>
                <p:nvPr/>
              </p:nvSpPr>
              <p:spPr bwMode="auto">
                <a:xfrm>
                  <a:off x="4202" y="924"/>
                  <a:ext cx="48" cy="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</p:grpSp>
          <p:grpSp>
            <p:nvGrpSpPr>
              <p:cNvPr id="22565" name="Group 105"/>
              <p:cNvGrpSpPr>
                <a:grpSpLocks/>
              </p:cNvGrpSpPr>
              <p:nvPr/>
            </p:nvGrpSpPr>
            <p:grpSpPr bwMode="auto">
              <a:xfrm>
                <a:off x="3468" y="2832"/>
                <a:ext cx="534" cy="636"/>
                <a:chOff x="4272" y="2652"/>
                <a:chExt cx="534" cy="636"/>
              </a:xfrm>
            </p:grpSpPr>
            <p:sp>
              <p:nvSpPr>
                <p:cNvPr id="22566" name="Rectangle 106"/>
                <p:cNvSpPr>
                  <a:spLocks noChangeArrowheads="1"/>
                </p:cNvSpPr>
                <p:nvPr/>
              </p:nvSpPr>
              <p:spPr bwMode="auto">
                <a:xfrm>
                  <a:off x="4296" y="2652"/>
                  <a:ext cx="510" cy="636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22567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4272" y="2668"/>
                  <a:ext cx="532" cy="3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200">
                      <a:latin typeface="Comic Sans MS" panose="030F0702030302020204" pitchFamily="66" charset="0"/>
                    </a:rPr>
                    <a:t>mail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200">
                      <a:latin typeface="Comic Sans MS" panose="030F0702030302020204" pitchFamily="66" charset="0"/>
                    </a:rPr>
                    <a:t>server</a:t>
                  </a:r>
                  <a:endParaRPr lang="en-US" alt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568" name="Rectangle 108"/>
                <p:cNvSpPr>
                  <a:spLocks noChangeArrowheads="1"/>
                </p:cNvSpPr>
                <p:nvPr/>
              </p:nvSpPr>
              <p:spPr bwMode="auto"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22569" name="Line 109"/>
                <p:cNvSpPr>
                  <a:spLocks noChangeShapeType="1"/>
                </p:cNvSpPr>
                <p:nvPr/>
              </p:nvSpPr>
              <p:spPr bwMode="auto">
                <a:xfrm>
                  <a:off x="4369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70" name="Line 110"/>
                <p:cNvSpPr>
                  <a:spLocks noChangeShapeType="1"/>
                </p:cNvSpPr>
                <p:nvPr/>
              </p:nvSpPr>
              <p:spPr bwMode="auto">
                <a:xfrm>
                  <a:off x="4478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71" name="Line 111"/>
                <p:cNvSpPr>
                  <a:spLocks noChangeShapeType="1"/>
                </p:cNvSpPr>
                <p:nvPr/>
              </p:nvSpPr>
              <p:spPr bwMode="auto">
                <a:xfrm>
                  <a:off x="4533" y="3035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72" name="Line 112"/>
                <p:cNvSpPr>
                  <a:spLocks noChangeShapeType="1"/>
                </p:cNvSpPr>
                <p:nvPr/>
              </p:nvSpPr>
              <p:spPr bwMode="auto">
                <a:xfrm>
                  <a:off x="4590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73" name="Line 113"/>
                <p:cNvSpPr>
                  <a:spLocks noChangeShapeType="1"/>
                </p:cNvSpPr>
                <p:nvPr/>
              </p:nvSpPr>
              <p:spPr bwMode="auto">
                <a:xfrm>
                  <a:off x="4651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74" name="Line 114"/>
                <p:cNvSpPr>
                  <a:spLocks noChangeShapeType="1"/>
                </p:cNvSpPr>
                <p:nvPr/>
              </p:nvSpPr>
              <p:spPr bwMode="auto">
                <a:xfrm>
                  <a:off x="4707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75" name="Line 115"/>
                <p:cNvSpPr>
                  <a:spLocks noChangeShapeType="1"/>
                </p:cNvSpPr>
                <p:nvPr/>
              </p:nvSpPr>
              <p:spPr bwMode="auto">
                <a:xfrm>
                  <a:off x="4422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76" name="Rectangle 116"/>
                <p:cNvSpPr>
                  <a:spLocks noChangeArrowheads="1"/>
                </p:cNvSpPr>
                <p:nvPr/>
              </p:nvSpPr>
              <p:spPr bwMode="auto">
                <a:xfrm>
                  <a:off x="4328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22577" name="Rectangle 117"/>
                <p:cNvSpPr>
                  <a:spLocks noChangeArrowheads="1"/>
                </p:cNvSpPr>
                <p:nvPr/>
              </p:nvSpPr>
              <p:spPr bwMode="auto">
                <a:xfrm>
                  <a:off x="4414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22578" name="Rectangle 118"/>
                <p:cNvSpPr>
                  <a:spLocks noChangeArrowheads="1"/>
                </p:cNvSpPr>
                <p:nvPr/>
              </p:nvSpPr>
              <p:spPr bwMode="auto">
                <a:xfrm>
                  <a:off x="4500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22579" name="Rectangle 119"/>
                <p:cNvSpPr>
                  <a:spLocks noChangeArrowheads="1"/>
                </p:cNvSpPr>
                <p:nvPr/>
              </p:nvSpPr>
              <p:spPr bwMode="auto"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22580" name="Rectangle 120"/>
                <p:cNvSpPr>
                  <a:spLocks noChangeArrowheads="1"/>
                </p:cNvSpPr>
                <p:nvPr/>
              </p:nvSpPr>
              <p:spPr bwMode="auto"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</p:grpSp>
        </p:grpSp>
        <p:grpSp>
          <p:nvGrpSpPr>
            <p:cNvPr id="22548" name="Group 121"/>
            <p:cNvGrpSpPr>
              <a:grpSpLocks/>
            </p:cNvGrpSpPr>
            <p:nvPr/>
          </p:nvGrpSpPr>
          <p:grpSpPr bwMode="auto">
            <a:xfrm>
              <a:off x="3523" y="866"/>
              <a:ext cx="475" cy="462"/>
              <a:chOff x="4321" y="290"/>
              <a:chExt cx="475" cy="462"/>
            </a:xfrm>
          </p:grpSpPr>
          <p:graphicFrame>
            <p:nvGraphicFramePr>
              <p:cNvPr id="22560" name="Object 122"/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761" name="Clip" r:id="rId9" imgW="1307263" imgH="1084139" progId="MS_ClipArt_Gallery.2">
                      <p:embed/>
                    </p:oleObj>
                  </mc:Choice>
                  <mc:Fallback>
                    <p:oleObj name="Clip" r:id="rId9" imgW="1307263" imgH="1084139" progId="MS_ClipArt_Gallery.2">
                      <p:embed/>
                      <p:pic>
                        <p:nvPicPr>
                          <p:cNvPr id="0" name="Object 1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2561" name="Group 123"/>
              <p:cNvGrpSpPr>
                <a:grpSpLocks/>
              </p:cNvGrpSpPr>
              <p:nvPr/>
            </p:nvGrpSpPr>
            <p:grpSpPr bwMode="auto">
              <a:xfrm>
                <a:off x="4321" y="396"/>
                <a:ext cx="475" cy="356"/>
                <a:chOff x="4170" y="846"/>
                <a:chExt cx="553" cy="356"/>
              </a:xfrm>
            </p:grpSpPr>
            <p:sp>
              <p:nvSpPr>
                <p:cNvPr id="22562" name="Rectangle 124"/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22563" name="Text Box 125"/>
                <p:cNvSpPr txBox="1">
                  <a:spLocks noChangeArrowheads="1"/>
                </p:cNvSpPr>
                <p:nvPr/>
              </p:nvSpPr>
              <p:spPr bwMode="auto">
                <a:xfrm>
                  <a:off x="4170" y="857"/>
                  <a:ext cx="553" cy="3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200">
                      <a:latin typeface="Comic Sans MS" panose="030F0702030302020204" pitchFamily="66" charset="0"/>
                    </a:rPr>
                    <a:t>user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200">
                      <a:latin typeface="Comic Sans MS" panose="030F0702030302020204" pitchFamily="66" charset="0"/>
                    </a:rPr>
                    <a:t>agent</a:t>
                  </a:r>
                  <a:endParaRPr lang="en-US" altLang="en-US" sz="1800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2549" name="Line 126"/>
            <p:cNvSpPr>
              <a:spLocks noChangeShapeType="1"/>
            </p:cNvSpPr>
            <p:nvPr/>
          </p:nvSpPr>
          <p:spPr bwMode="auto">
            <a:xfrm flipV="1">
              <a:off x="3606" y="2316"/>
              <a:ext cx="708" cy="68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0" name="Line 127"/>
            <p:cNvSpPr>
              <a:spLocks noChangeShapeType="1"/>
            </p:cNvSpPr>
            <p:nvPr/>
          </p:nvSpPr>
          <p:spPr bwMode="auto">
            <a:xfrm flipH="1" flipV="1">
              <a:off x="3138" y="1986"/>
              <a:ext cx="0" cy="78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551" name="Group 128"/>
            <p:cNvGrpSpPr>
              <a:grpSpLocks/>
            </p:cNvGrpSpPr>
            <p:nvPr/>
          </p:nvGrpSpPr>
          <p:grpSpPr bwMode="auto">
            <a:xfrm>
              <a:off x="3655" y="2544"/>
              <a:ext cx="673" cy="291"/>
              <a:chOff x="3733" y="2580"/>
              <a:chExt cx="673" cy="291"/>
            </a:xfrm>
          </p:grpSpPr>
          <p:sp>
            <p:nvSpPr>
              <p:cNvPr id="22558" name="Rectangle 129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2559" name="Text Box 130"/>
              <p:cNvSpPr txBox="1">
                <a:spLocks noChangeArrowheads="1"/>
              </p:cNvSpPr>
              <p:nvPr/>
            </p:nvSpPr>
            <p:spPr bwMode="auto">
              <a:xfrm>
                <a:off x="3733" y="2594"/>
                <a:ext cx="673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SMTP</a:t>
                </a:r>
                <a:endParaRPr lang="en-US" altLang="en-US" sz="18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2552" name="Group 131"/>
            <p:cNvGrpSpPr>
              <a:grpSpLocks/>
            </p:cNvGrpSpPr>
            <p:nvPr/>
          </p:nvGrpSpPr>
          <p:grpSpPr bwMode="auto">
            <a:xfrm>
              <a:off x="3631" y="1752"/>
              <a:ext cx="673" cy="291"/>
              <a:chOff x="3733" y="2580"/>
              <a:chExt cx="673" cy="291"/>
            </a:xfrm>
          </p:grpSpPr>
          <p:sp>
            <p:nvSpPr>
              <p:cNvPr id="22556" name="Rectangle 132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2557" name="Text Box 133"/>
              <p:cNvSpPr txBox="1">
                <a:spLocks noChangeArrowheads="1"/>
              </p:cNvSpPr>
              <p:nvPr/>
            </p:nvSpPr>
            <p:spPr bwMode="auto">
              <a:xfrm>
                <a:off x="3733" y="2596"/>
                <a:ext cx="673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SMTP</a:t>
                </a:r>
                <a:endParaRPr lang="en-US" altLang="en-US" sz="18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2553" name="Group 134"/>
            <p:cNvGrpSpPr>
              <a:grpSpLocks/>
            </p:cNvGrpSpPr>
            <p:nvPr/>
          </p:nvGrpSpPr>
          <p:grpSpPr bwMode="auto">
            <a:xfrm>
              <a:off x="2796" y="2202"/>
              <a:ext cx="673" cy="291"/>
              <a:chOff x="3732" y="2580"/>
              <a:chExt cx="673" cy="291"/>
            </a:xfrm>
          </p:grpSpPr>
          <p:sp>
            <p:nvSpPr>
              <p:cNvPr id="22554" name="Rectangle 135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2555" name="Text Box 136"/>
              <p:cNvSpPr txBox="1">
                <a:spLocks noChangeArrowheads="1"/>
              </p:cNvSpPr>
              <p:nvPr/>
            </p:nvSpPr>
            <p:spPr bwMode="auto">
              <a:xfrm>
                <a:off x="3732" y="2594"/>
                <a:ext cx="673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SMTP</a:t>
                </a:r>
                <a:endParaRPr lang="en-US" altLang="en-US" sz="1800">
                  <a:latin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2355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 Class Notes</a:t>
            </a:r>
          </a:p>
        </p:txBody>
      </p:sp>
      <p:sp>
        <p:nvSpPr>
          <p:cNvPr id="2355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AD34EFA-667A-4830-80F7-D0E5B869DDD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 smtClean="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Email: Mail Servers</a:t>
            </a:r>
            <a:endParaRPr lang="en-US" altLang="en-US" smtClean="0"/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1600200"/>
            <a:ext cx="3971925" cy="4495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>
                <a:solidFill>
                  <a:srgbClr val="FF0000"/>
                </a:solidFill>
              </a:rPr>
              <a:t>Mail Servers</a:t>
            </a:r>
            <a:r>
              <a:rPr lang="en-US" altLang="en-US" sz="2400" smtClean="0"/>
              <a:t> </a:t>
            </a:r>
          </a:p>
          <a:p>
            <a:pPr eaLnBrk="1" hangingPunct="1"/>
            <a:r>
              <a:rPr lang="en-US" altLang="en-US" sz="2000" smtClean="0">
                <a:solidFill>
                  <a:srgbClr val="FF0000"/>
                </a:solidFill>
              </a:rPr>
              <a:t>mailbox</a:t>
            </a:r>
            <a:r>
              <a:rPr lang="en-US" altLang="en-US" sz="2000" smtClean="0"/>
              <a:t> contains incoming messages for user</a:t>
            </a:r>
          </a:p>
          <a:p>
            <a:pPr eaLnBrk="1" hangingPunct="1"/>
            <a:r>
              <a:rPr lang="en-US" altLang="en-US" sz="2000" smtClean="0">
                <a:solidFill>
                  <a:srgbClr val="FF0000"/>
                </a:solidFill>
              </a:rPr>
              <a:t>message</a:t>
            </a:r>
            <a:r>
              <a:rPr lang="en-US" altLang="en-US" sz="2000" smtClean="0"/>
              <a:t> </a:t>
            </a:r>
            <a:r>
              <a:rPr lang="en-US" altLang="en-US" sz="2000" smtClean="0">
                <a:solidFill>
                  <a:srgbClr val="FF0000"/>
                </a:solidFill>
              </a:rPr>
              <a:t>queue</a:t>
            </a:r>
            <a:r>
              <a:rPr lang="en-US" altLang="en-US" sz="2000" smtClean="0"/>
              <a:t> of outgoing (to be sent) mail messages</a:t>
            </a:r>
          </a:p>
          <a:p>
            <a:pPr eaLnBrk="1" hangingPunct="1"/>
            <a:r>
              <a:rPr lang="en-US" altLang="en-US" sz="2000" smtClean="0">
                <a:solidFill>
                  <a:srgbClr val="FF0000"/>
                </a:solidFill>
              </a:rPr>
              <a:t>SMTP protocol</a:t>
            </a:r>
            <a:r>
              <a:rPr lang="en-US" altLang="en-US" sz="2000" smtClean="0"/>
              <a:t> </a:t>
            </a:r>
            <a:r>
              <a:rPr lang="en-US" altLang="en-US" sz="2000" u="sng" smtClean="0"/>
              <a:t>between mail servers</a:t>
            </a:r>
            <a:r>
              <a:rPr lang="en-US" altLang="en-US" sz="2000" smtClean="0"/>
              <a:t> to send email messages</a:t>
            </a:r>
          </a:p>
          <a:p>
            <a:pPr lvl="1" eaLnBrk="1" hangingPunct="1"/>
            <a:r>
              <a:rPr lang="en-US" altLang="en-US" sz="2000" smtClean="0"/>
              <a:t>client: sending mail server</a:t>
            </a:r>
          </a:p>
          <a:p>
            <a:pPr lvl="1" eaLnBrk="1" hangingPunct="1"/>
            <a:r>
              <a:rPr lang="ja-JP" altLang="en-US" sz="2000" smtClean="0"/>
              <a:t>“</a:t>
            </a:r>
            <a:r>
              <a:rPr lang="en-US" altLang="ja-JP" sz="2000" smtClean="0"/>
              <a:t>server</a:t>
            </a:r>
            <a:r>
              <a:rPr lang="ja-JP" altLang="en-US" sz="2000" smtClean="0"/>
              <a:t>”</a:t>
            </a:r>
            <a:r>
              <a:rPr lang="en-US" altLang="ja-JP" sz="2000" smtClean="0"/>
              <a:t>: receiving mail server</a:t>
            </a:r>
            <a:endParaRPr lang="en-US" altLang="en-US" sz="2000" smtClean="0"/>
          </a:p>
        </p:txBody>
      </p:sp>
      <p:sp>
        <p:nvSpPr>
          <p:cNvPr id="23559" name="Line 4"/>
          <p:cNvSpPr>
            <a:spLocks noChangeShapeType="1"/>
          </p:cNvSpPr>
          <p:nvPr/>
        </p:nvSpPr>
        <p:spPr bwMode="auto">
          <a:xfrm>
            <a:off x="6038850" y="2628900"/>
            <a:ext cx="1123950" cy="7905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560" name="Group 5"/>
          <p:cNvGrpSpPr>
            <a:grpSpLocks/>
          </p:cNvGrpSpPr>
          <p:nvPr/>
        </p:nvGrpSpPr>
        <p:grpSpPr bwMode="auto">
          <a:xfrm>
            <a:off x="7431088" y="2555875"/>
            <a:ext cx="355600" cy="933450"/>
            <a:chOff x="4180" y="783"/>
            <a:chExt cx="150" cy="307"/>
          </a:xfrm>
        </p:grpSpPr>
        <p:sp>
          <p:nvSpPr>
            <p:cNvPr id="23670" name="AutoShape 6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3671" name="Rectangle 7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3672" name="Rectangle 8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3673" name="AutoShape 9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3674" name="Line 10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75" name="Line 11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76" name="Rectangle 12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3677" name="Rectangle 13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23561" name="Group 14"/>
          <p:cNvGrpSpPr>
            <a:grpSpLocks/>
          </p:cNvGrpSpPr>
          <p:nvPr/>
        </p:nvGrpSpPr>
        <p:grpSpPr bwMode="auto">
          <a:xfrm>
            <a:off x="7188200" y="3008313"/>
            <a:ext cx="822325" cy="1049337"/>
            <a:chOff x="4288" y="2627"/>
            <a:chExt cx="518" cy="661"/>
          </a:xfrm>
        </p:grpSpPr>
        <p:sp>
          <p:nvSpPr>
            <p:cNvPr id="23655" name="Rectangle 15"/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3656" name="Text Box 16"/>
            <p:cNvSpPr txBox="1">
              <a:spLocks noChangeArrowheads="1"/>
            </p:cNvSpPr>
            <p:nvPr/>
          </p:nvSpPr>
          <p:spPr bwMode="auto">
            <a:xfrm>
              <a:off x="4288" y="2627"/>
              <a:ext cx="50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mic Sans MS" panose="030F0702030302020204" pitchFamily="66" charset="0"/>
                </a:rPr>
                <a:t>mail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mic Sans MS" panose="030F0702030302020204" pitchFamily="66" charset="0"/>
                </a:rPr>
                <a:t>server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657" name="Rectangle 17"/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3658" name="Line 18"/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59" name="Line 19"/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60" name="Line 20"/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61" name="Line 21"/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62" name="Line 22"/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63" name="Line 23"/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64" name="Line 24"/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65" name="Rectangle 25"/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3666" name="Rectangle 26"/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3667" name="Rectangle 27"/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3668" name="Rectangle 28"/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3669" name="Rectangle 29"/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23562" name="Group 30"/>
          <p:cNvGrpSpPr>
            <a:grpSpLocks/>
          </p:cNvGrpSpPr>
          <p:nvPr/>
        </p:nvGrpSpPr>
        <p:grpSpPr bwMode="auto">
          <a:xfrm>
            <a:off x="7913688" y="2146300"/>
            <a:ext cx="709612" cy="703263"/>
            <a:chOff x="4337" y="290"/>
            <a:chExt cx="447" cy="443"/>
          </a:xfrm>
        </p:grpSpPr>
        <p:graphicFrame>
          <p:nvGraphicFramePr>
            <p:cNvPr id="23651" name="Object 31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71" name="Clip" r:id="rId3" imgW="1307263" imgH="1084139" progId="MS_ClipArt_Gallery.2">
                    <p:embed/>
                  </p:oleObj>
                </mc:Choice>
                <mc:Fallback>
                  <p:oleObj name="Clip" r:id="rId3" imgW="1307263" imgH="1084139" progId="MS_ClipArt_Gallery.2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3652" name="Group 32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23653" name="Rectangle 33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3654" name="Text Box 34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Comic Sans MS" panose="030F0702030302020204" pitchFamily="66" charset="0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Comic Sans MS" panose="030F0702030302020204" pitchFamily="66" charset="0"/>
                  </a:rPr>
                  <a:t>agent</a:t>
                </a: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3563" name="Group 35"/>
          <p:cNvGrpSpPr>
            <a:grpSpLocks/>
          </p:cNvGrpSpPr>
          <p:nvPr/>
        </p:nvGrpSpPr>
        <p:grpSpPr bwMode="auto">
          <a:xfrm>
            <a:off x="8142288" y="3155950"/>
            <a:ext cx="709612" cy="703263"/>
            <a:chOff x="4337" y="290"/>
            <a:chExt cx="447" cy="443"/>
          </a:xfrm>
        </p:grpSpPr>
        <p:graphicFrame>
          <p:nvGraphicFramePr>
            <p:cNvPr id="23647" name="Object 36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72" name="Clip" r:id="rId5" imgW="1307263" imgH="1084139" progId="MS_ClipArt_Gallery.2">
                    <p:embed/>
                  </p:oleObj>
                </mc:Choice>
                <mc:Fallback>
                  <p:oleObj name="Clip" r:id="rId5" imgW="1307263" imgH="1084139" progId="MS_ClipArt_Gallery.2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3648" name="Group 37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23649" name="Rectangle 38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3650" name="Text Box 39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Comic Sans MS" panose="030F0702030302020204" pitchFamily="66" charset="0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Comic Sans MS" panose="030F0702030302020204" pitchFamily="66" charset="0"/>
                  </a:rPr>
                  <a:t>agent</a:t>
                </a: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3564" name="Group 40"/>
          <p:cNvGrpSpPr>
            <a:grpSpLocks/>
          </p:cNvGrpSpPr>
          <p:nvPr/>
        </p:nvGrpSpPr>
        <p:grpSpPr bwMode="auto">
          <a:xfrm>
            <a:off x="7913688" y="4203700"/>
            <a:ext cx="709612" cy="703263"/>
            <a:chOff x="4337" y="290"/>
            <a:chExt cx="447" cy="443"/>
          </a:xfrm>
        </p:grpSpPr>
        <p:graphicFrame>
          <p:nvGraphicFramePr>
            <p:cNvPr id="23643" name="Object 41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73" name="Clip" r:id="rId6" imgW="1307263" imgH="1084139" progId="MS_ClipArt_Gallery.2">
                    <p:embed/>
                  </p:oleObj>
                </mc:Choice>
                <mc:Fallback>
                  <p:oleObj name="Clip" r:id="rId6" imgW="1307263" imgH="1084139" progId="MS_ClipArt_Gallery.2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3644" name="Group 42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23645" name="Rectangle 43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3646" name="Text Box 44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Comic Sans MS" panose="030F0702030302020204" pitchFamily="66" charset="0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Comic Sans MS" panose="030F0702030302020204" pitchFamily="66" charset="0"/>
                  </a:rPr>
                  <a:t>agent</a:t>
                </a: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3565" name="Group 45"/>
          <p:cNvGrpSpPr>
            <a:grpSpLocks/>
          </p:cNvGrpSpPr>
          <p:nvPr/>
        </p:nvGrpSpPr>
        <p:grpSpPr bwMode="auto">
          <a:xfrm>
            <a:off x="5187950" y="3965575"/>
            <a:ext cx="822325" cy="1501775"/>
            <a:chOff x="3484" y="2522"/>
            <a:chExt cx="518" cy="946"/>
          </a:xfrm>
        </p:grpSpPr>
        <p:grpSp>
          <p:nvGrpSpPr>
            <p:cNvPr id="23618" name="Group 46"/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23635" name="AutoShape 4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3636" name="Rectangle 4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3637" name="Rectangle 4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3638" name="AutoShape 5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3639" name="Line 5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0" name="Line 5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1" name="Rectangle 5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3642" name="Rectangle 5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</p:grpSp>
        <p:grpSp>
          <p:nvGrpSpPr>
            <p:cNvPr id="23619" name="Group 55"/>
            <p:cNvGrpSpPr>
              <a:grpSpLocks/>
            </p:cNvGrpSpPr>
            <p:nvPr/>
          </p:nvGrpSpPr>
          <p:grpSpPr bwMode="auto">
            <a:xfrm>
              <a:off x="3484" y="2807"/>
              <a:ext cx="518" cy="661"/>
              <a:chOff x="4288" y="2627"/>
              <a:chExt cx="518" cy="661"/>
            </a:xfrm>
          </p:grpSpPr>
          <p:sp>
            <p:nvSpPr>
              <p:cNvPr id="23620" name="Rectangle 56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3621" name="Text Box 57"/>
              <p:cNvSpPr txBox="1">
                <a:spLocks noChangeArrowheads="1"/>
              </p:cNvSpPr>
              <p:nvPr/>
            </p:nvSpPr>
            <p:spPr bwMode="auto">
              <a:xfrm>
                <a:off x="4288" y="2627"/>
                <a:ext cx="504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Comic Sans MS" panose="030F0702030302020204" pitchFamily="66" charset="0"/>
                  </a:rPr>
                  <a:t>mail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Comic Sans MS" panose="030F0702030302020204" pitchFamily="66" charset="0"/>
                  </a:rPr>
                  <a:t>server</a:t>
                </a: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622" name="Rectangle 58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3623" name="Line 59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4" name="Line 60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5" name="Line 61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6" name="Line 62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7" name="Line 63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8" name="Line 64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9" name="Line 65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0" name="Rectangle 66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3631" name="Rectangle 67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3632" name="Rectangle 68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3633" name="Rectangle 69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3634" name="Rectangle 70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</p:grpSp>
      </p:grpSp>
      <p:grpSp>
        <p:nvGrpSpPr>
          <p:cNvPr id="23566" name="Group 71"/>
          <p:cNvGrpSpPr>
            <a:grpSpLocks/>
          </p:cNvGrpSpPr>
          <p:nvPr/>
        </p:nvGrpSpPr>
        <p:grpSpPr bwMode="auto">
          <a:xfrm>
            <a:off x="6142038" y="5070475"/>
            <a:ext cx="709612" cy="703263"/>
            <a:chOff x="4337" y="290"/>
            <a:chExt cx="447" cy="443"/>
          </a:xfrm>
        </p:grpSpPr>
        <p:graphicFrame>
          <p:nvGraphicFramePr>
            <p:cNvPr id="23614" name="Object 72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74" name="Clip" r:id="rId7" imgW="1307263" imgH="1084139" progId="MS_ClipArt_Gallery.2">
                    <p:embed/>
                  </p:oleObj>
                </mc:Choice>
                <mc:Fallback>
                  <p:oleObj name="Clip" r:id="rId7" imgW="1307263" imgH="1084139" progId="MS_ClipArt_Gallery.2">
                    <p:embed/>
                    <p:pic>
                      <p:nvPicPr>
                        <p:cNvPr id="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3615" name="Group 73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23616" name="Rectangle 74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3617" name="Text Box 75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Comic Sans MS" panose="030F0702030302020204" pitchFamily="66" charset="0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Comic Sans MS" panose="030F0702030302020204" pitchFamily="66" charset="0"/>
                  </a:rPr>
                  <a:t>agent</a:t>
                </a: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3567" name="Group 76"/>
          <p:cNvGrpSpPr>
            <a:grpSpLocks/>
          </p:cNvGrpSpPr>
          <p:nvPr/>
        </p:nvGrpSpPr>
        <p:grpSpPr bwMode="auto">
          <a:xfrm>
            <a:off x="5303838" y="5575300"/>
            <a:ext cx="709612" cy="703263"/>
            <a:chOff x="4337" y="290"/>
            <a:chExt cx="447" cy="443"/>
          </a:xfrm>
        </p:grpSpPr>
        <p:graphicFrame>
          <p:nvGraphicFramePr>
            <p:cNvPr id="23610" name="Object 77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75" name="Clip" r:id="rId8" imgW="1307263" imgH="1084139" progId="MS_ClipArt_Gallery.2">
                    <p:embed/>
                  </p:oleObj>
                </mc:Choice>
                <mc:Fallback>
                  <p:oleObj name="Clip" r:id="rId8" imgW="1307263" imgH="1084139" progId="MS_ClipArt_Gallery.2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3611" name="Group 78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23612" name="Rectangle 79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3613" name="Text Box 80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Comic Sans MS" panose="030F0702030302020204" pitchFamily="66" charset="0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Comic Sans MS" panose="030F0702030302020204" pitchFamily="66" charset="0"/>
                  </a:rPr>
                  <a:t>agent</a:t>
                </a: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3568" name="Group 81"/>
          <p:cNvGrpSpPr>
            <a:grpSpLocks/>
          </p:cNvGrpSpPr>
          <p:nvPr/>
        </p:nvGrpSpPr>
        <p:grpSpPr bwMode="auto">
          <a:xfrm>
            <a:off x="5187950" y="1708150"/>
            <a:ext cx="822325" cy="1501775"/>
            <a:chOff x="3484" y="2522"/>
            <a:chExt cx="518" cy="946"/>
          </a:xfrm>
        </p:grpSpPr>
        <p:grpSp>
          <p:nvGrpSpPr>
            <p:cNvPr id="23585" name="Group 82"/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23602" name="AutoShape 83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3603" name="Rectangle 84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3604" name="Rectangle 85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3605" name="AutoShape 86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3606" name="Line 87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7" name="Line 88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8" name="Rectangle 89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3609" name="Rectangle 90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</p:grpSp>
        <p:grpSp>
          <p:nvGrpSpPr>
            <p:cNvPr id="23586" name="Group 91"/>
            <p:cNvGrpSpPr>
              <a:grpSpLocks/>
            </p:cNvGrpSpPr>
            <p:nvPr/>
          </p:nvGrpSpPr>
          <p:grpSpPr bwMode="auto">
            <a:xfrm>
              <a:off x="3484" y="2807"/>
              <a:ext cx="518" cy="661"/>
              <a:chOff x="4288" y="2627"/>
              <a:chExt cx="518" cy="661"/>
            </a:xfrm>
          </p:grpSpPr>
          <p:sp>
            <p:nvSpPr>
              <p:cNvPr id="23587" name="Rectangle 92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3588" name="Text Box 93"/>
              <p:cNvSpPr txBox="1">
                <a:spLocks noChangeArrowheads="1"/>
              </p:cNvSpPr>
              <p:nvPr/>
            </p:nvSpPr>
            <p:spPr bwMode="auto">
              <a:xfrm>
                <a:off x="4288" y="2627"/>
                <a:ext cx="504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Comic Sans MS" panose="030F0702030302020204" pitchFamily="66" charset="0"/>
                  </a:rPr>
                  <a:t>mail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Comic Sans MS" panose="030F0702030302020204" pitchFamily="66" charset="0"/>
                  </a:rPr>
                  <a:t>server</a:t>
                </a: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89" name="Rectangle 94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3590" name="Line 95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1" name="Line 96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2" name="Line 97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3" name="Line 98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4" name="Line 99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5" name="Line 100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6" name="Line 101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7" name="Rectangle 102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3598" name="Rectangle 103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3599" name="Rectangle 104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3600" name="Rectangle 105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3601" name="Rectangle 106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</p:grpSp>
      </p:grpSp>
      <p:grpSp>
        <p:nvGrpSpPr>
          <p:cNvPr id="23569" name="Group 107"/>
          <p:cNvGrpSpPr>
            <a:grpSpLocks/>
          </p:cNvGrpSpPr>
          <p:nvPr/>
        </p:nvGrpSpPr>
        <p:grpSpPr bwMode="auto">
          <a:xfrm>
            <a:off x="5932488" y="1450975"/>
            <a:ext cx="709612" cy="703263"/>
            <a:chOff x="4337" y="290"/>
            <a:chExt cx="447" cy="443"/>
          </a:xfrm>
        </p:grpSpPr>
        <p:graphicFrame>
          <p:nvGraphicFramePr>
            <p:cNvPr id="23581" name="Object 108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76" name="Clip" r:id="rId9" imgW="1307263" imgH="1084139" progId="MS_ClipArt_Gallery.2">
                    <p:embed/>
                  </p:oleObj>
                </mc:Choice>
                <mc:Fallback>
                  <p:oleObj name="Clip" r:id="rId9" imgW="1307263" imgH="1084139" progId="MS_ClipArt_Gallery.2">
                    <p:embed/>
                    <p:pic>
                      <p:nvPicPr>
                        <p:cNvPr id="0" name="Object 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3582" name="Group 109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23583" name="Rectangle 110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3584" name="Text Box 111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Comic Sans MS" panose="030F0702030302020204" pitchFamily="66" charset="0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Comic Sans MS" panose="030F0702030302020204" pitchFamily="66" charset="0"/>
                  </a:rPr>
                  <a:t>agent</a:t>
                </a: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3570" name="Line 112"/>
          <p:cNvSpPr>
            <a:spLocks noChangeShapeType="1"/>
          </p:cNvSpPr>
          <p:nvPr/>
        </p:nvSpPr>
        <p:spPr bwMode="auto">
          <a:xfrm flipV="1">
            <a:off x="6038850" y="3752850"/>
            <a:ext cx="1123950" cy="10858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1" name="Line 113"/>
          <p:cNvSpPr>
            <a:spLocks noChangeShapeType="1"/>
          </p:cNvSpPr>
          <p:nvPr/>
        </p:nvSpPr>
        <p:spPr bwMode="auto">
          <a:xfrm flipH="1" flipV="1">
            <a:off x="5295900" y="3228975"/>
            <a:ext cx="0" cy="1247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572" name="Group 114"/>
          <p:cNvGrpSpPr>
            <a:grpSpLocks/>
          </p:cNvGrpSpPr>
          <p:nvPr/>
        </p:nvGrpSpPr>
        <p:grpSpPr bwMode="auto">
          <a:xfrm>
            <a:off x="6135688" y="4046538"/>
            <a:ext cx="1031875" cy="457200"/>
            <a:chOff x="3745" y="2537"/>
            <a:chExt cx="650" cy="288"/>
          </a:xfrm>
        </p:grpSpPr>
        <p:sp>
          <p:nvSpPr>
            <p:cNvPr id="23579" name="Rectangle 115"/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3580" name="Text Box 116"/>
            <p:cNvSpPr txBox="1">
              <a:spLocks noChangeArrowheads="1"/>
            </p:cNvSpPr>
            <p:nvPr/>
          </p:nvSpPr>
          <p:spPr bwMode="auto">
            <a:xfrm>
              <a:off x="3745" y="2537"/>
              <a:ext cx="6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  <a:latin typeface="Comic Sans MS" panose="030F0702030302020204" pitchFamily="66" charset="0"/>
                </a:rPr>
                <a:t>SMTP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3573" name="Group 117"/>
          <p:cNvGrpSpPr>
            <a:grpSpLocks/>
          </p:cNvGrpSpPr>
          <p:nvPr/>
        </p:nvGrpSpPr>
        <p:grpSpPr bwMode="auto">
          <a:xfrm>
            <a:off x="6097588" y="2789238"/>
            <a:ext cx="1031875" cy="457200"/>
            <a:chOff x="3745" y="2537"/>
            <a:chExt cx="650" cy="288"/>
          </a:xfrm>
        </p:grpSpPr>
        <p:sp>
          <p:nvSpPr>
            <p:cNvPr id="23577" name="Rectangle 118"/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3578" name="Text Box 119"/>
            <p:cNvSpPr txBox="1">
              <a:spLocks noChangeArrowheads="1"/>
            </p:cNvSpPr>
            <p:nvPr/>
          </p:nvSpPr>
          <p:spPr bwMode="auto">
            <a:xfrm>
              <a:off x="3745" y="2537"/>
              <a:ext cx="6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  <a:latin typeface="Comic Sans MS" panose="030F0702030302020204" pitchFamily="66" charset="0"/>
                </a:rPr>
                <a:t>SMTP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3574" name="Group 120"/>
          <p:cNvGrpSpPr>
            <a:grpSpLocks/>
          </p:cNvGrpSpPr>
          <p:nvPr/>
        </p:nvGrpSpPr>
        <p:grpSpPr bwMode="auto">
          <a:xfrm>
            <a:off x="4773613" y="3503613"/>
            <a:ext cx="1031875" cy="457200"/>
            <a:chOff x="3745" y="2537"/>
            <a:chExt cx="650" cy="288"/>
          </a:xfrm>
        </p:grpSpPr>
        <p:sp>
          <p:nvSpPr>
            <p:cNvPr id="23575" name="Rectangle 121"/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3576" name="Text Box 122"/>
            <p:cNvSpPr txBox="1">
              <a:spLocks noChangeArrowheads="1"/>
            </p:cNvSpPr>
            <p:nvPr/>
          </p:nvSpPr>
          <p:spPr bwMode="auto">
            <a:xfrm>
              <a:off x="3745" y="2537"/>
              <a:ext cx="6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  <a:latin typeface="Comic Sans MS" panose="030F0702030302020204" pitchFamily="66" charset="0"/>
                </a:rPr>
                <a:t>SMTP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 Class Notes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B1FF787-81F8-4F62-B71A-7236D8FBA8BD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 smtClean="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Today</a:t>
            </a:r>
            <a:r>
              <a:rPr lang="ja-JP" altLang="en-US" smtClean="0"/>
              <a:t>’</a:t>
            </a:r>
            <a:r>
              <a:rPr lang="en-US" altLang="ja-JP" smtClean="0"/>
              <a:t>s Outline</a:t>
            </a:r>
            <a:endParaRPr lang="en-US" altLang="en-US" smtClean="0"/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Application Architectures</a:t>
            </a:r>
          </a:p>
          <a:p>
            <a:pPr eaLnBrk="1" hangingPunct="1"/>
            <a:r>
              <a:rPr lang="en-US" altLang="en-US" smtClean="0"/>
              <a:t>DNS</a:t>
            </a:r>
          </a:p>
          <a:p>
            <a:pPr eaLnBrk="1" hangingPunct="1"/>
            <a:r>
              <a:rPr lang="en-US" altLang="en-US" smtClean="0"/>
              <a:t>Email</a:t>
            </a:r>
          </a:p>
          <a:p>
            <a:pPr lvl="1" eaLnBrk="1" hangingPunct="1"/>
            <a:r>
              <a:rPr lang="en-US" altLang="en-US" smtClean="0"/>
              <a:t>SMTP</a:t>
            </a:r>
          </a:p>
          <a:p>
            <a:pPr lvl="1" eaLnBrk="1" hangingPunct="1"/>
            <a:r>
              <a:rPr lang="en-US" altLang="en-US" smtClean="0"/>
              <a:t>Mail access protocols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2457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 Class Notes</a:t>
            </a:r>
          </a:p>
        </p:txBody>
      </p:sp>
      <p:sp>
        <p:nvSpPr>
          <p:cNvPr id="2458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D4B16C6-0847-4551-993B-ABF4CCBA062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 smtClean="0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Email: SMTP </a:t>
            </a:r>
            <a:r>
              <a:rPr lang="en-US" altLang="en-US" sz="3600" smtClean="0"/>
              <a:t>[RFC 821]</a:t>
            </a:r>
            <a:endParaRPr lang="en-US" altLang="en-US" smtClean="0"/>
          </a:p>
        </p:txBody>
      </p:sp>
      <p:sp>
        <p:nvSpPr>
          <p:cNvPr id="1431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1600200"/>
            <a:ext cx="7396163" cy="44958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uses TCP to reliably transfer email message from client to server, originally </a:t>
            </a:r>
            <a:r>
              <a:rPr lang="en-US" altLang="en-US" sz="2400" smtClean="0"/>
              <a:t>use </a:t>
            </a:r>
            <a:r>
              <a:rPr lang="en-US" altLang="en-US" sz="2400" b="1" smtClean="0"/>
              <a:t>port </a:t>
            </a:r>
            <a:r>
              <a:rPr lang="en-US" altLang="en-US" sz="2400" b="1" dirty="0" smtClean="0"/>
              <a:t>25 (587)</a:t>
            </a:r>
          </a:p>
          <a:p>
            <a:pPr eaLnBrk="1" hangingPunct="1"/>
            <a:r>
              <a:rPr lang="en-US" altLang="en-US" sz="2400" dirty="0" smtClean="0"/>
              <a:t>direct transfer: sending server to receiving server</a:t>
            </a:r>
          </a:p>
          <a:p>
            <a:pPr eaLnBrk="1" hangingPunct="1"/>
            <a:r>
              <a:rPr lang="en-US" altLang="en-US" sz="2400" dirty="0" smtClean="0"/>
              <a:t>three phases of transfer</a:t>
            </a:r>
          </a:p>
          <a:p>
            <a:pPr lvl="1" eaLnBrk="1" hangingPunct="1"/>
            <a:r>
              <a:rPr lang="en-US" altLang="en-US" dirty="0" smtClean="0"/>
              <a:t>handshaking (greeting)</a:t>
            </a:r>
          </a:p>
          <a:p>
            <a:pPr lvl="1" eaLnBrk="1" hangingPunct="1"/>
            <a:r>
              <a:rPr lang="en-US" altLang="en-US" dirty="0" smtClean="0"/>
              <a:t>transfer of messages</a:t>
            </a:r>
          </a:p>
          <a:p>
            <a:pPr lvl="1" eaLnBrk="1" hangingPunct="1"/>
            <a:r>
              <a:rPr lang="en-US" altLang="en-US" dirty="0" smtClean="0"/>
              <a:t>closure</a:t>
            </a:r>
          </a:p>
          <a:p>
            <a:pPr eaLnBrk="1" hangingPunct="1"/>
            <a:r>
              <a:rPr lang="en-US" altLang="en-US" sz="2400" dirty="0" smtClean="0"/>
              <a:t>command/response interaction</a:t>
            </a:r>
            <a:endParaRPr lang="en-US" altLang="en-US" sz="2400" dirty="0" smtClean="0">
              <a:solidFill>
                <a:schemeClr val="accent2"/>
              </a:solidFill>
            </a:endParaRPr>
          </a:p>
          <a:p>
            <a:pPr lvl="1" eaLnBrk="1" hangingPunct="1"/>
            <a:r>
              <a:rPr lang="en-US" altLang="en-US" dirty="0" smtClean="0">
                <a:solidFill>
                  <a:schemeClr val="folHlink"/>
                </a:solidFill>
              </a:rPr>
              <a:t>commands:</a:t>
            </a:r>
            <a:r>
              <a:rPr lang="en-US" altLang="en-US" dirty="0" smtClean="0"/>
              <a:t> ASCII text</a:t>
            </a:r>
          </a:p>
          <a:p>
            <a:pPr lvl="1" eaLnBrk="1" hangingPunct="1"/>
            <a:r>
              <a:rPr lang="en-US" altLang="en-US" dirty="0" smtClean="0">
                <a:solidFill>
                  <a:schemeClr val="folHlink"/>
                </a:solidFill>
              </a:rPr>
              <a:t>response:</a:t>
            </a:r>
            <a:r>
              <a:rPr lang="en-US" altLang="en-US" dirty="0" smtClean="0"/>
              <a:t> status code and phrase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2560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 Class Notes</a:t>
            </a:r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2AE8D0-9691-4BF0-B8EB-1500BEFFC889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 smtClean="0"/>
          </a:p>
        </p:txBody>
      </p:sp>
      <p:grpSp>
        <p:nvGrpSpPr>
          <p:cNvPr id="25605" name="Group 3"/>
          <p:cNvGrpSpPr>
            <a:grpSpLocks/>
          </p:cNvGrpSpPr>
          <p:nvPr/>
        </p:nvGrpSpPr>
        <p:grpSpPr bwMode="auto">
          <a:xfrm>
            <a:off x="228600" y="2590800"/>
            <a:ext cx="8610600" cy="3505200"/>
            <a:chOff x="144" y="1248"/>
            <a:chExt cx="5424" cy="2208"/>
          </a:xfrm>
        </p:grpSpPr>
        <p:sp>
          <p:nvSpPr>
            <p:cNvPr id="25608" name="Rectangle 4"/>
            <p:cNvSpPr>
              <a:spLocks noChangeArrowheads="1"/>
            </p:cNvSpPr>
            <p:nvPr/>
          </p:nvSpPr>
          <p:spPr bwMode="auto">
            <a:xfrm>
              <a:off x="144" y="1248"/>
              <a:ext cx="1296" cy="33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Actor </a:t>
              </a:r>
            </a:p>
          </p:txBody>
        </p:sp>
        <p:sp>
          <p:nvSpPr>
            <p:cNvPr id="25609" name="Rectangle 5"/>
            <p:cNvSpPr>
              <a:spLocks noChangeArrowheads="1"/>
            </p:cNvSpPr>
            <p:nvPr/>
          </p:nvSpPr>
          <p:spPr bwMode="auto">
            <a:xfrm>
              <a:off x="1440" y="1248"/>
              <a:ext cx="2304" cy="33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Command</a:t>
              </a:r>
            </a:p>
          </p:txBody>
        </p:sp>
        <p:sp>
          <p:nvSpPr>
            <p:cNvPr id="25610" name="Rectangle 6"/>
            <p:cNvSpPr>
              <a:spLocks noChangeArrowheads="1"/>
            </p:cNvSpPr>
            <p:nvPr/>
          </p:nvSpPr>
          <p:spPr bwMode="auto">
            <a:xfrm>
              <a:off x="3744" y="1248"/>
              <a:ext cx="1824" cy="33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Comment</a:t>
              </a:r>
            </a:p>
          </p:txBody>
        </p:sp>
        <p:sp>
          <p:nvSpPr>
            <p:cNvPr id="25611" name="Rectangle 7"/>
            <p:cNvSpPr>
              <a:spLocks noChangeArrowheads="1"/>
            </p:cNvSpPr>
            <p:nvPr/>
          </p:nvSpPr>
          <p:spPr bwMode="auto">
            <a:xfrm>
              <a:off x="144" y="1584"/>
              <a:ext cx="1296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Receiving SMTP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Process</a:t>
              </a:r>
            </a:p>
          </p:txBody>
        </p:sp>
        <p:sp>
          <p:nvSpPr>
            <p:cNvPr id="25612" name="Rectangle 8"/>
            <p:cNvSpPr>
              <a:spLocks noChangeArrowheads="1"/>
            </p:cNvSpPr>
            <p:nvPr/>
          </p:nvSpPr>
          <p:spPr bwMode="auto">
            <a:xfrm>
              <a:off x="1440" y="1584"/>
              <a:ext cx="230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220 reply</a:t>
              </a:r>
            </a:p>
          </p:txBody>
        </p:sp>
        <p:sp>
          <p:nvSpPr>
            <p:cNvPr id="25613" name="Rectangle 9"/>
            <p:cNvSpPr>
              <a:spLocks noChangeArrowheads="1"/>
            </p:cNvSpPr>
            <p:nvPr/>
          </p:nvSpPr>
          <p:spPr bwMode="auto">
            <a:xfrm>
              <a:off x="3744" y="1584"/>
              <a:ext cx="18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When a TCP connection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is opened, the receiver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signals that it is ready.</a:t>
              </a:r>
            </a:p>
          </p:txBody>
        </p:sp>
        <p:sp>
          <p:nvSpPr>
            <p:cNvPr id="25614" name="Rectangle 10"/>
            <p:cNvSpPr>
              <a:spLocks noChangeArrowheads="1"/>
            </p:cNvSpPr>
            <p:nvPr/>
          </p:nvSpPr>
          <p:spPr bwMode="auto">
            <a:xfrm>
              <a:off x="144" y="2208"/>
              <a:ext cx="1296" cy="62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Sending SMTP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Process</a:t>
              </a:r>
            </a:p>
          </p:txBody>
        </p:sp>
        <p:sp>
          <p:nvSpPr>
            <p:cNvPr id="25615" name="Rectangle 11"/>
            <p:cNvSpPr>
              <a:spLocks noChangeArrowheads="1"/>
            </p:cNvSpPr>
            <p:nvPr/>
          </p:nvSpPr>
          <p:spPr bwMode="auto">
            <a:xfrm>
              <a:off x="1440" y="2208"/>
              <a:ext cx="2304" cy="62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HELO cnn.com</a:t>
              </a:r>
            </a:p>
          </p:txBody>
        </p:sp>
        <p:sp>
          <p:nvSpPr>
            <p:cNvPr id="25616" name="Rectangle 12"/>
            <p:cNvSpPr>
              <a:spLocks noChangeArrowheads="1"/>
            </p:cNvSpPr>
            <p:nvPr/>
          </p:nvSpPr>
          <p:spPr bwMode="auto">
            <a:xfrm>
              <a:off x="3744" y="2208"/>
              <a:ext cx="1824" cy="62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Sender</a:t>
              </a:r>
              <a:r>
                <a:rPr lang="en-US" altLang="en-US" sz="1800">
                  <a:latin typeface="Arial" panose="020B0604020202020204" pitchFamily="34" charset="0"/>
                </a:rPr>
                <a:t> asks to begin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Sending a message.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Gives </a:t>
              </a:r>
              <a:r>
                <a:rPr lang="en-US" altLang="en-US" sz="1800" b="1">
                  <a:latin typeface="Arial" panose="020B0604020202020204" pitchFamily="34" charset="0"/>
                </a:rPr>
                <a:t>own identity</a:t>
              </a:r>
              <a:r>
                <a:rPr lang="en-US" altLang="en-US" sz="1800">
                  <a:latin typeface="Arial" panose="020B0604020202020204" pitchFamily="34" charset="0"/>
                </a:rPr>
                <a:t>.</a:t>
              </a:r>
            </a:p>
          </p:txBody>
        </p:sp>
        <p:sp>
          <p:nvSpPr>
            <p:cNvPr id="25617" name="Rectangle 13"/>
            <p:cNvSpPr>
              <a:spLocks noChangeArrowheads="1"/>
            </p:cNvSpPr>
            <p:nvPr/>
          </p:nvSpPr>
          <p:spPr bwMode="auto">
            <a:xfrm>
              <a:off x="144" y="2832"/>
              <a:ext cx="1296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Receiver</a:t>
              </a:r>
            </a:p>
          </p:txBody>
        </p:sp>
        <p:sp>
          <p:nvSpPr>
            <p:cNvPr id="25618" name="Rectangle 14"/>
            <p:cNvSpPr>
              <a:spLocks noChangeArrowheads="1"/>
            </p:cNvSpPr>
            <p:nvPr/>
          </p:nvSpPr>
          <p:spPr bwMode="auto">
            <a:xfrm>
              <a:off x="1440" y="2832"/>
              <a:ext cx="230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250 reply</a:t>
              </a:r>
            </a:p>
          </p:txBody>
        </p:sp>
        <p:sp>
          <p:nvSpPr>
            <p:cNvPr id="25619" name="Rectangle 15"/>
            <p:cNvSpPr>
              <a:spLocks noChangeArrowheads="1"/>
            </p:cNvSpPr>
            <p:nvPr/>
          </p:nvSpPr>
          <p:spPr bwMode="auto">
            <a:xfrm>
              <a:off x="3744" y="2832"/>
              <a:ext cx="1824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Receiver signals that it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Is ready to begin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Receiving a message.</a:t>
              </a:r>
            </a:p>
          </p:txBody>
        </p:sp>
      </p:grpSp>
      <p:sp>
        <p:nvSpPr>
          <p:cNvPr id="25606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Interactions in SMTP - 1</a:t>
            </a:r>
          </a:p>
        </p:txBody>
      </p:sp>
      <p:sp>
        <p:nvSpPr>
          <p:cNvPr id="25607" name="Text Box 17"/>
          <p:cNvSpPr txBox="1">
            <a:spLocks noChangeArrowheads="1"/>
          </p:cNvSpPr>
          <p:nvPr/>
        </p:nvSpPr>
        <p:spPr bwMode="auto">
          <a:xfrm>
            <a:off x="2286000" y="1752600"/>
            <a:ext cx="3287713" cy="466725"/>
          </a:xfrm>
          <a:prstGeom prst="rect">
            <a:avLst/>
          </a:prstGeom>
          <a:solidFill>
            <a:srgbClr val="FAFE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telnet mail.udel.edu 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2765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 Class Notes</a:t>
            </a:r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205A4A-3A3A-4B26-80D6-B5FF0327CA51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 smtClean="0"/>
          </a:p>
        </p:txBody>
      </p:sp>
      <p:grpSp>
        <p:nvGrpSpPr>
          <p:cNvPr id="27653" name="Group 3"/>
          <p:cNvGrpSpPr>
            <a:grpSpLocks/>
          </p:cNvGrpSpPr>
          <p:nvPr/>
        </p:nvGrpSpPr>
        <p:grpSpPr bwMode="auto">
          <a:xfrm>
            <a:off x="381000" y="2057400"/>
            <a:ext cx="8305800" cy="3352800"/>
            <a:chOff x="240" y="1296"/>
            <a:chExt cx="5232" cy="2112"/>
          </a:xfrm>
        </p:grpSpPr>
        <p:sp>
          <p:nvSpPr>
            <p:cNvPr id="27655" name="Rectangle 4"/>
            <p:cNvSpPr>
              <a:spLocks noChangeArrowheads="1"/>
            </p:cNvSpPr>
            <p:nvPr/>
          </p:nvSpPr>
          <p:spPr bwMode="auto">
            <a:xfrm>
              <a:off x="240" y="1296"/>
              <a:ext cx="768" cy="33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Actor </a:t>
              </a:r>
            </a:p>
          </p:txBody>
        </p:sp>
        <p:sp>
          <p:nvSpPr>
            <p:cNvPr id="27656" name="Rectangle 5"/>
            <p:cNvSpPr>
              <a:spLocks noChangeArrowheads="1"/>
            </p:cNvSpPr>
            <p:nvPr/>
          </p:nvSpPr>
          <p:spPr bwMode="auto">
            <a:xfrm>
              <a:off x="1008" y="1296"/>
              <a:ext cx="2304" cy="33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Command</a:t>
              </a:r>
            </a:p>
          </p:txBody>
        </p:sp>
        <p:sp>
          <p:nvSpPr>
            <p:cNvPr id="27657" name="Rectangle 6"/>
            <p:cNvSpPr>
              <a:spLocks noChangeArrowheads="1"/>
            </p:cNvSpPr>
            <p:nvPr/>
          </p:nvSpPr>
          <p:spPr bwMode="auto">
            <a:xfrm>
              <a:off x="3312" y="1296"/>
              <a:ext cx="2160" cy="33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Comment</a:t>
              </a:r>
            </a:p>
          </p:txBody>
        </p:sp>
        <p:sp>
          <p:nvSpPr>
            <p:cNvPr id="27658" name="Rectangle 7"/>
            <p:cNvSpPr>
              <a:spLocks noChangeArrowheads="1"/>
            </p:cNvSpPr>
            <p:nvPr/>
          </p:nvSpPr>
          <p:spPr bwMode="auto">
            <a:xfrm>
              <a:off x="240" y="2208"/>
              <a:ext cx="768" cy="5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Receiver</a:t>
              </a:r>
            </a:p>
          </p:txBody>
        </p:sp>
        <p:sp>
          <p:nvSpPr>
            <p:cNvPr id="27659" name="Rectangle 8"/>
            <p:cNvSpPr>
              <a:spLocks noChangeArrowheads="1"/>
            </p:cNvSpPr>
            <p:nvPr/>
          </p:nvSpPr>
          <p:spPr bwMode="auto">
            <a:xfrm>
              <a:off x="1008" y="2208"/>
              <a:ext cx="2304" cy="5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250 OK</a:t>
              </a:r>
            </a:p>
          </p:txBody>
        </p:sp>
        <p:sp>
          <p:nvSpPr>
            <p:cNvPr id="27660" name="Rectangle 9"/>
            <p:cNvSpPr>
              <a:spLocks noChangeArrowheads="1"/>
            </p:cNvSpPr>
            <p:nvPr/>
          </p:nvSpPr>
          <p:spPr bwMode="auto">
            <a:xfrm>
              <a:off x="3312" y="2208"/>
              <a:ext cx="2160" cy="5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Accepts author. However,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May reject mail from others.</a:t>
              </a:r>
            </a:p>
          </p:txBody>
        </p:sp>
        <p:sp>
          <p:nvSpPr>
            <p:cNvPr id="27661" name="Rectangle 10"/>
            <p:cNvSpPr>
              <a:spLocks noChangeArrowheads="1"/>
            </p:cNvSpPr>
            <p:nvPr/>
          </p:nvSpPr>
          <p:spPr bwMode="auto">
            <a:xfrm>
              <a:off x="240" y="2736"/>
              <a:ext cx="768" cy="33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Sender</a:t>
              </a:r>
            </a:p>
          </p:txBody>
        </p:sp>
        <p:sp>
          <p:nvSpPr>
            <p:cNvPr id="27662" name="Rectangle 11"/>
            <p:cNvSpPr>
              <a:spLocks noChangeArrowheads="1"/>
            </p:cNvSpPr>
            <p:nvPr/>
          </p:nvSpPr>
          <p:spPr bwMode="auto">
            <a:xfrm>
              <a:off x="1008" y="2736"/>
              <a:ext cx="2304" cy="33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RCPT TO: jcao@udel.edu</a:t>
              </a:r>
            </a:p>
          </p:txBody>
        </p:sp>
        <p:sp>
          <p:nvSpPr>
            <p:cNvPr id="27663" name="Rectangle 12"/>
            <p:cNvSpPr>
              <a:spLocks noChangeArrowheads="1"/>
            </p:cNvSpPr>
            <p:nvPr/>
          </p:nvSpPr>
          <p:spPr bwMode="auto">
            <a:xfrm>
              <a:off x="3312" y="2736"/>
              <a:ext cx="2160" cy="33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Identifies first mail recipient.</a:t>
              </a:r>
            </a:p>
          </p:txBody>
        </p:sp>
        <p:sp>
          <p:nvSpPr>
            <p:cNvPr id="27664" name="Rectangle 13"/>
            <p:cNvSpPr>
              <a:spLocks noChangeArrowheads="1"/>
            </p:cNvSpPr>
            <p:nvPr/>
          </p:nvSpPr>
          <p:spPr bwMode="auto">
            <a:xfrm>
              <a:off x="240" y="3072"/>
              <a:ext cx="76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Receiver</a:t>
              </a:r>
            </a:p>
          </p:txBody>
        </p:sp>
        <p:sp>
          <p:nvSpPr>
            <p:cNvPr id="27665" name="Rectangle 14"/>
            <p:cNvSpPr>
              <a:spLocks noChangeArrowheads="1"/>
            </p:cNvSpPr>
            <p:nvPr/>
          </p:nvSpPr>
          <p:spPr bwMode="auto">
            <a:xfrm>
              <a:off x="1008" y="3072"/>
              <a:ext cx="230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250 OK</a:t>
              </a:r>
            </a:p>
          </p:txBody>
        </p:sp>
        <p:sp>
          <p:nvSpPr>
            <p:cNvPr id="27666" name="Rectangle 15"/>
            <p:cNvSpPr>
              <a:spLocks noChangeArrowheads="1"/>
            </p:cNvSpPr>
            <p:nvPr/>
          </p:nvSpPr>
          <p:spPr bwMode="auto">
            <a:xfrm>
              <a:off x="3312" y="3072"/>
              <a:ext cx="2160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Accepts first recipient</a:t>
              </a:r>
            </a:p>
          </p:txBody>
        </p:sp>
        <p:sp>
          <p:nvSpPr>
            <p:cNvPr id="27667" name="Rectangle 16"/>
            <p:cNvSpPr>
              <a:spLocks noChangeArrowheads="1"/>
            </p:cNvSpPr>
            <p:nvPr/>
          </p:nvSpPr>
          <p:spPr bwMode="auto">
            <a:xfrm>
              <a:off x="240" y="1632"/>
              <a:ext cx="768" cy="57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Sender</a:t>
              </a:r>
            </a:p>
          </p:txBody>
        </p:sp>
        <p:sp>
          <p:nvSpPr>
            <p:cNvPr id="27668" name="Rectangle 17"/>
            <p:cNvSpPr>
              <a:spLocks noChangeArrowheads="1"/>
            </p:cNvSpPr>
            <p:nvPr/>
          </p:nvSpPr>
          <p:spPr bwMode="auto">
            <a:xfrm>
              <a:off x="1008" y="1632"/>
              <a:ext cx="2304" cy="57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MAIL  FROM: aha@cnn.com</a:t>
              </a:r>
            </a:p>
          </p:txBody>
        </p:sp>
        <p:sp>
          <p:nvSpPr>
            <p:cNvPr id="27669" name="Rectangle 18"/>
            <p:cNvSpPr>
              <a:spLocks noChangeArrowheads="1"/>
            </p:cNvSpPr>
            <p:nvPr/>
          </p:nvSpPr>
          <p:spPr bwMode="auto">
            <a:xfrm>
              <a:off x="3312" y="1632"/>
              <a:ext cx="2160" cy="57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Sender identifies the sender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(</a:t>
              </a:r>
              <a:r>
                <a:rPr lang="en-US" altLang="en-US" sz="1600" b="1">
                  <a:latin typeface="Arial" panose="020B0604020202020204" pitchFamily="34" charset="0"/>
                </a:rPr>
                <a:t>mail author, not SMTP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process</a:t>
              </a:r>
              <a:r>
                <a:rPr lang="en-US" altLang="en-US" sz="1600">
                  <a:latin typeface="Arial" panose="020B0604020202020204" pitchFamily="34" charset="0"/>
                </a:rPr>
                <a:t>).</a:t>
              </a:r>
            </a:p>
          </p:txBody>
        </p:sp>
      </p:grpSp>
      <p:sp>
        <p:nvSpPr>
          <p:cNvPr id="27654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Interactions in SMTP - 2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 sz="1400" smtClean="0"/>
          </a:p>
        </p:txBody>
      </p:sp>
      <p:sp>
        <p:nvSpPr>
          <p:cNvPr id="2765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 smtClean="0"/>
              <a:t>CISC 250  Class Notes</a:t>
            </a:r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D2E817F-D48C-4131-A921-C2A724F3BAA9}" type="slidenum">
              <a:rPr lang="en-US" altLang="en-US" sz="1400"/>
              <a:pPr eaLnBrk="1" hangingPunct="1"/>
              <a:t>23</a:t>
            </a:fld>
            <a:endParaRPr lang="en-US" altLang="en-US" sz="1400"/>
          </a:p>
        </p:txBody>
      </p:sp>
      <p:grpSp>
        <p:nvGrpSpPr>
          <p:cNvPr id="27653" name="Group 3"/>
          <p:cNvGrpSpPr>
            <a:grpSpLocks/>
          </p:cNvGrpSpPr>
          <p:nvPr/>
        </p:nvGrpSpPr>
        <p:grpSpPr bwMode="auto">
          <a:xfrm>
            <a:off x="381000" y="1905000"/>
            <a:ext cx="8305800" cy="3505200"/>
            <a:chOff x="240" y="1200"/>
            <a:chExt cx="5232" cy="2208"/>
          </a:xfrm>
        </p:grpSpPr>
        <p:sp>
          <p:nvSpPr>
            <p:cNvPr id="27655" name="Rectangle 4"/>
            <p:cNvSpPr>
              <a:spLocks noChangeArrowheads="1"/>
            </p:cNvSpPr>
            <p:nvPr/>
          </p:nvSpPr>
          <p:spPr bwMode="auto">
            <a:xfrm>
              <a:off x="240" y="1200"/>
              <a:ext cx="768" cy="33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600" b="1">
                  <a:latin typeface="Arial" panose="020B0604020202020204" pitchFamily="34" charset="0"/>
                </a:rPr>
                <a:t>Actor </a:t>
              </a:r>
            </a:p>
          </p:txBody>
        </p:sp>
        <p:sp>
          <p:nvSpPr>
            <p:cNvPr id="27656" name="Rectangle 5"/>
            <p:cNvSpPr>
              <a:spLocks noChangeArrowheads="1"/>
            </p:cNvSpPr>
            <p:nvPr/>
          </p:nvSpPr>
          <p:spPr bwMode="auto">
            <a:xfrm>
              <a:off x="1008" y="1200"/>
              <a:ext cx="2304" cy="33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600" b="1">
                  <a:latin typeface="Arial" panose="020B0604020202020204" pitchFamily="34" charset="0"/>
                </a:rPr>
                <a:t>Command</a:t>
              </a:r>
            </a:p>
          </p:txBody>
        </p:sp>
        <p:sp>
          <p:nvSpPr>
            <p:cNvPr id="27657" name="Rectangle 6"/>
            <p:cNvSpPr>
              <a:spLocks noChangeArrowheads="1"/>
            </p:cNvSpPr>
            <p:nvPr/>
          </p:nvSpPr>
          <p:spPr bwMode="auto">
            <a:xfrm>
              <a:off x="3312" y="1200"/>
              <a:ext cx="2160" cy="33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600" b="1">
                  <a:latin typeface="Arial" panose="020B0604020202020204" pitchFamily="34" charset="0"/>
                </a:rPr>
                <a:t>Comment</a:t>
              </a:r>
            </a:p>
          </p:txBody>
        </p:sp>
        <p:sp>
          <p:nvSpPr>
            <p:cNvPr id="27658" name="Rectangle 7"/>
            <p:cNvSpPr>
              <a:spLocks noChangeArrowheads="1"/>
            </p:cNvSpPr>
            <p:nvPr/>
          </p:nvSpPr>
          <p:spPr bwMode="auto">
            <a:xfrm>
              <a:off x="240" y="2592"/>
              <a:ext cx="768" cy="33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Arial" panose="020B0604020202020204" pitchFamily="34" charset="0"/>
                </a:rPr>
                <a:t>Sender</a:t>
              </a:r>
            </a:p>
          </p:txBody>
        </p:sp>
        <p:sp>
          <p:nvSpPr>
            <p:cNvPr id="27659" name="Rectangle 8"/>
            <p:cNvSpPr>
              <a:spLocks noChangeArrowheads="1"/>
            </p:cNvSpPr>
            <p:nvPr/>
          </p:nvSpPr>
          <p:spPr bwMode="auto">
            <a:xfrm>
              <a:off x="1008" y="2592"/>
              <a:ext cx="2304" cy="33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600" i="1" dirty="0">
                  <a:latin typeface="Arial" panose="020B0604020202020204" pitchFamily="34" charset="0"/>
                </a:rPr>
                <a:t>Blah </a:t>
              </a:r>
              <a:r>
                <a:rPr lang="en-US" altLang="en-US" sz="1600" i="1" dirty="0" err="1">
                  <a:latin typeface="Arial" panose="020B0604020202020204" pitchFamily="34" charset="0"/>
                </a:rPr>
                <a:t>blah</a:t>
              </a:r>
              <a:r>
                <a:rPr lang="en-US" altLang="en-US" sz="1600" i="1" dirty="0">
                  <a:latin typeface="Arial" panose="020B0604020202020204" pitchFamily="34" charset="0"/>
                </a:rPr>
                <a:t> </a:t>
              </a:r>
              <a:r>
                <a:rPr lang="en-US" altLang="en-US" sz="1600" i="1" dirty="0" err="1">
                  <a:latin typeface="Arial" panose="020B0604020202020204" pitchFamily="34" charset="0"/>
                </a:rPr>
                <a:t>blah</a:t>
              </a:r>
              <a:r>
                <a:rPr lang="en-US" altLang="en-US" sz="1600" i="1" dirty="0">
                  <a:latin typeface="Arial" panose="020B0604020202020204" pitchFamily="34" charset="0"/>
                </a:rPr>
                <a:t> …</a:t>
              </a:r>
            </a:p>
            <a:p>
              <a:pPr eaLnBrk="1" hangingPunct="1"/>
              <a:r>
                <a:rPr lang="en-US" altLang="en-US" sz="1600" i="1" dirty="0" smtClean="0">
                  <a:latin typeface="Arial" panose="020B0604020202020204" pitchFamily="34" charset="0"/>
                </a:rPr>
                <a:t>.</a:t>
              </a:r>
              <a:endParaRPr lang="en-US" altLang="en-US" sz="1600" i="1" dirty="0">
                <a:latin typeface="Arial" panose="020B0604020202020204" pitchFamily="34" charset="0"/>
              </a:endParaRPr>
            </a:p>
          </p:txBody>
        </p:sp>
        <p:sp>
          <p:nvSpPr>
            <p:cNvPr id="27660" name="Rectangle 9"/>
            <p:cNvSpPr>
              <a:spLocks noChangeArrowheads="1"/>
            </p:cNvSpPr>
            <p:nvPr/>
          </p:nvSpPr>
          <p:spPr bwMode="auto">
            <a:xfrm>
              <a:off x="3312" y="2592"/>
              <a:ext cx="2160" cy="33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27661" name="Rectangle 10"/>
            <p:cNvSpPr>
              <a:spLocks noChangeArrowheads="1"/>
            </p:cNvSpPr>
            <p:nvPr/>
          </p:nvSpPr>
          <p:spPr bwMode="auto">
            <a:xfrm>
              <a:off x="240" y="2928"/>
              <a:ext cx="768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Arial" panose="020B0604020202020204" pitchFamily="34" charset="0"/>
                </a:rPr>
                <a:t>Receiver</a:t>
              </a:r>
            </a:p>
          </p:txBody>
        </p:sp>
        <p:sp>
          <p:nvSpPr>
            <p:cNvPr id="27662" name="Rectangle 11"/>
            <p:cNvSpPr>
              <a:spLocks noChangeArrowheads="1"/>
            </p:cNvSpPr>
            <p:nvPr/>
          </p:nvSpPr>
          <p:spPr bwMode="auto">
            <a:xfrm>
              <a:off x="1008" y="2928"/>
              <a:ext cx="2304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600" dirty="0">
                  <a:latin typeface="Arial" panose="020B0604020202020204" pitchFamily="34" charset="0"/>
                </a:rPr>
                <a:t>250 Message accepted for delivery</a:t>
              </a:r>
            </a:p>
          </p:txBody>
        </p:sp>
        <p:sp>
          <p:nvSpPr>
            <p:cNvPr id="27663" name="Rectangle 12"/>
            <p:cNvSpPr>
              <a:spLocks noChangeArrowheads="1"/>
            </p:cNvSpPr>
            <p:nvPr/>
          </p:nvSpPr>
          <p:spPr bwMode="auto">
            <a:xfrm>
              <a:off x="3312" y="2928"/>
              <a:ext cx="2160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27664" name="Rectangle 13"/>
            <p:cNvSpPr>
              <a:spLocks noChangeArrowheads="1"/>
            </p:cNvSpPr>
            <p:nvPr/>
          </p:nvSpPr>
          <p:spPr bwMode="auto">
            <a:xfrm>
              <a:off x="240" y="1536"/>
              <a:ext cx="768" cy="528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600" dirty="0">
                  <a:latin typeface="Arial" panose="020B0604020202020204" pitchFamily="34" charset="0"/>
                </a:rPr>
                <a:t>Sender</a:t>
              </a:r>
            </a:p>
          </p:txBody>
        </p:sp>
        <p:sp>
          <p:nvSpPr>
            <p:cNvPr id="27665" name="Rectangle 14"/>
            <p:cNvSpPr>
              <a:spLocks noChangeArrowheads="1"/>
            </p:cNvSpPr>
            <p:nvPr/>
          </p:nvSpPr>
          <p:spPr bwMode="auto">
            <a:xfrm>
              <a:off x="1008" y="1536"/>
              <a:ext cx="2304" cy="528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600" dirty="0">
                  <a:latin typeface="Arial" panose="020B0604020202020204" pitchFamily="34" charset="0"/>
                </a:rPr>
                <a:t>DATA</a:t>
              </a:r>
            </a:p>
          </p:txBody>
        </p:sp>
        <p:sp>
          <p:nvSpPr>
            <p:cNvPr id="27666" name="Rectangle 15"/>
            <p:cNvSpPr>
              <a:spLocks noChangeArrowheads="1"/>
            </p:cNvSpPr>
            <p:nvPr/>
          </p:nvSpPr>
          <p:spPr bwMode="auto">
            <a:xfrm>
              <a:off x="3312" y="1536"/>
              <a:ext cx="2160" cy="528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27667" name="Rectangle 16"/>
            <p:cNvSpPr>
              <a:spLocks noChangeArrowheads="1"/>
            </p:cNvSpPr>
            <p:nvPr/>
          </p:nvSpPr>
          <p:spPr bwMode="auto">
            <a:xfrm>
              <a:off x="240" y="2064"/>
              <a:ext cx="768" cy="5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Arial" panose="020B0604020202020204" pitchFamily="34" charset="0"/>
                </a:rPr>
                <a:t>Receiver</a:t>
              </a:r>
            </a:p>
          </p:txBody>
        </p:sp>
        <p:sp>
          <p:nvSpPr>
            <p:cNvPr id="27668" name="Rectangle 17"/>
            <p:cNvSpPr>
              <a:spLocks noChangeArrowheads="1"/>
            </p:cNvSpPr>
            <p:nvPr/>
          </p:nvSpPr>
          <p:spPr bwMode="auto">
            <a:xfrm>
              <a:off x="1008" y="2064"/>
              <a:ext cx="2304" cy="5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600" dirty="0">
                  <a:latin typeface="Arial" panose="020B0604020202020204" pitchFamily="34" charset="0"/>
                </a:rPr>
                <a:t>354 Enter mail, end with</a:t>
              </a:r>
            </a:p>
            <a:p>
              <a:pPr eaLnBrk="1" hangingPunct="1"/>
              <a:r>
                <a:rPr lang="en-US" altLang="en-US" sz="1600" dirty="0">
                  <a:latin typeface="Arial" panose="020B0604020202020204" pitchFamily="34" charset="0"/>
                </a:rPr>
                <a:t>“.” on a line by </a:t>
              </a:r>
              <a:r>
                <a:rPr lang="en-US" altLang="en-US" sz="1600" dirty="0" smtClean="0">
                  <a:latin typeface="Arial" panose="020B0604020202020204" pitchFamily="34" charset="0"/>
                </a:rPr>
                <a:t>itself</a:t>
              </a:r>
              <a:endParaRPr lang="en-US" altLang="en-US" sz="1600" dirty="0">
                <a:latin typeface="Arial" panose="020B0604020202020204" pitchFamily="34" charset="0"/>
              </a:endParaRPr>
            </a:p>
          </p:txBody>
        </p:sp>
        <p:sp>
          <p:nvSpPr>
            <p:cNvPr id="27669" name="Rectangle 18"/>
            <p:cNvSpPr>
              <a:spLocks noChangeArrowheads="1"/>
            </p:cNvSpPr>
            <p:nvPr/>
          </p:nvSpPr>
          <p:spPr bwMode="auto">
            <a:xfrm>
              <a:off x="3312" y="2064"/>
              <a:ext cx="2160" cy="5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 sz="1600">
                <a:latin typeface="Arial" panose="020B0604020202020204" pitchFamily="34" charset="0"/>
              </a:endParaRPr>
            </a:p>
          </p:txBody>
        </p:sp>
      </p:grpSp>
      <p:sp>
        <p:nvSpPr>
          <p:cNvPr id="27654" name="Rectangle 2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4000" smtClean="0"/>
              <a:t>Interactions in SMTP - 3</a:t>
            </a:r>
          </a:p>
        </p:txBody>
      </p:sp>
    </p:spTree>
    <p:extLst>
      <p:ext uri="{BB962C8B-B14F-4D97-AF65-F5344CB8AC3E}">
        <p14:creationId xmlns:p14="http://schemas.microsoft.com/office/powerpoint/2010/main" val="138084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 sz="1400" smtClean="0"/>
          </a:p>
        </p:txBody>
      </p:sp>
      <p:sp>
        <p:nvSpPr>
          <p:cNvPr id="2867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 smtClean="0"/>
              <a:t>CISC 250  Class Notes</a:t>
            </a:r>
          </a:p>
        </p:txBody>
      </p:sp>
      <p:sp>
        <p:nvSpPr>
          <p:cNvPr id="2867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7F7B45C-371F-4D7A-9E8F-54F9806995AB}" type="slidenum">
              <a:rPr lang="en-US" altLang="en-US" sz="1400"/>
              <a:pPr eaLnBrk="1" hangingPunct="1"/>
              <a:t>24</a:t>
            </a:fld>
            <a:endParaRPr lang="en-US" altLang="en-US" sz="1400"/>
          </a:p>
        </p:txBody>
      </p:sp>
      <p:grpSp>
        <p:nvGrpSpPr>
          <p:cNvPr id="28677" name="Group 3"/>
          <p:cNvGrpSpPr>
            <a:grpSpLocks/>
          </p:cNvGrpSpPr>
          <p:nvPr/>
        </p:nvGrpSpPr>
        <p:grpSpPr bwMode="auto">
          <a:xfrm>
            <a:off x="381000" y="1752600"/>
            <a:ext cx="8305800" cy="2362200"/>
            <a:chOff x="240" y="1104"/>
            <a:chExt cx="5232" cy="1488"/>
          </a:xfrm>
        </p:grpSpPr>
        <p:sp>
          <p:nvSpPr>
            <p:cNvPr id="28679" name="Rectangle 4"/>
            <p:cNvSpPr>
              <a:spLocks noChangeArrowheads="1"/>
            </p:cNvSpPr>
            <p:nvPr/>
          </p:nvSpPr>
          <p:spPr bwMode="auto">
            <a:xfrm>
              <a:off x="240" y="1104"/>
              <a:ext cx="768" cy="33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600" b="1">
                  <a:latin typeface="Arial" panose="020B0604020202020204" pitchFamily="34" charset="0"/>
                </a:rPr>
                <a:t>Actor </a:t>
              </a:r>
            </a:p>
          </p:txBody>
        </p:sp>
        <p:sp>
          <p:nvSpPr>
            <p:cNvPr id="28680" name="Rectangle 5"/>
            <p:cNvSpPr>
              <a:spLocks noChangeArrowheads="1"/>
            </p:cNvSpPr>
            <p:nvPr/>
          </p:nvSpPr>
          <p:spPr bwMode="auto">
            <a:xfrm>
              <a:off x="1008" y="1104"/>
              <a:ext cx="2304" cy="33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600" b="1">
                  <a:latin typeface="Arial" panose="020B0604020202020204" pitchFamily="34" charset="0"/>
                </a:rPr>
                <a:t>Command</a:t>
              </a:r>
            </a:p>
          </p:txBody>
        </p:sp>
        <p:sp>
          <p:nvSpPr>
            <p:cNvPr id="28681" name="Rectangle 6"/>
            <p:cNvSpPr>
              <a:spLocks noChangeArrowheads="1"/>
            </p:cNvSpPr>
            <p:nvPr/>
          </p:nvSpPr>
          <p:spPr bwMode="auto">
            <a:xfrm>
              <a:off x="3312" y="1104"/>
              <a:ext cx="2160" cy="33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600" b="1">
                  <a:latin typeface="Arial" panose="020B0604020202020204" pitchFamily="34" charset="0"/>
                </a:rPr>
                <a:t>Comment</a:t>
              </a:r>
            </a:p>
          </p:txBody>
        </p:sp>
        <p:sp>
          <p:nvSpPr>
            <p:cNvPr id="28682" name="Rectangle 7"/>
            <p:cNvSpPr>
              <a:spLocks noChangeArrowheads="1"/>
            </p:cNvSpPr>
            <p:nvPr/>
          </p:nvSpPr>
          <p:spPr bwMode="auto">
            <a:xfrm>
              <a:off x="240" y="2256"/>
              <a:ext cx="76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Arial" panose="020B0604020202020204" pitchFamily="34" charset="0"/>
                </a:rPr>
                <a:t>Receiver</a:t>
              </a:r>
            </a:p>
          </p:txBody>
        </p:sp>
        <p:sp>
          <p:nvSpPr>
            <p:cNvPr id="28683" name="Rectangle 8"/>
            <p:cNvSpPr>
              <a:spLocks noChangeArrowheads="1"/>
            </p:cNvSpPr>
            <p:nvPr/>
          </p:nvSpPr>
          <p:spPr bwMode="auto">
            <a:xfrm>
              <a:off x="1008" y="2256"/>
              <a:ext cx="230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600" dirty="0">
                  <a:latin typeface="Arial" panose="020B0604020202020204" pitchFamily="34" charset="0"/>
                </a:rPr>
                <a:t>221 md1.nss.udel.edu </a:t>
              </a:r>
              <a:br>
                <a:rPr lang="en-US" altLang="en-US" sz="1600" dirty="0">
                  <a:latin typeface="Arial" panose="020B0604020202020204" pitchFamily="34" charset="0"/>
                </a:rPr>
              </a:br>
              <a:r>
                <a:rPr lang="en-US" altLang="en-US" sz="1600" dirty="0">
                  <a:latin typeface="Arial" panose="020B0604020202020204" pitchFamily="34" charset="0"/>
                </a:rPr>
                <a:t>closing connection</a:t>
              </a:r>
            </a:p>
          </p:txBody>
        </p:sp>
        <p:sp>
          <p:nvSpPr>
            <p:cNvPr id="28684" name="Rectangle 9"/>
            <p:cNvSpPr>
              <a:spLocks noChangeArrowheads="1"/>
            </p:cNvSpPr>
            <p:nvPr/>
          </p:nvSpPr>
          <p:spPr bwMode="auto">
            <a:xfrm>
              <a:off x="3312" y="2256"/>
              <a:ext cx="2160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28691" name="Rectangle 16"/>
            <p:cNvSpPr>
              <a:spLocks noChangeArrowheads="1"/>
            </p:cNvSpPr>
            <p:nvPr/>
          </p:nvSpPr>
          <p:spPr bwMode="auto">
            <a:xfrm>
              <a:off x="240" y="1440"/>
              <a:ext cx="768" cy="81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Arial" panose="020B0604020202020204" pitchFamily="34" charset="0"/>
                </a:rPr>
                <a:t>Sender</a:t>
              </a:r>
            </a:p>
          </p:txBody>
        </p:sp>
        <p:sp>
          <p:nvSpPr>
            <p:cNvPr id="28692" name="Rectangle 17"/>
            <p:cNvSpPr>
              <a:spLocks noChangeArrowheads="1"/>
            </p:cNvSpPr>
            <p:nvPr/>
          </p:nvSpPr>
          <p:spPr bwMode="auto">
            <a:xfrm>
              <a:off x="1008" y="1440"/>
              <a:ext cx="2304" cy="81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1600" dirty="0">
                  <a:latin typeface="Arial" panose="020B0604020202020204" pitchFamily="34" charset="0"/>
                </a:rPr>
                <a:t>QUIT</a:t>
              </a:r>
              <a:endParaRPr lang="en-US" altLang="en-US" sz="1600" i="1" dirty="0">
                <a:latin typeface="Arial" panose="020B0604020202020204" pitchFamily="34" charset="0"/>
              </a:endParaRPr>
            </a:p>
          </p:txBody>
        </p:sp>
        <p:sp>
          <p:nvSpPr>
            <p:cNvPr id="28693" name="Rectangle 18"/>
            <p:cNvSpPr>
              <a:spLocks noChangeArrowheads="1"/>
            </p:cNvSpPr>
            <p:nvPr/>
          </p:nvSpPr>
          <p:spPr bwMode="auto">
            <a:xfrm>
              <a:off x="3312" y="1440"/>
              <a:ext cx="2160" cy="81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 sz="1600">
                <a:latin typeface="Arial" panose="020B0604020202020204" pitchFamily="34" charset="0"/>
              </a:endParaRPr>
            </a:p>
          </p:txBody>
        </p:sp>
      </p:grpSp>
      <p:sp>
        <p:nvSpPr>
          <p:cNvPr id="28678" name="Rectangle 2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4000" smtClean="0"/>
              <a:t>Interactions in SMTP - 4</a:t>
            </a:r>
          </a:p>
        </p:txBody>
      </p:sp>
    </p:spTree>
    <p:extLst>
      <p:ext uri="{BB962C8B-B14F-4D97-AF65-F5344CB8AC3E}">
        <p14:creationId xmlns:p14="http://schemas.microsoft.com/office/powerpoint/2010/main" val="31597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 Class Notes</a:t>
            </a:r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3379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0D7D674-62DE-4CFC-8FE5-DBC91932B700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 smtClean="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Mail message format</a:t>
            </a:r>
            <a:endParaRPr lang="en-US" altLang="en-US" smtClean="0"/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ZapfDingbats"/>
              <a:buNone/>
            </a:pPr>
            <a:r>
              <a:rPr lang="en-US" altLang="en-US" sz="2000" dirty="0" smtClean="0"/>
              <a:t>SMTP [RFC 821]: protocol for exchanging email </a:t>
            </a:r>
            <a:r>
              <a:rPr lang="en-US" altLang="en-US" sz="2000" dirty="0" err="1" smtClean="0"/>
              <a:t>msgs</a:t>
            </a:r>
            <a:endParaRPr lang="en-US" altLang="en-US" sz="2000" dirty="0" smtClean="0"/>
          </a:p>
          <a:p>
            <a:pPr>
              <a:buFont typeface="ZapfDingbats"/>
              <a:buNone/>
            </a:pPr>
            <a:r>
              <a:rPr lang="en-US" altLang="en-US" sz="2000" dirty="0" smtClean="0"/>
              <a:t>RFC 822: standard for text message format:</a:t>
            </a:r>
          </a:p>
          <a:p>
            <a:r>
              <a:rPr lang="en-US" altLang="en-US" sz="2000" dirty="0" smtClean="0"/>
              <a:t>header lines, e.g.,</a:t>
            </a:r>
          </a:p>
          <a:p>
            <a:pPr lvl="1"/>
            <a:r>
              <a:rPr lang="en-US" altLang="en-US" sz="1800" dirty="0" smtClean="0"/>
              <a:t>To:</a:t>
            </a:r>
          </a:p>
          <a:p>
            <a:pPr lvl="1"/>
            <a:r>
              <a:rPr lang="en-US" altLang="en-US" sz="1800" dirty="0" smtClean="0"/>
              <a:t>From:</a:t>
            </a:r>
          </a:p>
          <a:p>
            <a:pPr lvl="1"/>
            <a:r>
              <a:rPr lang="en-US" altLang="en-US" sz="1800" dirty="0" smtClean="0"/>
              <a:t>Subject: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800" i="1" dirty="0" smtClean="0">
                <a:solidFill>
                  <a:srgbClr val="FF0000"/>
                </a:solidFill>
              </a:rPr>
              <a:t>different</a:t>
            </a:r>
            <a:r>
              <a:rPr lang="en-US" altLang="en-US" sz="1800" i="1" dirty="0" smtClean="0">
                <a:solidFill>
                  <a:srgbClr val="66FFCC"/>
                </a:solidFill>
              </a:rPr>
              <a:t> </a:t>
            </a:r>
            <a:r>
              <a:rPr lang="en-US" altLang="en-US" sz="1800" i="1" dirty="0" smtClean="0"/>
              <a:t>from SMTP commands</a:t>
            </a:r>
            <a:r>
              <a:rPr lang="en-US" altLang="en-US" sz="1800" dirty="0" smtClean="0"/>
              <a:t>!</a:t>
            </a:r>
          </a:p>
          <a:p>
            <a:r>
              <a:rPr lang="en-US" altLang="en-US" sz="2000" dirty="0" smtClean="0"/>
              <a:t>body</a:t>
            </a:r>
          </a:p>
          <a:p>
            <a:pPr lvl="1"/>
            <a:r>
              <a:rPr lang="en-US" altLang="en-US" sz="1800" dirty="0" smtClean="0"/>
              <a:t>the </a:t>
            </a:r>
            <a:r>
              <a:rPr lang="ja-JP" altLang="en-US" sz="1800" dirty="0" smtClean="0"/>
              <a:t>“</a:t>
            </a:r>
            <a:r>
              <a:rPr lang="en-US" altLang="ja-JP" sz="1800" dirty="0" smtClean="0"/>
              <a:t>message</a:t>
            </a:r>
            <a:r>
              <a:rPr lang="ja-JP" altLang="en-US" sz="1800" dirty="0" smtClean="0"/>
              <a:t>”</a:t>
            </a:r>
            <a:r>
              <a:rPr lang="en-US" altLang="ja-JP" sz="1800" dirty="0" smtClean="0"/>
              <a:t>, ASCII characters only</a:t>
            </a:r>
            <a:endParaRPr lang="en-US" altLang="en-US" sz="1800" dirty="0" smtClean="0"/>
          </a:p>
        </p:txBody>
      </p:sp>
      <p:sp>
        <p:nvSpPr>
          <p:cNvPr id="33798" name="Rectangle 5"/>
          <p:cNvSpPr>
            <a:spLocks noChangeArrowheads="1"/>
          </p:cNvSpPr>
          <p:nvPr/>
        </p:nvSpPr>
        <p:spPr bwMode="auto">
          <a:xfrm>
            <a:off x="4978400" y="1892300"/>
            <a:ext cx="28321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header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4978400" y="2705100"/>
            <a:ext cx="2832100" cy="17399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body</a:t>
            </a:r>
          </a:p>
        </p:txBody>
      </p:sp>
      <p:sp>
        <p:nvSpPr>
          <p:cNvPr id="33800" name="Rectangle 9"/>
          <p:cNvSpPr>
            <a:spLocks noChangeArrowheads="1"/>
          </p:cNvSpPr>
          <p:nvPr/>
        </p:nvSpPr>
        <p:spPr bwMode="auto">
          <a:xfrm>
            <a:off x="4775200" y="1778000"/>
            <a:ext cx="3238500" cy="307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01" name="Line 10"/>
          <p:cNvSpPr>
            <a:spLocks noChangeShapeType="1"/>
          </p:cNvSpPr>
          <p:nvPr/>
        </p:nvSpPr>
        <p:spPr bwMode="auto">
          <a:xfrm flipV="1">
            <a:off x="3162300" y="2159000"/>
            <a:ext cx="1765300" cy="1016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2" name="Line 11"/>
          <p:cNvSpPr>
            <a:spLocks noChangeShapeType="1"/>
          </p:cNvSpPr>
          <p:nvPr/>
        </p:nvSpPr>
        <p:spPr bwMode="auto">
          <a:xfrm flipV="1">
            <a:off x="3009900" y="3327400"/>
            <a:ext cx="1905000" cy="187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3" name="Text Box 13"/>
          <p:cNvSpPr txBox="1">
            <a:spLocks noChangeArrowheads="1"/>
          </p:cNvSpPr>
          <p:nvPr/>
        </p:nvSpPr>
        <p:spPr bwMode="auto">
          <a:xfrm>
            <a:off x="8132763" y="2112963"/>
            <a:ext cx="8048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blank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line</a:t>
            </a:r>
          </a:p>
        </p:txBody>
      </p:sp>
      <p:sp>
        <p:nvSpPr>
          <p:cNvPr id="33804" name="Line 14"/>
          <p:cNvSpPr>
            <a:spLocks noChangeShapeType="1"/>
          </p:cNvSpPr>
          <p:nvPr/>
        </p:nvSpPr>
        <p:spPr bwMode="auto">
          <a:xfrm flipH="1">
            <a:off x="7251700" y="2552700"/>
            <a:ext cx="9652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5" name="Date Placeholder 1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 Class Notes</a:t>
            </a:r>
            <a:endParaRPr lang="en-US" altLang="en-US" sz="1400" smtClean="0">
              <a:latin typeface="Times New Roman" panose="02020603050405020304" pitchFamily="18" charset="0"/>
            </a:endParaRPr>
          </a:p>
        </p:txBody>
      </p:sp>
      <p:sp>
        <p:nvSpPr>
          <p:cNvPr id="3481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D4927F8-784E-4939-B866-0EA60EB8FF63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 smtClean="0"/>
          </a:p>
        </p:txBody>
      </p:sp>
      <p:sp>
        <p:nvSpPr>
          <p:cNvPr id="34820" name="Rectangle 6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1143000"/>
          </a:xfrm>
        </p:spPr>
        <p:txBody>
          <a:bodyPr/>
          <a:lstStyle/>
          <a:p>
            <a:r>
              <a:rPr lang="en-US" altLang="en-US" sz="3200" smtClean="0"/>
              <a:t>Message format: multimedia extensions</a:t>
            </a:r>
            <a:endParaRPr lang="en-US" altLang="en-US" smtClean="0"/>
          </a:p>
        </p:txBody>
      </p:sp>
      <p:sp>
        <p:nvSpPr>
          <p:cNvPr id="34821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384300"/>
            <a:ext cx="7327900" cy="4648200"/>
          </a:xfrm>
        </p:spPr>
        <p:txBody>
          <a:bodyPr/>
          <a:lstStyle/>
          <a:p>
            <a:r>
              <a:rPr lang="en-US" altLang="en-US" sz="2000" dirty="0" smtClean="0"/>
              <a:t>MIME: multimedia mail extension, RFC 2045, 2056</a:t>
            </a:r>
          </a:p>
          <a:p>
            <a:r>
              <a:rPr lang="en-US" altLang="en-US" sz="2000" dirty="0" smtClean="0"/>
              <a:t>additional lines in </a:t>
            </a:r>
            <a:r>
              <a:rPr lang="en-US" altLang="en-US" sz="2000" dirty="0" err="1" smtClean="0"/>
              <a:t>msg</a:t>
            </a:r>
            <a:r>
              <a:rPr lang="en-US" altLang="en-US" sz="2000" dirty="0" smtClean="0"/>
              <a:t> header declare MIME content type</a:t>
            </a:r>
            <a:endParaRPr lang="en-US" altLang="en-US" sz="2400" dirty="0" smtClean="0"/>
          </a:p>
        </p:txBody>
      </p:sp>
      <p:grpSp>
        <p:nvGrpSpPr>
          <p:cNvPr id="34822" name="Group 10"/>
          <p:cNvGrpSpPr>
            <a:grpSpLocks/>
          </p:cNvGrpSpPr>
          <p:nvPr/>
        </p:nvGrpSpPr>
        <p:grpSpPr bwMode="auto">
          <a:xfrm>
            <a:off x="3943350" y="2851150"/>
            <a:ext cx="5003800" cy="3113088"/>
            <a:chOff x="1424" y="1808"/>
            <a:chExt cx="3152" cy="2152"/>
          </a:xfrm>
        </p:grpSpPr>
        <p:sp>
          <p:nvSpPr>
            <p:cNvPr id="34834" name="Text Box 5"/>
            <p:cNvSpPr txBox="1">
              <a:spLocks noChangeArrowheads="1"/>
            </p:cNvSpPr>
            <p:nvPr/>
          </p:nvSpPr>
          <p:spPr bwMode="auto">
            <a:xfrm>
              <a:off x="1440" y="1808"/>
              <a:ext cx="3136" cy="2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Courier New" panose="02070309020205020404" pitchFamily="49" charset="0"/>
                </a:rPr>
                <a:t>From: alice@crepes.fr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Courier New" panose="02070309020205020404" pitchFamily="49" charset="0"/>
                </a:rPr>
                <a:t>To: bob@hamburger.edu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Courier New" panose="02070309020205020404" pitchFamily="49" charset="0"/>
                </a:rPr>
                <a:t>Subject: Picture of yummy crepe.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Courier New" panose="02070309020205020404" pitchFamily="49" charset="0"/>
                </a:rPr>
                <a:t>MIME-Version: 1.0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Courier New" panose="02070309020205020404" pitchFamily="49" charset="0"/>
                </a:rPr>
                <a:t>Content-Transfer-Encoding: base64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Courier New" panose="02070309020205020404" pitchFamily="49" charset="0"/>
                </a:rPr>
                <a:t>Content-Type: image/jpeg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1">
                <a:latin typeface="Courier New" panose="020703090202050204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Courier New" panose="02070309020205020404" pitchFamily="49" charset="0"/>
                </a:rPr>
                <a:t>base64 encoded data .....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Courier New" panose="02070309020205020404" pitchFamily="49" charset="0"/>
                </a:rPr>
                <a:t>.........................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Courier New" panose="02070309020205020404" pitchFamily="49" charset="0"/>
                </a:rPr>
                <a:t>......base64 encoded data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Courier New" panose="02070309020205020404" pitchFamily="49" charset="0"/>
                </a:rPr>
                <a:t> </a:t>
              </a:r>
            </a:p>
          </p:txBody>
        </p:sp>
        <p:sp>
          <p:nvSpPr>
            <p:cNvPr id="34835" name="Rectangle 9"/>
            <p:cNvSpPr>
              <a:spLocks noChangeArrowheads="1"/>
            </p:cNvSpPr>
            <p:nvPr/>
          </p:nvSpPr>
          <p:spPr bwMode="auto">
            <a:xfrm>
              <a:off x="1424" y="1808"/>
              <a:ext cx="2984" cy="202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34823" name="Text Box 11"/>
          <p:cNvSpPr txBox="1">
            <a:spLocks noChangeArrowheads="1"/>
          </p:cNvSpPr>
          <p:nvPr/>
        </p:nvSpPr>
        <p:spPr bwMode="auto">
          <a:xfrm>
            <a:off x="114300" y="4348163"/>
            <a:ext cx="28257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multimedia data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type, subtype, 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parameter declaration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4824" name="Text Box 12"/>
          <p:cNvSpPr txBox="1">
            <a:spLocks noChangeArrowheads="1"/>
          </p:cNvSpPr>
          <p:nvPr/>
        </p:nvSpPr>
        <p:spPr bwMode="auto">
          <a:xfrm>
            <a:off x="900113" y="3560763"/>
            <a:ext cx="19431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method used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to encode data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4825" name="Text Box 13"/>
          <p:cNvSpPr txBox="1">
            <a:spLocks noChangeArrowheads="1"/>
          </p:cNvSpPr>
          <p:nvPr/>
        </p:nvSpPr>
        <p:spPr bwMode="auto">
          <a:xfrm>
            <a:off x="973138" y="3001963"/>
            <a:ext cx="1852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MIME version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4826" name="Text Box 14"/>
          <p:cNvSpPr txBox="1">
            <a:spLocks noChangeArrowheads="1"/>
          </p:cNvSpPr>
          <p:nvPr/>
        </p:nvSpPr>
        <p:spPr bwMode="auto">
          <a:xfrm>
            <a:off x="1106488" y="5529263"/>
            <a:ext cx="17637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encoded data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4827" name="Line 15"/>
          <p:cNvSpPr>
            <a:spLocks noChangeShapeType="1"/>
          </p:cNvSpPr>
          <p:nvPr/>
        </p:nvSpPr>
        <p:spPr bwMode="auto">
          <a:xfrm>
            <a:off x="2857500" y="3276600"/>
            <a:ext cx="1155700" cy="5461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8" name="Line 16"/>
          <p:cNvSpPr>
            <a:spLocks noChangeShapeType="1"/>
          </p:cNvSpPr>
          <p:nvPr/>
        </p:nvSpPr>
        <p:spPr bwMode="auto">
          <a:xfrm>
            <a:off x="2832100" y="3911600"/>
            <a:ext cx="1181100" cy="1905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9" name="Line 17"/>
          <p:cNvSpPr>
            <a:spLocks noChangeShapeType="1"/>
          </p:cNvSpPr>
          <p:nvPr/>
        </p:nvSpPr>
        <p:spPr bwMode="auto">
          <a:xfrm flipV="1">
            <a:off x="2806700" y="4419600"/>
            <a:ext cx="1244600" cy="355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0" name="Line 18"/>
          <p:cNvSpPr>
            <a:spLocks noChangeShapeType="1"/>
          </p:cNvSpPr>
          <p:nvPr/>
        </p:nvSpPr>
        <p:spPr bwMode="auto">
          <a:xfrm flipV="1">
            <a:off x="2844800" y="5168900"/>
            <a:ext cx="1003300" cy="508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1" name="Freeform 19"/>
          <p:cNvSpPr>
            <a:spLocks/>
          </p:cNvSpPr>
          <p:nvPr/>
        </p:nvSpPr>
        <p:spPr bwMode="auto">
          <a:xfrm>
            <a:off x="3871913" y="4810125"/>
            <a:ext cx="309562" cy="881063"/>
          </a:xfrm>
          <a:custGeom>
            <a:avLst/>
            <a:gdLst>
              <a:gd name="T0" fmla="*/ 2147483646 w 195"/>
              <a:gd name="T1" fmla="*/ 2147483646 h 555"/>
              <a:gd name="T2" fmla="*/ 0 w 195"/>
              <a:gd name="T3" fmla="*/ 0 h 555"/>
              <a:gd name="T4" fmla="*/ 0 w 195"/>
              <a:gd name="T5" fmla="*/ 2147483646 h 555"/>
              <a:gd name="T6" fmla="*/ 2147483646 w 195"/>
              <a:gd name="T7" fmla="*/ 2147483646 h 555"/>
              <a:gd name="T8" fmla="*/ 0 60000 65536"/>
              <a:gd name="T9" fmla="*/ 0 60000 65536"/>
              <a:gd name="T10" fmla="*/ 0 60000 65536"/>
              <a:gd name="T11" fmla="*/ 0 60000 65536"/>
              <a:gd name="T12" fmla="*/ 0 w 195"/>
              <a:gd name="T13" fmla="*/ 0 h 555"/>
              <a:gd name="T14" fmla="*/ 195 w 195"/>
              <a:gd name="T15" fmla="*/ 555 h 5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5" h="555">
                <a:moveTo>
                  <a:pt x="159" y="3"/>
                </a:moveTo>
                <a:lnTo>
                  <a:pt x="0" y="0"/>
                </a:lnTo>
                <a:lnTo>
                  <a:pt x="0" y="555"/>
                </a:lnTo>
                <a:lnTo>
                  <a:pt x="195" y="552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2" name="Date Placeholder 1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3584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 Class Notes</a:t>
            </a:r>
          </a:p>
        </p:txBody>
      </p:sp>
      <p:sp>
        <p:nvSpPr>
          <p:cNvPr id="3584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2A000EC-2AAC-45C3-B2CF-DAA1D6CC3DA9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 smtClean="0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8235950" cy="11430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Scenario: Alice sends message to Bob</a:t>
            </a:r>
            <a:endParaRPr lang="en-US" altLang="en-US" sz="4000" smtClean="0"/>
          </a:p>
        </p:txBody>
      </p:sp>
      <p:sp>
        <p:nvSpPr>
          <p:cNvPr id="1432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524000"/>
            <a:ext cx="3810000" cy="32194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/>
              <a:t>1) Alice uses UA to compose message and </a:t>
            </a:r>
            <a:r>
              <a:rPr lang="ja-JP" altLang="en-US" sz="2000" dirty="0" smtClean="0"/>
              <a:t>“</a:t>
            </a:r>
            <a:r>
              <a:rPr lang="en-US" altLang="ja-JP" sz="2000" dirty="0" smtClean="0"/>
              <a:t>to</a:t>
            </a:r>
            <a:r>
              <a:rPr lang="ja-JP" altLang="en-US" sz="2000" dirty="0" smtClean="0"/>
              <a:t>”</a:t>
            </a:r>
            <a:r>
              <a:rPr lang="en-US" altLang="ja-JP" sz="2000" dirty="0" smtClean="0"/>
              <a:t> </a:t>
            </a:r>
            <a:r>
              <a:rPr lang="en-US" altLang="ja-JP" sz="2000" dirty="0" err="1" smtClean="0">
                <a:latin typeface="Courier New" panose="02070309020205020404" pitchFamily="49" charset="0"/>
              </a:rPr>
              <a:t>bob@someschool.edu</a:t>
            </a:r>
            <a:endParaRPr lang="en-US" altLang="ja-JP" sz="2000" dirty="0" smtClean="0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/>
              <a:t>2) Alice</a:t>
            </a:r>
            <a:r>
              <a:rPr lang="ja-JP" altLang="en-US" sz="2000" dirty="0" smtClean="0"/>
              <a:t>’</a:t>
            </a:r>
            <a:r>
              <a:rPr lang="en-US" altLang="ja-JP" sz="2000" dirty="0" smtClean="0"/>
              <a:t>s UA sends message to her mail server; message placed in message queue//SMTP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/>
              <a:t>3) Client side of SMTP opens TCP connection with Bob</a:t>
            </a:r>
            <a:r>
              <a:rPr lang="ja-JP" altLang="en-US" sz="2000" dirty="0" smtClean="0"/>
              <a:t>’</a:t>
            </a:r>
            <a:r>
              <a:rPr lang="en-US" altLang="ja-JP" sz="2000" dirty="0" smtClean="0"/>
              <a:t>s mail server</a:t>
            </a:r>
            <a:endParaRPr lang="en-US" altLang="en-US" sz="2000" dirty="0" smtClean="0"/>
          </a:p>
        </p:txBody>
      </p:sp>
      <p:sp>
        <p:nvSpPr>
          <p:cNvPr id="143258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531938"/>
            <a:ext cx="3810000" cy="32686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/>
              <a:t>4) SMTP client sends Alice</a:t>
            </a:r>
            <a:r>
              <a:rPr lang="ja-JP" altLang="en-US" sz="2000" dirty="0" smtClean="0"/>
              <a:t>’</a:t>
            </a:r>
            <a:r>
              <a:rPr lang="en-US" altLang="ja-JP" sz="2000" dirty="0" smtClean="0"/>
              <a:t>s message over the TCP connection//SMTP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/>
              <a:t>5) Bob</a:t>
            </a:r>
            <a:r>
              <a:rPr lang="ja-JP" altLang="en-US" sz="2000" dirty="0" smtClean="0"/>
              <a:t>’</a:t>
            </a:r>
            <a:r>
              <a:rPr lang="en-US" altLang="ja-JP" sz="2000" dirty="0" smtClean="0"/>
              <a:t>s mail server places the message in Bob</a:t>
            </a:r>
            <a:r>
              <a:rPr lang="ja-JP" altLang="en-US" sz="2000" dirty="0" smtClean="0"/>
              <a:t>’</a:t>
            </a:r>
            <a:r>
              <a:rPr lang="en-US" altLang="ja-JP" sz="2000" dirty="0" smtClean="0"/>
              <a:t>s mailbox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/>
              <a:t>6) Bob invokes his user agent to read message//Access Protocol</a:t>
            </a:r>
            <a:endParaRPr lang="en-US" altLang="en-US" sz="24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 smtClean="0"/>
          </a:p>
        </p:txBody>
      </p:sp>
      <p:grpSp>
        <p:nvGrpSpPr>
          <p:cNvPr id="35848" name="Group 5"/>
          <p:cNvGrpSpPr>
            <a:grpSpLocks/>
          </p:cNvGrpSpPr>
          <p:nvPr/>
        </p:nvGrpSpPr>
        <p:grpSpPr bwMode="auto">
          <a:xfrm>
            <a:off x="1270000" y="5062538"/>
            <a:ext cx="709613" cy="703262"/>
            <a:chOff x="4337" y="290"/>
            <a:chExt cx="447" cy="443"/>
          </a:xfrm>
        </p:grpSpPr>
        <p:graphicFrame>
          <p:nvGraphicFramePr>
            <p:cNvPr id="35918" name="Object 6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55" name="Clip" r:id="rId3" imgW="1307263" imgH="1084139" progId="MS_ClipArt_Gallery.2">
                    <p:embed/>
                  </p:oleObj>
                </mc:Choice>
                <mc:Fallback>
                  <p:oleObj name="Clip" r:id="rId3" imgW="1307263" imgH="1084139" progId="MS_ClipArt_Gallery.2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5919" name="Group 7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35920" name="Rectangle 8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5921" name="Text Box 9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Comic Sans MS" panose="030F0702030302020204" pitchFamily="66" charset="0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Comic Sans MS" panose="030F0702030302020204" pitchFamily="66" charset="0"/>
                  </a:rPr>
                  <a:t>agent</a:t>
                </a: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5849" name="Group 10"/>
          <p:cNvGrpSpPr>
            <a:grpSpLocks/>
          </p:cNvGrpSpPr>
          <p:nvPr/>
        </p:nvGrpSpPr>
        <p:grpSpPr bwMode="auto">
          <a:xfrm>
            <a:off x="2795588" y="4503738"/>
            <a:ext cx="822325" cy="1501775"/>
            <a:chOff x="3484" y="2522"/>
            <a:chExt cx="518" cy="946"/>
          </a:xfrm>
        </p:grpSpPr>
        <p:grpSp>
          <p:nvGrpSpPr>
            <p:cNvPr id="35893" name="Group 11"/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35910" name="AutoShape 12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5911" name="Rectangle 13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5912" name="Rectangle 14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5913" name="AutoShape 15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5914" name="Line 16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15" name="Line 17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16" name="Rectangle 18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5917" name="Rectangle 19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</p:grpSp>
        <p:grpSp>
          <p:nvGrpSpPr>
            <p:cNvPr id="35894" name="Group 20"/>
            <p:cNvGrpSpPr>
              <a:grpSpLocks/>
            </p:cNvGrpSpPr>
            <p:nvPr/>
          </p:nvGrpSpPr>
          <p:grpSpPr bwMode="auto">
            <a:xfrm>
              <a:off x="3484" y="2807"/>
              <a:ext cx="518" cy="661"/>
              <a:chOff x="4288" y="2627"/>
              <a:chExt cx="518" cy="661"/>
            </a:xfrm>
          </p:grpSpPr>
          <p:sp>
            <p:nvSpPr>
              <p:cNvPr id="35895" name="Rectangle 21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5896" name="Text Box 22"/>
              <p:cNvSpPr txBox="1">
                <a:spLocks noChangeArrowheads="1"/>
              </p:cNvSpPr>
              <p:nvPr/>
            </p:nvSpPr>
            <p:spPr bwMode="auto">
              <a:xfrm>
                <a:off x="4288" y="2627"/>
                <a:ext cx="504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Comic Sans MS" panose="030F0702030302020204" pitchFamily="66" charset="0"/>
                  </a:rPr>
                  <a:t>mail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Comic Sans MS" panose="030F0702030302020204" pitchFamily="66" charset="0"/>
                  </a:rPr>
                  <a:t>server</a:t>
                </a: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897" name="Rectangle 23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5898" name="Line 24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99" name="Line 25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00" name="Line 26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01" name="Line 27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02" name="Line 28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03" name="Line 29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04" name="Line 30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05" name="Rectangle 31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5906" name="Rectangle 32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5907" name="Rectangle 33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5908" name="Rectangle 34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5909" name="Rectangle 35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</p:grpSp>
      </p:grpSp>
      <p:pic>
        <p:nvPicPr>
          <p:cNvPr id="35850" name="Picture 36" descr="Alic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" y="5121275"/>
            <a:ext cx="56197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1" name="Picture 37" descr="Bo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038" y="5026025"/>
            <a:ext cx="67627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852" name="Group 38"/>
          <p:cNvGrpSpPr>
            <a:grpSpLocks/>
          </p:cNvGrpSpPr>
          <p:nvPr/>
        </p:nvGrpSpPr>
        <p:grpSpPr bwMode="auto">
          <a:xfrm>
            <a:off x="4986338" y="4449763"/>
            <a:ext cx="822325" cy="1501775"/>
            <a:chOff x="3484" y="2522"/>
            <a:chExt cx="518" cy="946"/>
          </a:xfrm>
        </p:grpSpPr>
        <p:grpSp>
          <p:nvGrpSpPr>
            <p:cNvPr id="35868" name="Group 39"/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35885" name="AutoShape 40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5886" name="Rectangle 41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5887" name="Rectangle 42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5888" name="AutoShape 43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5889" name="Line 44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90" name="Line 45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91" name="Rectangle 46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5892" name="Rectangle 47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</p:grpSp>
        <p:grpSp>
          <p:nvGrpSpPr>
            <p:cNvPr id="35869" name="Group 48"/>
            <p:cNvGrpSpPr>
              <a:grpSpLocks/>
            </p:cNvGrpSpPr>
            <p:nvPr/>
          </p:nvGrpSpPr>
          <p:grpSpPr bwMode="auto">
            <a:xfrm>
              <a:off x="3484" y="2807"/>
              <a:ext cx="518" cy="661"/>
              <a:chOff x="4288" y="2627"/>
              <a:chExt cx="518" cy="661"/>
            </a:xfrm>
          </p:grpSpPr>
          <p:sp>
            <p:nvSpPr>
              <p:cNvPr id="35870" name="Rectangle 49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5871" name="Text Box 50"/>
              <p:cNvSpPr txBox="1">
                <a:spLocks noChangeArrowheads="1"/>
              </p:cNvSpPr>
              <p:nvPr/>
            </p:nvSpPr>
            <p:spPr bwMode="auto">
              <a:xfrm>
                <a:off x="4288" y="2627"/>
                <a:ext cx="504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Comic Sans MS" panose="030F0702030302020204" pitchFamily="66" charset="0"/>
                  </a:rPr>
                  <a:t>mail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Comic Sans MS" panose="030F0702030302020204" pitchFamily="66" charset="0"/>
                  </a:rPr>
                  <a:t>server</a:t>
                </a: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872" name="Rectangle 51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5873" name="Line 52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4" name="Line 53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5" name="Line 54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6" name="Line 55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7" name="Line 56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8" name="Line 57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9" name="Line 58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0" name="Rectangle 59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5881" name="Rectangle 60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5882" name="Rectangle 61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5883" name="Rectangle 62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5884" name="Rectangle 63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</p:grpSp>
      </p:grpSp>
      <p:grpSp>
        <p:nvGrpSpPr>
          <p:cNvPr id="35853" name="Group 64"/>
          <p:cNvGrpSpPr>
            <a:grpSpLocks/>
          </p:cNvGrpSpPr>
          <p:nvPr/>
        </p:nvGrpSpPr>
        <p:grpSpPr bwMode="auto">
          <a:xfrm>
            <a:off x="6819900" y="4946650"/>
            <a:ext cx="709613" cy="703263"/>
            <a:chOff x="4337" y="290"/>
            <a:chExt cx="447" cy="443"/>
          </a:xfrm>
        </p:grpSpPr>
        <p:graphicFrame>
          <p:nvGraphicFramePr>
            <p:cNvPr id="35864" name="Object 65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56" name="Clip" r:id="rId7" imgW="1307263" imgH="1084139" progId="MS_ClipArt_Gallery.2">
                    <p:embed/>
                  </p:oleObj>
                </mc:Choice>
                <mc:Fallback>
                  <p:oleObj name="Clip" r:id="rId7" imgW="1307263" imgH="1084139" progId="MS_ClipArt_Gallery.2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5865" name="Group 66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35866" name="Rectangle 67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5867" name="Text Box 68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Comic Sans MS" panose="030F0702030302020204" pitchFamily="66" charset="0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Comic Sans MS" panose="030F0702030302020204" pitchFamily="66" charset="0"/>
                  </a:rPr>
                  <a:t>agent</a:t>
                </a: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5854" name="Line 69"/>
          <p:cNvSpPr>
            <a:spLocks noChangeShapeType="1"/>
          </p:cNvSpPr>
          <p:nvPr/>
        </p:nvSpPr>
        <p:spPr bwMode="auto">
          <a:xfrm>
            <a:off x="1928813" y="5494338"/>
            <a:ext cx="892175" cy="14605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5" name="Line 70"/>
          <p:cNvSpPr>
            <a:spLocks noChangeShapeType="1"/>
          </p:cNvSpPr>
          <p:nvPr/>
        </p:nvSpPr>
        <p:spPr bwMode="auto">
          <a:xfrm>
            <a:off x="3614738" y="5629275"/>
            <a:ext cx="1379537" cy="2190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6" name="Line 71"/>
          <p:cNvSpPr>
            <a:spLocks noChangeShapeType="1"/>
          </p:cNvSpPr>
          <p:nvPr/>
        </p:nvSpPr>
        <p:spPr bwMode="auto">
          <a:xfrm flipV="1">
            <a:off x="5811838" y="5408613"/>
            <a:ext cx="1027112" cy="42703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7" name="Oval 72"/>
          <p:cNvSpPr>
            <a:spLocks noChangeArrowheads="1"/>
          </p:cNvSpPr>
          <p:nvPr/>
        </p:nvSpPr>
        <p:spPr bwMode="auto">
          <a:xfrm>
            <a:off x="1441450" y="4870450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>
                <a:schemeClr val="accent2"/>
              </a:buClr>
              <a:buSzPct val="85000"/>
              <a:buFont typeface="ZapfDingbats"/>
              <a:buNone/>
            </a:pPr>
            <a:r>
              <a:rPr lang="en-US" altLang="en-US" sz="1600">
                <a:latin typeface="Comic Sans MS" panose="030F0702030302020204" pitchFamily="66" charset="0"/>
              </a:rPr>
              <a:t>1</a:t>
            </a: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35858" name="Oval 73"/>
          <p:cNvSpPr>
            <a:spLocks noChangeArrowheads="1"/>
          </p:cNvSpPr>
          <p:nvPr/>
        </p:nvSpPr>
        <p:spPr bwMode="auto">
          <a:xfrm>
            <a:off x="2168525" y="5438775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>
                <a:schemeClr val="accent2"/>
              </a:buClr>
              <a:buSzPct val="85000"/>
              <a:buFont typeface="ZapfDingbats"/>
              <a:buNone/>
            </a:pPr>
            <a:r>
              <a:rPr lang="en-US" altLang="en-US" sz="1600">
                <a:latin typeface="Comic Sans MS" panose="030F0702030302020204" pitchFamily="66" charset="0"/>
              </a:rPr>
              <a:t>2</a:t>
            </a: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35859" name="Oval 74"/>
          <p:cNvSpPr>
            <a:spLocks noChangeArrowheads="1"/>
          </p:cNvSpPr>
          <p:nvPr/>
        </p:nvSpPr>
        <p:spPr bwMode="auto">
          <a:xfrm>
            <a:off x="3040063" y="5518150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>
                <a:schemeClr val="accent2"/>
              </a:buClr>
              <a:buSzPct val="85000"/>
              <a:buFont typeface="ZapfDingbats"/>
              <a:buNone/>
            </a:pPr>
            <a:r>
              <a:rPr lang="en-US" altLang="en-US" sz="1600">
                <a:latin typeface="Comic Sans MS" panose="030F0702030302020204" pitchFamily="66" charset="0"/>
              </a:rPr>
              <a:t>3</a:t>
            </a: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35860" name="Oval 75"/>
          <p:cNvSpPr>
            <a:spLocks noChangeArrowheads="1"/>
          </p:cNvSpPr>
          <p:nvPr/>
        </p:nvSpPr>
        <p:spPr bwMode="auto">
          <a:xfrm>
            <a:off x="4151313" y="5603875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>
                <a:schemeClr val="accent2"/>
              </a:buClr>
              <a:buSzPct val="85000"/>
              <a:buFont typeface="ZapfDingbats"/>
              <a:buNone/>
            </a:pPr>
            <a:r>
              <a:rPr lang="en-US" altLang="en-US" sz="1600">
                <a:latin typeface="Comic Sans MS" panose="030F0702030302020204" pitchFamily="66" charset="0"/>
              </a:rPr>
              <a:t>4</a:t>
            </a: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35861" name="Oval 76"/>
          <p:cNvSpPr>
            <a:spLocks noChangeArrowheads="1"/>
          </p:cNvSpPr>
          <p:nvPr/>
        </p:nvSpPr>
        <p:spPr bwMode="auto">
          <a:xfrm>
            <a:off x="5300663" y="5702300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>
                <a:schemeClr val="accent2"/>
              </a:buClr>
              <a:buSzPct val="85000"/>
              <a:buFont typeface="ZapfDingbats"/>
              <a:buNone/>
            </a:pPr>
            <a:r>
              <a:rPr lang="en-US" altLang="en-US" sz="1600">
                <a:latin typeface="Comic Sans MS" panose="030F0702030302020204" pitchFamily="66" charset="0"/>
              </a:rPr>
              <a:t>5</a:t>
            </a: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35862" name="Oval 77"/>
          <p:cNvSpPr>
            <a:spLocks noChangeArrowheads="1"/>
          </p:cNvSpPr>
          <p:nvPr/>
        </p:nvSpPr>
        <p:spPr bwMode="auto">
          <a:xfrm>
            <a:off x="6178550" y="5505450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Clr>
                <a:schemeClr val="accent2"/>
              </a:buClr>
              <a:buSzPct val="85000"/>
              <a:buFont typeface="ZapfDingbats"/>
              <a:buNone/>
            </a:pPr>
            <a:r>
              <a:rPr lang="en-US" altLang="en-US" sz="1600">
                <a:latin typeface="Comic Sans MS" panose="030F0702030302020204" pitchFamily="66" charset="0"/>
              </a:rPr>
              <a:t>6</a:t>
            </a:r>
            <a:endParaRPr lang="en-US" altLang="en-US" sz="24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3686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 Class Notes</a:t>
            </a:r>
          </a:p>
        </p:txBody>
      </p:sp>
      <p:sp>
        <p:nvSpPr>
          <p:cNvPr id="3686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844F411-40C7-4C3C-ADC3-CDC0D8060605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 smtClean="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Mail access protocols</a:t>
            </a:r>
          </a:p>
        </p:txBody>
      </p:sp>
      <p:sp>
        <p:nvSpPr>
          <p:cNvPr id="1433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38225" y="3167063"/>
            <a:ext cx="7454900" cy="3157537"/>
          </a:xfrm>
        </p:spPr>
        <p:txBody>
          <a:bodyPr/>
          <a:lstStyle/>
          <a:p>
            <a:pPr eaLnBrk="1" hangingPunct="1"/>
            <a:r>
              <a:rPr lang="en-US" altLang="en-US" sz="2000" dirty="0" smtClean="0"/>
              <a:t>SMTP: delivery/storage to receiver</a:t>
            </a:r>
            <a:r>
              <a:rPr lang="ja-JP" altLang="en-US" sz="2000" dirty="0" smtClean="0"/>
              <a:t>’</a:t>
            </a:r>
            <a:r>
              <a:rPr lang="en-US" altLang="ja-JP" sz="2000" dirty="0" smtClean="0"/>
              <a:t>s server</a:t>
            </a:r>
          </a:p>
          <a:p>
            <a:pPr eaLnBrk="1" hangingPunct="1"/>
            <a:r>
              <a:rPr lang="en-US" altLang="en-US" sz="2000" dirty="0" smtClean="0"/>
              <a:t>Mail access protocol: retrieval from server</a:t>
            </a:r>
          </a:p>
          <a:p>
            <a:pPr lvl="1" eaLnBrk="1" hangingPunct="1"/>
            <a:r>
              <a:rPr lang="en-US" altLang="en-US" sz="2000" b="1" u="sng" dirty="0" smtClean="0"/>
              <a:t>POP</a:t>
            </a:r>
            <a:r>
              <a:rPr lang="en-US" altLang="en-US" sz="2000" dirty="0" smtClean="0"/>
              <a:t>: Post Office Protocol [RFC 1939]</a:t>
            </a:r>
          </a:p>
          <a:p>
            <a:pPr lvl="2" eaLnBrk="1" hangingPunct="1"/>
            <a:r>
              <a:rPr lang="en-US" altLang="en-US" dirty="0" smtClean="0"/>
              <a:t>authorization (agent &lt;--&gt;server) and download </a:t>
            </a:r>
          </a:p>
          <a:p>
            <a:pPr lvl="1" eaLnBrk="1" hangingPunct="1"/>
            <a:r>
              <a:rPr lang="en-US" altLang="en-US" sz="2000" b="1" u="sng" dirty="0" smtClean="0"/>
              <a:t>IMAP</a:t>
            </a:r>
            <a:r>
              <a:rPr lang="en-US" altLang="en-US" sz="2000" dirty="0" smtClean="0"/>
              <a:t>: Internet Mail Access Protocol [RFC 1730]</a:t>
            </a:r>
          </a:p>
          <a:p>
            <a:pPr lvl="2" eaLnBrk="1" hangingPunct="1"/>
            <a:r>
              <a:rPr lang="en-US" altLang="en-US" dirty="0" smtClean="0"/>
              <a:t>more features (more complex)</a:t>
            </a:r>
          </a:p>
          <a:p>
            <a:pPr lvl="2" eaLnBrk="1" hangingPunct="1"/>
            <a:r>
              <a:rPr lang="en-US" altLang="en-US" dirty="0" smtClean="0"/>
              <a:t>manipulation of stored </a:t>
            </a:r>
            <a:r>
              <a:rPr lang="en-US" altLang="en-US" dirty="0" err="1" smtClean="0"/>
              <a:t>msgs</a:t>
            </a:r>
            <a:r>
              <a:rPr lang="en-US" altLang="en-US" dirty="0" smtClean="0"/>
              <a:t> on server</a:t>
            </a:r>
          </a:p>
          <a:p>
            <a:pPr lvl="1" eaLnBrk="1" hangingPunct="1"/>
            <a:r>
              <a:rPr lang="en-US" altLang="en-US" sz="2000" b="1" u="sng" dirty="0" smtClean="0"/>
              <a:t>HTTP(general protocol)</a:t>
            </a:r>
            <a:r>
              <a:rPr lang="en-US" altLang="en-US" sz="2000" dirty="0" smtClean="0"/>
              <a:t>: Hotmail , Yahoo! Mail, etc.//send request to web server</a:t>
            </a:r>
          </a:p>
        </p:txBody>
      </p:sp>
      <p:sp>
        <p:nvSpPr>
          <p:cNvPr id="36871" name="Line 4"/>
          <p:cNvSpPr>
            <a:spLocks noChangeShapeType="1"/>
          </p:cNvSpPr>
          <p:nvPr/>
        </p:nvSpPr>
        <p:spPr bwMode="auto">
          <a:xfrm>
            <a:off x="2238375" y="1847850"/>
            <a:ext cx="847725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872" name="Group 5"/>
          <p:cNvGrpSpPr>
            <a:grpSpLocks/>
          </p:cNvGrpSpPr>
          <p:nvPr/>
        </p:nvGrpSpPr>
        <p:grpSpPr bwMode="auto">
          <a:xfrm>
            <a:off x="7018338" y="1536700"/>
            <a:ext cx="709612" cy="703263"/>
            <a:chOff x="4337" y="290"/>
            <a:chExt cx="447" cy="443"/>
          </a:xfrm>
        </p:grpSpPr>
        <p:graphicFrame>
          <p:nvGraphicFramePr>
            <p:cNvPr id="36940" name="Object 6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77" name="Clip" r:id="rId3" imgW="1307263" imgH="1084139" progId="MS_ClipArt_Gallery.2">
                    <p:embed/>
                  </p:oleObj>
                </mc:Choice>
                <mc:Fallback>
                  <p:oleObj name="Clip" r:id="rId3" imgW="1307263" imgH="1084139" progId="MS_ClipArt_Gallery.2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6941" name="Group 7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36942" name="Rectangle 8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6943" name="Text Box 9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Comic Sans MS" panose="030F0702030302020204" pitchFamily="66" charset="0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Comic Sans MS" panose="030F0702030302020204" pitchFamily="66" charset="0"/>
                  </a:rPr>
                  <a:t>agent</a:t>
                </a: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6873" name="Group 10"/>
          <p:cNvGrpSpPr>
            <a:grpSpLocks/>
          </p:cNvGrpSpPr>
          <p:nvPr/>
        </p:nvGrpSpPr>
        <p:grpSpPr bwMode="auto">
          <a:xfrm>
            <a:off x="3135313" y="1631950"/>
            <a:ext cx="355600" cy="933450"/>
            <a:chOff x="4180" y="783"/>
            <a:chExt cx="150" cy="307"/>
          </a:xfrm>
        </p:grpSpPr>
        <p:sp>
          <p:nvSpPr>
            <p:cNvPr id="36932" name="AutoShape 1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6933" name="Rectangle 1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6934" name="Rectangle 1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6935" name="AutoShape 1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6936" name="Line 1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37" name="Line 1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38" name="Rectangle 1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6939" name="Rectangle 1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36874" name="Group 19"/>
          <p:cNvGrpSpPr>
            <a:grpSpLocks/>
          </p:cNvGrpSpPr>
          <p:nvPr/>
        </p:nvGrpSpPr>
        <p:grpSpPr bwMode="auto">
          <a:xfrm>
            <a:off x="2563813" y="2009775"/>
            <a:ext cx="1458912" cy="1179513"/>
            <a:chOff x="1789" y="1206"/>
            <a:chExt cx="919" cy="743"/>
          </a:xfrm>
        </p:grpSpPr>
        <p:sp>
          <p:nvSpPr>
            <p:cNvPr id="36916" name="Text Box 20"/>
            <p:cNvSpPr txBox="1">
              <a:spLocks noChangeArrowheads="1"/>
            </p:cNvSpPr>
            <p:nvPr/>
          </p:nvSpPr>
          <p:spPr bwMode="auto">
            <a:xfrm>
              <a:off x="1789" y="1583"/>
              <a:ext cx="919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mic Sans MS" panose="030F0702030302020204" pitchFamily="66" charset="0"/>
                </a:rPr>
                <a:t>sender</a:t>
              </a:r>
              <a:r>
                <a:rPr lang="ja-JP" altLang="en-US" sz="1600">
                  <a:latin typeface="Comic Sans MS" panose="030F0702030302020204" pitchFamily="66" charset="0"/>
                </a:rPr>
                <a:t>’</a:t>
              </a:r>
              <a:r>
                <a:rPr lang="en-US" altLang="ja-JP" sz="1600">
                  <a:latin typeface="Comic Sans MS" panose="030F0702030302020204" pitchFamily="66" charset="0"/>
                </a:rPr>
                <a:t>s mail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mic Sans MS" panose="030F0702030302020204" pitchFamily="66" charset="0"/>
                </a:rPr>
                <a:t>server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36917" name="Group 21"/>
            <p:cNvGrpSpPr>
              <a:grpSpLocks/>
            </p:cNvGrpSpPr>
            <p:nvPr/>
          </p:nvGrpSpPr>
          <p:grpSpPr bwMode="auto">
            <a:xfrm>
              <a:off x="1992" y="1206"/>
              <a:ext cx="510" cy="354"/>
              <a:chOff x="2070" y="2004"/>
              <a:chExt cx="510" cy="354"/>
            </a:xfrm>
          </p:grpSpPr>
          <p:sp>
            <p:nvSpPr>
              <p:cNvPr id="36918" name="Rectangle 22"/>
              <p:cNvSpPr>
                <a:spLocks noChangeArrowheads="1"/>
              </p:cNvSpPr>
              <p:nvPr/>
            </p:nvSpPr>
            <p:spPr bwMode="auto">
              <a:xfrm>
                <a:off x="2070" y="2004"/>
                <a:ext cx="510" cy="354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6919" name="Rectangle 23"/>
              <p:cNvSpPr>
                <a:spLocks noChangeArrowheads="1"/>
              </p:cNvSpPr>
              <p:nvPr/>
            </p:nvSpPr>
            <p:spPr bwMode="auto">
              <a:xfrm>
                <a:off x="2094" y="207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6920" name="Line 24"/>
              <p:cNvSpPr>
                <a:spLocks noChangeShapeType="1"/>
              </p:cNvSpPr>
              <p:nvPr/>
            </p:nvSpPr>
            <p:spPr bwMode="auto">
              <a:xfrm>
                <a:off x="2143" y="210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21" name="Line 25"/>
              <p:cNvSpPr>
                <a:spLocks noChangeShapeType="1"/>
              </p:cNvSpPr>
              <p:nvPr/>
            </p:nvSpPr>
            <p:spPr bwMode="auto">
              <a:xfrm>
                <a:off x="2252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22" name="Line 26"/>
              <p:cNvSpPr>
                <a:spLocks noChangeShapeType="1"/>
              </p:cNvSpPr>
              <p:nvPr/>
            </p:nvSpPr>
            <p:spPr bwMode="auto">
              <a:xfrm>
                <a:off x="2307" y="210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23" name="Line 27"/>
              <p:cNvSpPr>
                <a:spLocks noChangeShapeType="1"/>
              </p:cNvSpPr>
              <p:nvPr/>
            </p:nvSpPr>
            <p:spPr bwMode="auto">
              <a:xfrm>
                <a:off x="2364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24" name="Line 28"/>
              <p:cNvSpPr>
                <a:spLocks noChangeShapeType="1"/>
              </p:cNvSpPr>
              <p:nvPr/>
            </p:nvSpPr>
            <p:spPr bwMode="auto">
              <a:xfrm>
                <a:off x="2425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25" name="Line 29"/>
              <p:cNvSpPr>
                <a:spLocks noChangeShapeType="1"/>
              </p:cNvSpPr>
              <p:nvPr/>
            </p:nvSpPr>
            <p:spPr bwMode="auto">
              <a:xfrm>
                <a:off x="2481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26" name="Line 30"/>
              <p:cNvSpPr>
                <a:spLocks noChangeShapeType="1"/>
              </p:cNvSpPr>
              <p:nvPr/>
            </p:nvSpPr>
            <p:spPr bwMode="auto">
              <a:xfrm>
                <a:off x="2196" y="210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27" name="Rectangle 31"/>
              <p:cNvSpPr>
                <a:spLocks noChangeArrowheads="1"/>
              </p:cNvSpPr>
              <p:nvPr/>
            </p:nvSpPr>
            <p:spPr bwMode="auto">
              <a:xfrm>
                <a:off x="2102" y="224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6928" name="Rectangle 32"/>
              <p:cNvSpPr>
                <a:spLocks noChangeArrowheads="1"/>
              </p:cNvSpPr>
              <p:nvPr/>
            </p:nvSpPr>
            <p:spPr bwMode="auto">
              <a:xfrm>
                <a:off x="2188" y="224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6929" name="Rectangle 33"/>
              <p:cNvSpPr>
                <a:spLocks noChangeArrowheads="1"/>
              </p:cNvSpPr>
              <p:nvPr/>
            </p:nvSpPr>
            <p:spPr bwMode="auto">
              <a:xfrm>
                <a:off x="2274" y="224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6930" name="Rectangle 34"/>
              <p:cNvSpPr>
                <a:spLocks noChangeArrowheads="1"/>
              </p:cNvSpPr>
              <p:nvPr/>
            </p:nvSpPr>
            <p:spPr bwMode="auto">
              <a:xfrm>
                <a:off x="2371" y="224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6931" name="Rectangle 35"/>
              <p:cNvSpPr>
                <a:spLocks noChangeArrowheads="1"/>
              </p:cNvSpPr>
              <p:nvPr/>
            </p:nvSpPr>
            <p:spPr bwMode="auto">
              <a:xfrm>
                <a:off x="2467" y="224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</p:grpSp>
      </p:grpSp>
      <p:grpSp>
        <p:nvGrpSpPr>
          <p:cNvPr id="36875" name="Group 36"/>
          <p:cNvGrpSpPr>
            <a:grpSpLocks/>
          </p:cNvGrpSpPr>
          <p:nvPr/>
        </p:nvGrpSpPr>
        <p:grpSpPr bwMode="auto">
          <a:xfrm>
            <a:off x="1570038" y="1641475"/>
            <a:ext cx="709612" cy="703263"/>
            <a:chOff x="4337" y="290"/>
            <a:chExt cx="447" cy="443"/>
          </a:xfrm>
        </p:grpSpPr>
        <p:graphicFrame>
          <p:nvGraphicFramePr>
            <p:cNvPr id="36912" name="Object 37"/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78" name="Clip" r:id="rId5" imgW="1307263" imgH="1084139" progId="MS_ClipArt_Gallery.2">
                    <p:embed/>
                  </p:oleObj>
                </mc:Choice>
                <mc:Fallback>
                  <p:oleObj name="Clip" r:id="rId5" imgW="1307263" imgH="1084139" progId="MS_ClipArt_Gallery.2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6913" name="Group 38"/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36914" name="Rectangle 39"/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6915" name="Text Box 40"/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Comic Sans MS" panose="030F0702030302020204" pitchFamily="66" charset="0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Comic Sans MS" panose="030F0702030302020204" pitchFamily="66" charset="0"/>
                  </a:rPr>
                  <a:t>agent</a:t>
                </a: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6876" name="Group 41"/>
          <p:cNvGrpSpPr>
            <a:grpSpLocks/>
          </p:cNvGrpSpPr>
          <p:nvPr/>
        </p:nvGrpSpPr>
        <p:grpSpPr bwMode="auto">
          <a:xfrm>
            <a:off x="2173288" y="1389063"/>
            <a:ext cx="1031875" cy="457200"/>
            <a:chOff x="3745" y="2537"/>
            <a:chExt cx="650" cy="288"/>
          </a:xfrm>
        </p:grpSpPr>
        <p:sp>
          <p:nvSpPr>
            <p:cNvPr id="36910" name="Rectangle 42"/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6911" name="Text Box 43"/>
            <p:cNvSpPr txBox="1">
              <a:spLocks noChangeArrowheads="1"/>
            </p:cNvSpPr>
            <p:nvPr/>
          </p:nvSpPr>
          <p:spPr bwMode="auto">
            <a:xfrm>
              <a:off x="3745" y="2537"/>
              <a:ext cx="6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  <a:latin typeface="Comic Sans MS" panose="030F0702030302020204" pitchFamily="66" charset="0"/>
                </a:rPr>
                <a:t>SMTP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6877" name="Group 44"/>
          <p:cNvGrpSpPr>
            <a:grpSpLocks/>
          </p:cNvGrpSpPr>
          <p:nvPr/>
        </p:nvGrpSpPr>
        <p:grpSpPr bwMode="auto">
          <a:xfrm>
            <a:off x="5002213" y="1631950"/>
            <a:ext cx="355600" cy="933450"/>
            <a:chOff x="4180" y="783"/>
            <a:chExt cx="150" cy="307"/>
          </a:xfrm>
        </p:grpSpPr>
        <p:sp>
          <p:nvSpPr>
            <p:cNvPr id="36902" name="AutoShape 45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6903" name="Rectangle 46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6904" name="Rectangle 47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6905" name="AutoShape 48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6906" name="Line 49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7" name="Line 50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8" name="Rectangle 51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6909" name="Rectangle 52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36878" name="Line 53"/>
          <p:cNvSpPr>
            <a:spLocks noChangeShapeType="1"/>
          </p:cNvSpPr>
          <p:nvPr/>
        </p:nvSpPr>
        <p:spPr bwMode="auto">
          <a:xfrm>
            <a:off x="3524250" y="1866900"/>
            <a:ext cx="1390650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Rectangle 54"/>
          <p:cNvSpPr>
            <a:spLocks noChangeArrowheads="1"/>
          </p:cNvSpPr>
          <p:nvPr/>
        </p:nvSpPr>
        <p:spPr bwMode="auto">
          <a:xfrm>
            <a:off x="3781425" y="1457325"/>
            <a:ext cx="8572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6880" name="Text Box 55"/>
          <p:cNvSpPr txBox="1">
            <a:spLocks noChangeArrowheads="1"/>
          </p:cNvSpPr>
          <p:nvPr/>
        </p:nvSpPr>
        <p:spPr bwMode="auto">
          <a:xfrm>
            <a:off x="3697288" y="1389063"/>
            <a:ext cx="1031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</a:rPr>
              <a:t>SMTP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6881" name="Line 56"/>
          <p:cNvSpPr>
            <a:spLocks noChangeShapeType="1"/>
          </p:cNvSpPr>
          <p:nvPr/>
        </p:nvSpPr>
        <p:spPr bwMode="auto">
          <a:xfrm>
            <a:off x="5400675" y="1857375"/>
            <a:ext cx="16478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Text Box 57"/>
          <p:cNvSpPr txBox="1">
            <a:spLocks noChangeArrowheads="1"/>
          </p:cNvSpPr>
          <p:nvPr/>
        </p:nvSpPr>
        <p:spPr bwMode="auto">
          <a:xfrm>
            <a:off x="5610225" y="1474788"/>
            <a:ext cx="13589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</a:rPr>
              <a:t>access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</a:rPr>
              <a:t>protocol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6883" name="Text Box 58"/>
          <p:cNvSpPr txBox="1">
            <a:spLocks noChangeArrowheads="1"/>
          </p:cNvSpPr>
          <p:nvPr/>
        </p:nvSpPr>
        <p:spPr bwMode="auto">
          <a:xfrm>
            <a:off x="4338638" y="2598738"/>
            <a:ext cx="16049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mic Sans MS" panose="030F0702030302020204" pitchFamily="66" charset="0"/>
              </a:rPr>
              <a:t>receiver</a:t>
            </a:r>
            <a:r>
              <a:rPr lang="ja-JP" altLang="en-US" sz="1600">
                <a:latin typeface="Comic Sans MS" panose="030F0702030302020204" pitchFamily="66" charset="0"/>
              </a:rPr>
              <a:t>’</a:t>
            </a:r>
            <a:r>
              <a:rPr lang="en-US" altLang="ja-JP" sz="1600">
                <a:latin typeface="Comic Sans MS" panose="030F0702030302020204" pitchFamily="66" charset="0"/>
              </a:rPr>
              <a:t>s mail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mic Sans MS" panose="030F0702030302020204" pitchFamily="66" charset="0"/>
              </a:rPr>
              <a:t>server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36884" name="Group 59"/>
          <p:cNvGrpSpPr>
            <a:grpSpLocks/>
          </p:cNvGrpSpPr>
          <p:nvPr/>
        </p:nvGrpSpPr>
        <p:grpSpPr bwMode="auto">
          <a:xfrm>
            <a:off x="4733925" y="2000250"/>
            <a:ext cx="809625" cy="561975"/>
            <a:chOff x="2070" y="2004"/>
            <a:chExt cx="510" cy="354"/>
          </a:xfrm>
        </p:grpSpPr>
        <p:sp>
          <p:nvSpPr>
            <p:cNvPr id="36888" name="Rectangle 60"/>
            <p:cNvSpPr>
              <a:spLocks noChangeArrowheads="1"/>
            </p:cNvSpPr>
            <p:nvPr/>
          </p:nvSpPr>
          <p:spPr bwMode="auto">
            <a:xfrm>
              <a:off x="2070" y="2004"/>
              <a:ext cx="510" cy="354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6889" name="Rectangle 61"/>
            <p:cNvSpPr>
              <a:spLocks noChangeArrowheads="1"/>
            </p:cNvSpPr>
            <p:nvPr/>
          </p:nvSpPr>
          <p:spPr bwMode="auto">
            <a:xfrm>
              <a:off x="2094" y="207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6890" name="Line 62"/>
            <p:cNvSpPr>
              <a:spLocks noChangeShapeType="1"/>
            </p:cNvSpPr>
            <p:nvPr/>
          </p:nvSpPr>
          <p:spPr bwMode="auto">
            <a:xfrm>
              <a:off x="2143" y="210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1" name="Line 63"/>
            <p:cNvSpPr>
              <a:spLocks noChangeShapeType="1"/>
            </p:cNvSpPr>
            <p:nvPr/>
          </p:nvSpPr>
          <p:spPr bwMode="auto">
            <a:xfrm>
              <a:off x="2252" y="210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2" name="Line 64"/>
            <p:cNvSpPr>
              <a:spLocks noChangeShapeType="1"/>
            </p:cNvSpPr>
            <p:nvPr/>
          </p:nvSpPr>
          <p:spPr bwMode="auto">
            <a:xfrm>
              <a:off x="2307" y="210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3" name="Line 65"/>
            <p:cNvSpPr>
              <a:spLocks noChangeShapeType="1"/>
            </p:cNvSpPr>
            <p:nvPr/>
          </p:nvSpPr>
          <p:spPr bwMode="auto">
            <a:xfrm>
              <a:off x="2364" y="210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4" name="Line 66"/>
            <p:cNvSpPr>
              <a:spLocks noChangeShapeType="1"/>
            </p:cNvSpPr>
            <p:nvPr/>
          </p:nvSpPr>
          <p:spPr bwMode="auto">
            <a:xfrm>
              <a:off x="2425" y="210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5" name="Line 67"/>
            <p:cNvSpPr>
              <a:spLocks noChangeShapeType="1"/>
            </p:cNvSpPr>
            <p:nvPr/>
          </p:nvSpPr>
          <p:spPr bwMode="auto">
            <a:xfrm>
              <a:off x="2481" y="210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6" name="Line 68"/>
            <p:cNvSpPr>
              <a:spLocks noChangeShapeType="1"/>
            </p:cNvSpPr>
            <p:nvPr/>
          </p:nvSpPr>
          <p:spPr bwMode="auto">
            <a:xfrm>
              <a:off x="2196" y="210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7" name="Rectangle 69"/>
            <p:cNvSpPr>
              <a:spLocks noChangeArrowheads="1"/>
            </p:cNvSpPr>
            <p:nvPr/>
          </p:nvSpPr>
          <p:spPr bwMode="auto">
            <a:xfrm>
              <a:off x="2102" y="224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6898" name="Rectangle 70"/>
            <p:cNvSpPr>
              <a:spLocks noChangeArrowheads="1"/>
            </p:cNvSpPr>
            <p:nvPr/>
          </p:nvSpPr>
          <p:spPr bwMode="auto">
            <a:xfrm>
              <a:off x="2188" y="224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6899" name="Rectangle 71"/>
            <p:cNvSpPr>
              <a:spLocks noChangeArrowheads="1"/>
            </p:cNvSpPr>
            <p:nvPr/>
          </p:nvSpPr>
          <p:spPr bwMode="auto">
            <a:xfrm>
              <a:off x="2274" y="224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6900" name="Rectangle 72"/>
            <p:cNvSpPr>
              <a:spLocks noChangeArrowheads="1"/>
            </p:cNvSpPr>
            <p:nvPr/>
          </p:nvSpPr>
          <p:spPr bwMode="auto">
            <a:xfrm>
              <a:off x="2371" y="224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6901" name="Rectangle 73"/>
            <p:cNvSpPr>
              <a:spLocks noChangeArrowheads="1"/>
            </p:cNvSpPr>
            <p:nvPr/>
          </p:nvSpPr>
          <p:spPr bwMode="auto">
            <a:xfrm>
              <a:off x="2467" y="224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pic>
        <p:nvPicPr>
          <p:cNvPr id="36885" name="Picture 74" descr="Alic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1633538"/>
            <a:ext cx="56197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86" name="Picture 77" descr="Bo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3" y="1571625"/>
            <a:ext cx="67627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3789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 Class Notes</a:t>
            </a:r>
          </a:p>
        </p:txBody>
      </p:sp>
      <p:sp>
        <p:nvSpPr>
          <p:cNvPr id="3789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234406-B1F6-4A56-B5F8-7AA2C5C1E5A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 smtClean="0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POP3 and IMAP</a:t>
            </a:r>
          </a:p>
        </p:txBody>
      </p:sp>
      <p:sp>
        <p:nvSpPr>
          <p:cNvPr id="1434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524000"/>
            <a:ext cx="3657600" cy="4648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>
                <a:solidFill>
                  <a:srgbClr val="FF0000"/>
                </a:solidFill>
              </a:rPr>
              <a:t>POP3</a:t>
            </a:r>
            <a:endParaRPr lang="en-US" altLang="en-US" sz="2400" dirty="0" smtClean="0"/>
          </a:p>
          <a:p>
            <a:pPr eaLnBrk="1" hangingPunct="1"/>
            <a:r>
              <a:rPr lang="ja-JP" altLang="en-US" sz="2400" dirty="0" smtClean="0"/>
              <a:t>“</a:t>
            </a:r>
            <a:r>
              <a:rPr lang="en-US" altLang="ja-JP" sz="2400" dirty="0" smtClean="0"/>
              <a:t>download and delete</a:t>
            </a:r>
            <a:r>
              <a:rPr lang="ja-JP" altLang="en-US" sz="2400" dirty="0" smtClean="0"/>
              <a:t>”</a:t>
            </a:r>
            <a:r>
              <a:rPr lang="en-US" altLang="ja-JP" sz="2400" dirty="0" smtClean="0"/>
              <a:t> mode</a:t>
            </a:r>
          </a:p>
          <a:p>
            <a:pPr lvl="1" eaLnBrk="1" hangingPunct="1"/>
            <a:r>
              <a:rPr lang="en-US" altLang="en-US" sz="2000" dirty="0" smtClean="0"/>
              <a:t>You cannot re-read e-mail if you changes client</a:t>
            </a:r>
          </a:p>
          <a:p>
            <a:pPr eaLnBrk="1" hangingPunct="1"/>
            <a:r>
              <a:rPr lang="ja-JP" altLang="en-US" sz="2400" dirty="0" smtClean="0"/>
              <a:t>“</a:t>
            </a:r>
            <a:r>
              <a:rPr lang="en-US" altLang="ja-JP" sz="2400" dirty="0" smtClean="0"/>
              <a:t>download-and-keep</a:t>
            </a:r>
            <a:r>
              <a:rPr lang="ja-JP" altLang="en-US" sz="2400" dirty="0" smtClean="0"/>
              <a:t>”</a:t>
            </a:r>
            <a:r>
              <a:rPr lang="en-US" altLang="ja-JP" sz="2400" dirty="0" smtClean="0"/>
              <a:t> mode </a:t>
            </a:r>
          </a:p>
          <a:p>
            <a:pPr lvl="1" eaLnBrk="1" hangingPunct="1"/>
            <a:r>
              <a:rPr lang="en-US" altLang="en-US" sz="2000" dirty="0" smtClean="0"/>
              <a:t>copies of messages on different clients</a:t>
            </a:r>
          </a:p>
          <a:p>
            <a:pPr eaLnBrk="1" hangingPunct="1"/>
            <a:r>
              <a:rPr lang="en-US" altLang="en-US" sz="2400" dirty="0" smtClean="0"/>
              <a:t>POP3 is stateless across sessions</a:t>
            </a:r>
          </a:p>
          <a:p>
            <a:pPr eaLnBrk="1" hangingPunct="1"/>
            <a:r>
              <a:rPr lang="en-US" altLang="en-US" sz="2400" dirty="0" smtClean="0"/>
              <a:t>//you delete mail on one client, nothing will change on the server</a:t>
            </a:r>
          </a:p>
        </p:txBody>
      </p:sp>
      <p:sp>
        <p:nvSpPr>
          <p:cNvPr id="143462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600200"/>
            <a:ext cx="3492500" cy="44291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>
                <a:solidFill>
                  <a:srgbClr val="FF0000"/>
                </a:solidFill>
              </a:rPr>
              <a:t>IMAP//what you do on one client will be reflected on the server</a:t>
            </a:r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Keep all messages in one place: the server</a:t>
            </a:r>
          </a:p>
          <a:p>
            <a:pPr eaLnBrk="1" hangingPunct="1"/>
            <a:r>
              <a:rPr lang="en-US" altLang="en-US" sz="2400" dirty="0" smtClean="0"/>
              <a:t>Allows user to organize messages in folders</a:t>
            </a:r>
          </a:p>
          <a:p>
            <a:pPr eaLnBrk="1" hangingPunct="1"/>
            <a:r>
              <a:rPr lang="en-US" altLang="en-US" sz="2400" dirty="0" smtClean="0"/>
              <a:t>IMAP keeps user state across sessions:</a:t>
            </a:r>
          </a:p>
          <a:p>
            <a:pPr lvl="1" eaLnBrk="1" hangingPunct="1"/>
            <a:r>
              <a:rPr lang="en-US" altLang="en-US" sz="2000" dirty="0" smtClean="0"/>
              <a:t>names of folders and mappings between message IDs and folder name</a:t>
            </a:r>
          </a:p>
          <a:p>
            <a:pPr lvl="1" eaLnBrk="1" hangingPunct="1"/>
            <a:r>
              <a:rPr lang="en-US" altLang="en-US" sz="2000" dirty="0" smtClean="0"/>
              <a:t>//you delete mail on one client, it will also be deleted from 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717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 Class Notes</a:t>
            </a:r>
          </a:p>
        </p:txBody>
      </p:sp>
      <p:sp>
        <p:nvSpPr>
          <p:cNvPr id="717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5672E63-F241-416C-A954-5E7B7FEFEF10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 smtClean="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504113" cy="1058863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Applications and Application-Layer Protocols</a:t>
            </a:r>
            <a:endParaRPr lang="en-US" altLang="en-US" sz="5400" smtClean="0"/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3962400" cy="4495800"/>
          </a:xfrm>
        </p:spPr>
        <p:txBody>
          <a:bodyPr/>
          <a:lstStyle/>
          <a:p>
            <a:pPr marL="166688" indent="-166688" eaLnBrk="1" hangingPunct="1"/>
            <a:r>
              <a:rPr lang="en-US" altLang="en-US" sz="2000" b="1" dirty="0" smtClean="0"/>
              <a:t>Application</a:t>
            </a:r>
            <a:r>
              <a:rPr lang="en-US" altLang="en-US" sz="2000" dirty="0" smtClean="0"/>
              <a:t>: communicating, distributed processes</a:t>
            </a:r>
            <a:endParaRPr lang="en-US" altLang="en-US" sz="2400" dirty="0" smtClean="0"/>
          </a:p>
          <a:p>
            <a:pPr marL="636588" lvl="1" indent="-184150" eaLnBrk="1" hangingPunct="1"/>
            <a:r>
              <a:rPr lang="en-US" altLang="en-US" sz="1800" dirty="0" smtClean="0"/>
              <a:t>Running in network hosts in </a:t>
            </a:r>
            <a:r>
              <a:rPr lang="ja-JP" altLang="en-US" sz="1800" dirty="0" smtClean="0"/>
              <a:t>“</a:t>
            </a:r>
            <a:r>
              <a:rPr lang="en-US" altLang="ja-JP" sz="1800" dirty="0" smtClean="0"/>
              <a:t>user space</a:t>
            </a:r>
            <a:r>
              <a:rPr lang="ja-JP" altLang="en-US" sz="1800" dirty="0" smtClean="0"/>
              <a:t>”</a:t>
            </a:r>
            <a:endParaRPr lang="en-US" altLang="ja-JP" sz="1800" dirty="0" smtClean="0">
              <a:solidFill>
                <a:srgbClr val="FF0000"/>
              </a:solidFill>
            </a:endParaRPr>
          </a:p>
          <a:p>
            <a:pPr marL="636588" lvl="1" indent="-184150" eaLnBrk="1" hangingPunct="1"/>
            <a:r>
              <a:rPr lang="en-US" altLang="en-US" sz="1800" dirty="0" smtClean="0"/>
              <a:t>Exchange messages </a:t>
            </a:r>
          </a:p>
          <a:p>
            <a:pPr marL="636588" lvl="1" indent="-184150" eaLnBrk="1" hangingPunct="1"/>
            <a:r>
              <a:rPr lang="en-US" altLang="en-US" sz="1800" dirty="0" smtClean="0"/>
              <a:t>e.g., email, file transfer, the Web</a:t>
            </a:r>
          </a:p>
          <a:p>
            <a:pPr marL="166688" indent="-166688" eaLnBrk="1" hangingPunct="1"/>
            <a:r>
              <a:rPr lang="en-US" altLang="en-US" sz="2000" b="1" dirty="0" smtClean="0"/>
              <a:t>Application-layer protocols</a:t>
            </a:r>
            <a:endParaRPr lang="en-US" altLang="en-US" sz="2400" b="1" dirty="0" smtClean="0"/>
          </a:p>
          <a:p>
            <a:pPr marL="636588" lvl="1" indent="-184150" eaLnBrk="1" hangingPunct="1"/>
            <a:r>
              <a:rPr lang="en-US" altLang="en-US" sz="1800" dirty="0" smtClean="0"/>
              <a:t>Define messages exchanged by apps and actions taken</a:t>
            </a:r>
          </a:p>
          <a:p>
            <a:pPr marL="636588" lvl="1" indent="-184150" eaLnBrk="1" hangingPunct="1"/>
            <a:r>
              <a:rPr lang="en-US" altLang="en-US" sz="1800" dirty="0" smtClean="0"/>
              <a:t>User services provided by lower layer protocols</a:t>
            </a:r>
          </a:p>
        </p:txBody>
      </p:sp>
      <p:grpSp>
        <p:nvGrpSpPr>
          <p:cNvPr id="7175" name="Group 4"/>
          <p:cNvGrpSpPr>
            <a:grpSpLocks/>
          </p:cNvGrpSpPr>
          <p:nvPr/>
        </p:nvGrpSpPr>
        <p:grpSpPr bwMode="auto">
          <a:xfrm>
            <a:off x="4419600" y="1828800"/>
            <a:ext cx="4267200" cy="4419600"/>
            <a:chOff x="2880" y="1008"/>
            <a:chExt cx="2688" cy="2784"/>
          </a:xfrm>
        </p:grpSpPr>
        <p:sp>
          <p:nvSpPr>
            <p:cNvPr id="5128" name="Rectangle 5"/>
            <p:cNvSpPr>
              <a:spLocks noChangeArrowheads="1"/>
            </p:cNvSpPr>
            <p:nvPr/>
          </p:nvSpPr>
          <p:spPr bwMode="auto">
            <a:xfrm>
              <a:off x="2880" y="1008"/>
              <a:ext cx="2688" cy="27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lIns="101600" tIns="50800" rIns="101600" bIns="50800" anchor="ctr"/>
            <a:lstStyle/>
            <a:p>
              <a:pPr eaLnBrk="1" hangingPunct="1">
                <a:defRPr/>
              </a:pPr>
              <a:endParaRPr lang="en-US">
                <a:latin typeface="Tahoma" charset="0"/>
                <a:ea typeface="MS PGothic" charset="0"/>
                <a:cs typeface="MS PGothic" charset="0"/>
              </a:endParaRPr>
            </a:p>
          </p:txBody>
        </p:sp>
        <p:grpSp>
          <p:nvGrpSpPr>
            <p:cNvPr id="7177" name="Group 6"/>
            <p:cNvGrpSpPr>
              <a:grpSpLocks/>
            </p:cNvGrpSpPr>
            <p:nvPr/>
          </p:nvGrpSpPr>
          <p:grpSpPr bwMode="auto">
            <a:xfrm>
              <a:off x="3092" y="1432"/>
              <a:ext cx="2317" cy="2312"/>
              <a:chOff x="3092" y="1182"/>
              <a:chExt cx="2317" cy="2312"/>
            </a:xfrm>
          </p:grpSpPr>
          <p:sp>
            <p:nvSpPr>
              <p:cNvPr id="7205" name="Freeform 7"/>
              <p:cNvSpPr>
                <a:spLocks/>
              </p:cNvSpPr>
              <p:nvPr/>
            </p:nvSpPr>
            <p:spPr bwMode="auto">
              <a:xfrm>
                <a:off x="4276" y="1272"/>
                <a:ext cx="1133" cy="1055"/>
              </a:xfrm>
              <a:custGeom>
                <a:avLst/>
                <a:gdLst>
                  <a:gd name="T0" fmla="*/ 34 w 1292"/>
                  <a:gd name="T1" fmla="*/ 3 h 1255"/>
                  <a:gd name="T2" fmla="*/ 5 w 1292"/>
                  <a:gd name="T3" fmla="*/ 12 h 1255"/>
                  <a:gd name="T4" fmla="*/ 4 w 1292"/>
                  <a:gd name="T5" fmla="*/ 39 h 1255"/>
                  <a:gd name="T6" fmla="*/ 8 w 1292"/>
                  <a:gd name="T7" fmla="*/ 61 h 1255"/>
                  <a:gd name="T8" fmla="*/ 34 w 1292"/>
                  <a:gd name="T9" fmla="*/ 64 h 1255"/>
                  <a:gd name="T10" fmla="*/ 90 w 1292"/>
                  <a:gd name="T11" fmla="*/ 83 h 1255"/>
                  <a:gd name="T12" fmla="*/ 139 w 1292"/>
                  <a:gd name="T13" fmla="*/ 92 h 1255"/>
                  <a:gd name="T14" fmla="*/ 167 w 1292"/>
                  <a:gd name="T15" fmla="*/ 76 h 1255"/>
                  <a:gd name="T16" fmla="*/ 178 w 1292"/>
                  <a:gd name="T17" fmla="*/ 33 h 1255"/>
                  <a:gd name="T18" fmla="*/ 167 w 1292"/>
                  <a:gd name="T19" fmla="*/ 15 h 1255"/>
                  <a:gd name="T20" fmla="*/ 103 w 1292"/>
                  <a:gd name="T21" fmla="*/ 8 h 1255"/>
                  <a:gd name="T22" fmla="*/ 34 w 1292"/>
                  <a:gd name="T23" fmla="*/ 3 h 125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292"/>
                  <a:gd name="T37" fmla="*/ 0 h 1255"/>
                  <a:gd name="T38" fmla="*/ 1292 w 1292"/>
                  <a:gd name="T39" fmla="*/ 1255 h 1255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292" h="1255">
                    <a:moveTo>
                      <a:pt x="239" y="7"/>
                    </a:moveTo>
                    <a:cubicBezTo>
                      <a:pt x="120" y="14"/>
                      <a:pt x="70" y="71"/>
                      <a:pt x="35" y="157"/>
                    </a:cubicBezTo>
                    <a:cubicBezTo>
                      <a:pt x="0" y="243"/>
                      <a:pt x="26" y="411"/>
                      <a:pt x="29" y="523"/>
                    </a:cubicBezTo>
                    <a:cubicBezTo>
                      <a:pt x="32" y="635"/>
                      <a:pt x="17" y="771"/>
                      <a:pt x="53" y="829"/>
                    </a:cubicBezTo>
                    <a:cubicBezTo>
                      <a:pt x="89" y="887"/>
                      <a:pt x="146" y="821"/>
                      <a:pt x="245" y="871"/>
                    </a:cubicBezTo>
                    <a:cubicBezTo>
                      <a:pt x="344" y="921"/>
                      <a:pt x="522" y="1068"/>
                      <a:pt x="647" y="1129"/>
                    </a:cubicBezTo>
                    <a:cubicBezTo>
                      <a:pt x="772" y="1190"/>
                      <a:pt x="903" y="1255"/>
                      <a:pt x="995" y="1237"/>
                    </a:cubicBezTo>
                    <a:cubicBezTo>
                      <a:pt x="1087" y="1219"/>
                      <a:pt x="1153" y="1153"/>
                      <a:pt x="1199" y="1021"/>
                    </a:cubicBezTo>
                    <a:cubicBezTo>
                      <a:pt x="1245" y="889"/>
                      <a:pt x="1270" y="580"/>
                      <a:pt x="1271" y="445"/>
                    </a:cubicBezTo>
                    <a:cubicBezTo>
                      <a:pt x="1272" y="310"/>
                      <a:pt x="1292" y="266"/>
                      <a:pt x="1205" y="211"/>
                    </a:cubicBezTo>
                    <a:cubicBezTo>
                      <a:pt x="1118" y="156"/>
                      <a:pt x="908" y="150"/>
                      <a:pt x="749" y="115"/>
                    </a:cubicBezTo>
                    <a:cubicBezTo>
                      <a:pt x="590" y="80"/>
                      <a:pt x="358" y="0"/>
                      <a:pt x="239" y="7"/>
                    </a:cubicBezTo>
                    <a:close/>
                  </a:path>
                </a:pathLst>
              </a:cu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06" name="Freeform 8"/>
              <p:cNvSpPr>
                <a:spLocks/>
              </p:cNvSpPr>
              <p:nvPr/>
            </p:nvSpPr>
            <p:spPr bwMode="auto">
              <a:xfrm>
                <a:off x="3092" y="1182"/>
                <a:ext cx="1176" cy="1001"/>
              </a:xfrm>
              <a:custGeom>
                <a:avLst/>
                <a:gdLst>
                  <a:gd name="T0" fmla="*/ 77 w 1340"/>
                  <a:gd name="T1" fmla="*/ 3 h 1191"/>
                  <a:gd name="T2" fmla="*/ 11 w 1340"/>
                  <a:gd name="T3" fmla="*/ 4 h 1191"/>
                  <a:gd name="T4" fmla="*/ 9 w 1340"/>
                  <a:gd name="T5" fmla="*/ 29 h 1191"/>
                  <a:gd name="T6" fmla="*/ 4 w 1340"/>
                  <a:gd name="T7" fmla="*/ 53 h 1191"/>
                  <a:gd name="T8" fmla="*/ 16 w 1340"/>
                  <a:gd name="T9" fmla="*/ 64 h 1191"/>
                  <a:gd name="T10" fmla="*/ 76 w 1340"/>
                  <a:gd name="T11" fmla="*/ 64 h 1191"/>
                  <a:gd name="T12" fmla="*/ 90 w 1340"/>
                  <a:gd name="T13" fmla="*/ 83 h 1191"/>
                  <a:gd name="T14" fmla="*/ 174 w 1340"/>
                  <a:gd name="T15" fmla="*/ 80 h 1191"/>
                  <a:gd name="T16" fmla="*/ 180 w 1340"/>
                  <a:gd name="T17" fmla="*/ 42 h 1191"/>
                  <a:gd name="T18" fmla="*/ 169 w 1340"/>
                  <a:gd name="T19" fmla="*/ 25 h 1191"/>
                  <a:gd name="T20" fmla="*/ 108 w 1340"/>
                  <a:gd name="T21" fmla="*/ 21 h 1191"/>
                  <a:gd name="T22" fmla="*/ 77 w 1340"/>
                  <a:gd name="T23" fmla="*/ 3 h 119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340"/>
                  <a:gd name="T37" fmla="*/ 0 h 1191"/>
                  <a:gd name="T38" fmla="*/ 1340 w 1340"/>
                  <a:gd name="T39" fmla="*/ 1191 h 119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340" h="1191">
                    <a:moveTo>
                      <a:pt x="550" y="42"/>
                    </a:moveTo>
                    <a:cubicBezTo>
                      <a:pt x="437" y="4"/>
                      <a:pt x="164" y="0"/>
                      <a:pt x="82" y="60"/>
                    </a:cubicBezTo>
                    <a:cubicBezTo>
                      <a:pt x="0" y="120"/>
                      <a:pt x="67" y="292"/>
                      <a:pt x="58" y="402"/>
                    </a:cubicBezTo>
                    <a:cubicBezTo>
                      <a:pt x="49" y="512"/>
                      <a:pt x="19" y="642"/>
                      <a:pt x="28" y="720"/>
                    </a:cubicBezTo>
                    <a:cubicBezTo>
                      <a:pt x="37" y="798"/>
                      <a:pt x="27" y="844"/>
                      <a:pt x="112" y="870"/>
                    </a:cubicBezTo>
                    <a:cubicBezTo>
                      <a:pt x="197" y="896"/>
                      <a:pt x="450" y="833"/>
                      <a:pt x="538" y="876"/>
                    </a:cubicBezTo>
                    <a:cubicBezTo>
                      <a:pt x="626" y="919"/>
                      <a:pt x="524" y="1091"/>
                      <a:pt x="640" y="1128"/>
                    </a:cubicBezTo>
                    <a:cubicBezTo>
                      <a:pt x="756" y="1165"/>
                      <a:pt x="1128" y="1191"/>
                      <a:pt x="1234" y="1098"/>
                    </a:cubicBezTo>
                    <a:cubicBezTo>
                      <a:pt x="1340" y="1005"/>
                      <a:pt x="1281" y="696"/>
                      <a:pt x="1276" y="570"/>
                    </a:cubicBezTo>
                    <a:cubicBezTo>
                      <a:pt x="1271" y="444"/>
                      <a:pt x="1290" y="389"/>
                      <a:pt x="1204" y="342"/>
                    </a:cubicBezTo>
                    <a:cubicBezTo>
                      <a:pt x="1118" y="295"/>
                      <a:pt x="868" y="338"/>
                      <a:pt x="760" y="288"/>
                    </a:cubicBezTo>
                    <a:cubicBezTo>
                      <a:pt x="652" y="238"/>
                      <a:pt x="663" y="80"/>
                      <a:pt x="550" y="42"/>
                    </a:cubicBezTo>
                    <a:close/>
                  </a:path>
                </a:pathLst>
              </a:cu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07" name="Freeform 9"/>
              <p:cNvSpPr>
                <a:spLocks/>
              </p:cNvSpPr>
              <p:nvPr/>
            </p:nvSpPr>
            <p:spPr bwMode="auto">
              <a:xfrm>
                <a:off x="3324" y="2096"/>
                <a:ext cx="1874" cy="1398"/>
              </a:xfrm>
              <a:custGeom>
                <a:avLst/>
                <a:gdLst>
                  <a:gd name="T0" fmla="*/ 4 w 2135"/>
                  <a:gd name="T1" fmla="*/ 48 h 1662"/>
                  <a:gd name="T2" fmla="*/ 15 w 2135"/>
                  <a:gd name="T3" fmla="*/ 6 h 1662"/>
                  <a:gd name="T4" fmla="*/ 92 w 2135"/>
                  <a:gd name="T5" fmla="*/ 14 h 1662"/>
                  <a:gd name="T6" fmla="*/ 171 w 2135"/>
                  <a:gd name="T7" fmla="*/ 7 h 1662"/>
                  <a:gd name="T8" fmla="*/ 284 w 2135"/>
                  <a:gd name="T9" fmla="*/ 30 h 1662"/>
                  <a:gd name="T10" fmla="*/ 284 w 2135"/>
                  <a:gd name="T11" fmla="*/ 86 h 1662"/>
                  <a:gd name="T12" fmla="*/ 224 w 2135"/>
                  <a:gd name="T13" fmla="*/ 119 h 1662"/>
                  <a:gd name="T14" fmla="*/ 115 w 2135"/>
                  <a:gd name="T15" fmla="*/ 114 h 1662"/>
                  <a:gd name="T16" fmla="*/ 70 w 2135"/>
                  <a:gd name="T17" fmla="*/ 95 h 1662"/>
                  <a:gd name="T18" fmla="*/ 26 w 2135"/>
                  <a:gd name="T19" fmla="*/ 80 h 1662"/>
                  <a:gd name="T20" fmla="*/ 4 w 2135"/>
                  <a:gd name="T21" fmla="*/ 48 h 166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135"/>
                  <a:gd name="T34" fmla="*/ 0 h 1662"/>
                  <a:gd name="T35" fmla="*/ 2135 w 2135"/>
                  <a:gd name="T36" fmla="*/ 1662 h 166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135" h="1662">
                    <a:moveTo>
                      <a:pt x="27" y="652"/>
                    </a:moveTo>
                    <a:cubicBezTo>
                      <a:pt x="14" y="487"/>
                      <a:pt x="0" y="152"/>
                      <a:pt x="105" y="76"/>
                    </a:cubicBezTo>
                    <a:cubicBezTo>
                      <a:pt x="210" y="0"/>
                      <a:pt x="473" y="192"/>
                      <a:pt x="657" y="196"/>
                    </a:cubicBezTo>
                    <a:cubicBezTo>
                      <a:pt x="841" y="200"/>
                      <a:pt x="985" y="65"/>
                      <a:pt x="1209" y="100"/>
                    </a:cubicBezTo>
                    <a:cubicBezTo>
                      <a:pt x="1433" y="135"/>
                      <a:pt x="1867" y="232"/>
                      <a:pt x="2001" y="406"/>
                    </a:cubicBezTo>
                    <a:cubicBezTo>
                      <a:pt x="2135" y="580"/>
                      <a:pt x="2083" y="945"/>
                      <a:pt x="2013" y="1144"/>
                    </a:cubicBezTo>
                    <a:cubicBezTo>
                      <a:pt x="1943" y="1343"/>
                      <a:pt x="1781" y="1538"/>
                      <a:pt x="1581" y="1600"/>
                    </a:cubicBezTo>
                    <a:cubicBezTo>
                      <a:pt x="1381" y="1662"/>
                      <a:pt x="993" y="1571"/>
                      <a:pt x="813" y="1516"/>
                    </a:cubicBezTo>
                    <a:cubicBezTo>
                      <a:pt x="633" y="1461"/>
                      <a:pt x="606" y="1345"/>
                      <a:pt x="501" y="1270"/>
                    </a:cubicBezTo>
                    <a:cubicBezTo>
                      <a:pt x="396" y="1195"/>
                      <a:pt x="262" y="1169"/>
                      <a:pt x="183" y="1066"/>
                    </a:cubicBezTo>
                    <a:cubicBezTo>
                      <a:pt x="104" y="963"/>
                      <a:pt x="25" y="819"/>
                      <a:pt x="27" y="652"/>
                    </a:cubicBezTo>
                    <a:close/>
                  </a:path>
                </a:pathLst>
              </a:cu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208" name="Group 10"/>
              <p:cNvGrpSpPr>
                <a:grpSpLocks/>
              </p:cNvGrpSpPr>
              <p:nvPr/>
            </p:nvGrpSpPr>
            <p:grpSpPr bwMode="auto">
              <a:xfrm>
                <a:off x="3166" y="1267"/>
                <a:ext cx="462" cy="201"/>
                <a:chOff x="3552" y="246"/>
                <a:chExt cx="527" cy="248"/>
              </a:xfrm>
            </p:grpSpPr>
            <p:graphicFrame>
              <p:nvGraphicFramePr>
                <p:cNvPr id="7422" name="Object 11"/>
                <p:cNvGraphicFramePr>
                  <a:graphicFrameLocks noChangeAspect="1"/>
                </p:cNvGraphicFramePr>
                <p:nvPr/>
              </p:nvGraphicFramePr>
              <p:xfrm>
                <a:off x="3552" y="246"/>
                <a:ext cx="299" cy="24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653" name="Clip" r:id="rId3" imgW="1307263" imgH="1084139" progId="MS_ClipArt_Gallery.2">
                        <p:embed/>
                      </p:oleObj>
                    </mc:Choice>
                    <mc:Fallback>
                      <p:oleObj name="Clip" r:id="rId3" imgW="1307263" imgH="1084139" progId="MS_ClipArt_Gallery.2">
                        <p:embed/>
                        <p:pic>
                          <p:nvPicPr>
                            <p:cNvPr id="0" name="Object 1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52" y="246"/>
                              <a:ext cx="299" cy="24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>
                                        <a:alpha val="74997"/>
                                      </a:srgbClr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423" name="Object 12"/>
                <p:cNvGraphicFramePr>
                  <a:graphicFrameLocks noChangeAspect="1"/>
                </p:cNvGraphicFramePr>
                <p:nvPr/>
              </p:nvGraphicFramePr>
              <p:xfrm>
                <a:off x="3878" y="338"/>
                <a:ext cx="201" cy="14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654" name="Clip" r:id="rId5" imgW="681706" imgH="480401" progId="MS_ClipArt_Gallery.2">
                        <p:embed/>
                      </p:oleObj>
                    </mc:Choice>
                    <mc:Fallback>
                      <p:oleObj name="Clip" r:id="rId5" imgW="681706" imgH="480401" progId="MS_ClipArt_Gallery.2">
                        <p:embed/>
                        <p:pic>
                          <p:nvPicPr>
                            <p:cNvPr id="0" name="Object 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78" y="338"/>
                              <a:ext cx="201" cy="14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>
                                        <a:alpha val="74997"/>
                                      </a:srgbClr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7424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3844" y="434"/>
                  <a:ext cx="82" cy="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209" name="Group 14"/>
              <p:cNvGrpSpPr>
                <a:grpSpLocks/>
              </p:cNvGrpSpPr>
              <p:nvPr/>
            </p:nvGrpSpPr>
            <p:grpSpPr bwMode="auto">
              <a:xfrm>
                <a:off x="3166" y="1642"/>
                <a:ext cx="462" cy="201"/>
                <a:chOff x="3552" y="246"/>
                <a:chExt cx="527" cy="248"/>
              </a:xfrm>
            </p:grpSpPr>
            <p:graphicFrame>
              <p:nvGraphicFramePr>
                <p:cNvPr id="7419" name="Object 15"/>
                <p:cNvGraphicFramePr>
                  <a:graphicFrameLocks noChangeAspect="1"/>
                </p:cNvGraphicFramePr>
                <p:nvPr/>
              </p:nvGraphicFramePr>
              <p:xfrm>
                <a:off x="3552" y="246"/>
                <a:ext cx="299" cy="24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655" name="Clip" r:id="rId7" imgW="1307263" imgH="1084139" progId="MS_ClipArt_Gallery.2">
                        <p:embed/>
                      </p:oleObj>
                    </mc:Choice>
                    <mc:Fallback>
                      <p:oleObj name="Clip" r:id="rId7" imgW="1307263" imgH="1084139" progId="MS_ClipArt_Gallery.2">
                        <p:embed/>
                        <p:pic>
                          <p:nvPicPr>
                            <p:cNvPr id="0" name="Object 1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52" y="246"/>
                              <a:ext cx="299" cy="24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>
                                        <a:alpha val="74997"/>
                                      </a:srgbClr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420" name="Object 16"/>
                <p:cNvGraphicFramePr>
                  <a:graphicFrameLocks noChangeAspect="1"/>
                </p:cNvGraphicFramePr>
                <p:nvPr/>
              </p:nvGraphicFramePr>
              <p:xfrm>
                <a:off x="3878" y="338"/>
                <a:ext cx="201" cy="14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656" name="Clip" r:id="rId8" imgW="681706" imgH="480401" progId="MS_ClipArt_Gallery.2">
                        <p:embed/>
                      </p:oleObj>
                    </mc:Choice>
                    <mc:Fallback>
                      <p:oleObj name="Clip" r:id="rId8" imgW="681706" imgH="480401" progId="MS_ClipArt_Gallery.2">
                        <p:embed/>
                        <p:pic>
                          <p:nvPicPr>
                            <p:cNvPr id="0" name="Object 1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78" y="338"/>
                              <a:ext cx="201" cy="14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>
                                        <a:alpha val="74997"/>
                                      </a:srgbClr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7421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3844" y="434"/>
                  <a:ext cx="82" cy="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210" name="Group 18"/>
              <p:cNvGrpSpPr>
                <a:grpSpLocks/>
              </p:cNvGrpSpPr>
              <p:nvPr/>
            </p:nvGrpSpPr>
            <p:grpSpPr bwMode="auto">
              <a:xfrm>
                <a:off x="3403" y="1508"/>
                <a:ext cx="44" cy="135"/>
                <a:chOff x="3842" y="406"/>
                <a:chExt cx="51" cy="167"/>
              </a:xfrm>
            </p:grpSpPr>
            <p:sp>
              <p:nvSpPr>
                <p:cNvPr id="7416" name="Oval 19"/>
                <p:cNvSpPr>
                  <a:spLocks noChangeArrowheads="1"/>
                </p:cNvSpPr>
                <p:nvPr/>
              </p:nvSpPr>
              <p:spPr bwMode="auto">
                <a:xfrm>
                  <a:off x="3842" y="40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417" name="Oval 20"/>
                <p:cNvSpPr>
                  <a:spLocks noChangeArrowheads="1"/>
                </p:cNvSpPr>
                <p:nvPr/>
              </p:nvSpPr>
              <p:spPr bwMode="auto">
                <a:xfrm>
                  <a:off x="3844" y="46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418" name="Oval 21"/>
                <p:cNvSpPr>
                  <a:spLocks noChangeArrowheads="1"/>
                </p:cNvSpPr>
                <p:nvPr/>
              </p:nvSpPr>
              <p:spPr bwMode="auto">
                <a:xfrm>
                  <a:off x="3846" y="52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</p:grpSp>
          <p:grpSp>
            <p:nvGrpSpPr>
              <p:cNvPr id="7211" name="Group 22"/>
              <p:cNvGrpSpPr>
                <a:grpSpLocks/>
              </p:cNvGrpSpPr>
              <p:nvPr/>
            </p:nvGrpSpPr>
            <p:grpSpPr bwMode="auto">
              <a:xfrm>
                <a:off x="3699" y="1825"/>
                <a:ext cx="132" cy="249"/>
                <a:chOff x="4180" y="783"/>
                <a:chExt cx="150" cy="307"/>
              </a:xfrm>
            </p:grpSpPr>
            <p:sp>
              <p:nvSpPr>
                <p:cNvPr id="7408" name="AutoShape 23"/>
                <p:cNvSpPr>
                  <a:spLocks noChangeArrowheads="1"/>
                </p:cNvSpPr>
                <p:nvPr/>
              </p:nvSpPr>
              <p:spPr bwMode="auto">
                <a:xfrm>
                  <a:off x="4180" y="1019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409" name="Rectangle 24"/>
                <p:cNvSpPr>
                  <a:spLocks noChangeArrowheads="1"/>
                </p:cNvSpPr>
                <p:nvPr/>
              </p:nvSpPr>
              <p:spPr bwMode="auto">
                <a:xfrm>
                  <a:off x="4256" y="785"/>
                  <a:ext cx="69" cy="236"/>
                </a:xfrm>
                <a:prstGeom prst="rect">
                  <a:avLst/>
                </a:prstGeom>
                <a:solidFill>
                  <a:srgbClr val="33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410" name="Rectangle 25"/>
                <p:cNvSpPr>
                  <a:spLocks noChangeArrowheads="1"/>
                </p:cNvSpPr>
                <p:nvPr/>
              </p:nvSpPr>
              <p:spPr bwMode="auto">
                <a:xfrm>
                  <a:off x="4181" y="852"/>
                  <a:ext cx="95" cy="236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411" name="AutoShape 26"/>
                <p:cNvSpPr>
                  <a:spLocks noChangeArrowheads="1"/>
                </p:cNvSpPr>
                <p:nvPr/>
              </p:nvSpPr>
              <p:spPr bwMode="auto">
                <a:xfrm>
                  <a:off x="4180" y="783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412" name="Line 27"/>
                <p:cNvSpPr>
                  <a:spLocks noChangeShapeType="1"/>
                </p:cNvSpPr>
                <p:nvPr/>
              </p:nvSpPr>
              <p:spPr bwMode="auto">
                <a:xfrm>
                  <a:off x="4330" y="788"/>
                  <a:ext cx="0" cy="23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13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4276" y="1019"/>
                  <a:ext cx="54" cy="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14" name="Rectangle 29"/>
                <p:cNvSpPr>
                  <a:spLocks noChangeArrowheads="1"/>
                </p:cNvSpPr>
                <p:nvPr/>
              </p:nvSpPr>
              <p:spPr bwMode="auto">
                <a:xfrm>
                  <a:off x="4193" y="883"/>
                  <a:ext cx="63" cy="136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415" name="Rectangle 30"/>
                <p:cNvSpPr>
                  <a:spLocks noChangeArrowheads="1"/>
                </p:cNvSpPr>
                <p:nvPr/>
              </p:nvSpPr>
              <p:spPr bwMode="auto">
                <a:xfrm>
                  <a:off x="4202" y="924"/>
                  <a:ext cx="48" cy="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</p:grpSp>
          <p:grpSp>
            <p:nvGrpSpPr>
              <p:cNvPr id="7212" name="Group 31"/>
              <p:cNvGrpSpPr>
                <a:grpSpLocks/>
              </p:cNvGrpSpPr>
              <p:nvPr/>
            </p:nvGrpSpPr>
            <p:grpSpPr bwMode="auto">
              <a:xfrm rot="-5400000">
                <a:off x="3896" y="1874"/>
                <a:ext cx="51" cy="147"/>
                <a:chOff x="3842" y="406"/>
                <a:chExt cx="51" cy="167"/>
              </a:xfrm>
            </p:grpSpPr>
            <p:sp>
              <p:nvSpPr>
                <p:cNvPr id="7405" name="Oval 32"/>
                <p:cNvSpPr>
                  <a:spLocks noChangeArrowheads="1"/>
                </p:cNvSpPr>
                <p:nvPr/>
              </p:nvSpPr>
              <p:spPr bwMode="auto">
                <a:xfrm>
                  <a:off x="3842" y="40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406" name="Oval 33"/>
                <p:cNvSpPr>
                  <a:spLocks noChangeArrowheads="1"/>
                </p:cNvSpPr>
                <p:nvPr/>
              </p:nvSpPr>
              <p:spPr bwMode="auto">
                <a:xfrm>
                  <a:off x="3844" y="46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407" name="Oval 34"/>
                <p:cNvSpPr>
                  <a:spLocks noChangeArrowheads="1"/>
                </p:cNvSpPr>
                <p:nvPr/>
              </p:nvSpPr>
              <p:spPr bwMode="auto">
                <a:xfrm>
                  <a:off x="3846" y="52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</p:grpSp>
          <p:sp>
            <p:nvSpPr>
              <p:cNvPr id="7213" name="Line 35"/>
              <p:cNvSpPr>
                <a:spLocks noChangeShapeType="1"/>
              </p:cNvSpPr>
              <p:nvPr/>
            </p:nvSpPr>
            <p:spPr bwMode="auto">
              <a:xfrm>
                <a:off x="3785" y="1767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14" name="Line 36"/>
              <p:cNvSpPr>
                <a:spLocks noChangeShapeType="1"/>
              </p:cNvSpPr>
              <p:nvPr/>
            </p:nvSpPr>
            <p:spPr bwMode="auto">
              <a:xfrm>
                <a:off x="3787" y="1765"/>
                <a:ext cx="1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15" name="Line 37"/>
              <p:cNvSpPr>
                <a:spLocks noChangeShapeType="1"/>
              </p:cNvSpPr>
              <p:nvPr/>
            </p:nvSpPr>
            <p:spPr bwMode="auto">
              <a:xfrm>
                <a:off x="4099" y="1764"/>
                <a:ext cx="1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16" name="Line 38"/>
              <p:cNvSpPr>
                <a:spLocks noChangeShapeType="1"/>
              </p:cNvSpPr>
              <p:nvPr/>
            </p:nvSpPr>
            <p:spPr bwMode="auto">
              <a:xfrm>
                <a:off x="3596" y="1427"/>
                <a:ext cx="182" cy="1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17" name="Line 39"/>
              <p:cNvSpPr>
                <a:spLocks noChangeShapeType="1"/>
              </p:cNvSpPr>
              <p:nvPr/>
            </p:nvSpPr>
            <p:spPr bwMode="auto">
              <a:xfrm flipV="1">
                <a:off x="3604" y="1607"/>
                <a:ext cx="174" cy="2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18" name="Line 40"/>
              <p:cNvSpPr>
                <a:spLocks noChangeShapeType="1"/>
              </p:cNvSpPr>
              <p:nvPr/>
            </p:nvSpPr>
            <p:spPr bwMode="auto">
              <a:xfrm flipV="1">
                <a:off x="3936" y="1661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219" name="Group 41"/>
              <p:cNvGrpSpPr>
                <a:grpSpLocks/>
              </p:cNvGrpSpPr>
              <p:nvPr/>
            </p:nvGrpSpPr>
            <p:grpSpPr bwMode="auto">
              <a:xfrm>
                <a:off x="4011" y="1811"/>
                <a:ext cx="132" cy="249"/>
                <a:chOff x="4180" y="783"/>
                <a:chExt cx="150" cy="307"/>
              </a:xfrm>
            </p:grpSpPr>
            <p:sp>
              <p:nvSpPr>
                <p:cNvPr id="7397" name="AutoShape 42"/>
                <p:cNvSpPr>
                  <a:spLocks noChangeArrowheads="1"/>
                </p:cNvSpPr>
                <p:nvPr/>
              </p:nvSpPr>
              <p:spPr bwMode="auto">
                <a:xfrm>
                  <a:off x="4180" y="1019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398" name="Rectangle 43"/>
                <p:cNvSpPr>
                  <a:spLocks noChangeArrowheads="1"/>
                </p:cNvSpPr>
                <p:nvPr/>
              </p:nvSpPr>
              <p:spPr bwMode="auto">
                <a:xfrm>
                  <a:off x="4256" y="785"/>
                  <a:ext cx="69" cy="236"/>
                </a:xfrm>
                <a:prstGeom prst="rect">
                  <a:avLst/>
                </a:prstGeom>
                <a:solidFill>
                  <a:srgbClr val="33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399" name="Rectangle 44"/>
                <p:cNvSpPr>
                  <a:spLocks noChangeArrowheads="1"/>
                </p:cNvSpPr>
                <p:nvPr/>
              </p:nvSpPr>
              <p:spPr bwMode="auto">
                <a:xfrm>
                  <a:off x="4181" y="852"/>
                  <a:ext cx="95" cy="236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400" name="AutoShape 45"/>
                <p:cNvSpPr>
                  <a:spLocks noChangeArrowheads="1"/>
                </p:cNvSpPr>
                <p:nvPr/>
              </p:nvSpPr>
              <p:spPr bwMode="auto">
                <a:xfrm>
                  <a:off x="4180" y="783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401" name="Line 46"/>
                <p:cNvSpPr>
                  <a:spLocks noChangeShapeType="1"/>
                </p:cNvSpPr>
                <p:nvPr/>
              </p:nvSpPr>
              <p:spPr bwMode="auto">
                <a:xfrm>
                  <a:off x="4330" y="788"/>
                  <a:ext cx="0" cy="23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02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4276" y="1019"/>
                  <a:ext cx="54" cy="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03" name="Rectangle 48"/>
                <p:cNvSpPr>
                  <a:spLocks noChangeArrowheads="1"/>
                </p:cNvSpPr>
                <p:nvPr/>
              </p:nvSpPr>
              <p:spPr bwMode="auto">
                <a:xfrm>
                  <a:off x="4193" y="883"/>
                  <a:ext cx="63" cy="136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404" name="Rectangle 49"/>
                <p:cNvSpPr>
                  <a:spLocks noChangeArrowheads="1"/>
                </p:cNvSpPr>
                <p:nvPr/>
              </p:nvSpPr>
              <p:spPr bwMode="auto">
                <a:xfrm>
                  <a:off x="4202" y="924"/>
                  <a:ext cx="48" cy="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</p:grpSp>
          <p:grpSp>
            <p:nvGrpSpPr>
              <p:cNvPr id="7220" name="Group 50"/>
              <p:cNvGrpSpPr>
                <a:grpSpLocks/>
              </p:cNvGrpSpPr>
              <p:nvPr/>
            </p:nvGrpSpPr>
            <p:grpSpPr bwMode="auto">
              <a:xfrm>
                <a:off x="3408" y="2201"/>
                <a:ext cx="302" cy="583"/>
                <a:chOff x="3314" y="1248"/>
                <a:chExt cx="344" cy="694"/>
              </a:xfrm>
            </p:grpSpPr>
            <p:graphicFrame>
              <p:nvGraphicFramePr>
                <p:cNvPr id="7388" name="Object 51"/>
                <p:cNvGraphicFramePr>
                  <a:graphicFrameLocks noChangeAspect="1"/>
                </p:cNvGraphicFramePr>
                <p:nvPr/>
              </p:nvGraphicFramePr>
              <p:xfrm>
                <a:off x="3314" y="1248"/>
                <a:ext cx="299" cy="24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657" name="Clip" r:id="rId9" imgW="1307263" imgH="1084139" progId="MS_ClipArt_Gallery.2">
                        <p:embed/>
                      </p:oleObj>
                    </mc:Choice>
                    <mc:Fallback>
                      <p:oleObj name="Clip" r:id="rId9" imgW="1307263" imgH="1084139" progId="MS_ClipArt_Gallery.2">
                        <p:embed/>
                        <p:pic>
                          <p:nvPicPr>
                            <p:cNvPr id="0" name="Object 5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314" y="1248"/>
                              <a:ext cx="299" cy="24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>
                                        <a:alpha val="74997"/>
                                      </a:srgbClr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7389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3606" y="1433"/>
                  <a:ext cx="52" cy="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aphicFrame>
              <p:nvGraphicFramePr>
                <p:cNvPr id="7390" name="Object 53"/>
                <p:cNvGraphicFramePr>
                  <a:graphicFrameLocks noChangeAspect="1"/>
                </p:cNvGraphicFramePr>
                <p:nvPr/>
              </p:nvGraphicFramePr>
              <p:xfrm>
                <a:off x="3314" y="1694"/>
                <a:ext cx="299" cy="24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658" name="Clip" r:id="rId10" imgW="1307263" imgH="1084139" progId="MS_ClipArt_Gallery.2">
                        <p:embed/>
                      </p:oleObj>
                    </mc:Choice>
                    <mc:Fallback>
                      <p:oleObj name="Clip" r:id="rId10" imgW="1307263" imgH="1084139" progId="MS_ClipArt_Gallery.2">
                        <p:embed/>
                        <p:pic>
                          <p:nvPicPr>
                            <p:cNvPr id="0" name="Object 5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314" y="1694"/>
                              <a:ext cx="299" cy="24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>
                                        <a:alpha val="74997"/>
                                      </a:srgbClr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7391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3606" y="1882"/>
                  <a:ext cx="52" cy="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7392" name="Group 55"/>
                <p:cNvGrpSpPr>
                  <a:grpSpLocks/>
                </p:cNvGrpSpPr>
                <p:nvPr/>
              </p:nvGrpSpPr>
              <p:grpSpPr bwMode="auto">
                <a:xfrm>
                  <a:off x="3404" y="1504"/>
                  <a:ext cx="51" cy="167"/>
                  <a:chOff x="3842" y="406"/>
                  <a:chExt cx="51" cy="167"/>
                </a:xfrm>
              </p:grpSpPr>
              <p:sp>
                <p:nvSpPr>
                  <p:cNvPr id="7394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3842" y="406"/>
                    <a:ext cx="47" cy="47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7395" name="Oval 57"/>
                  <p:cNvSpPr>
                    <a:spLocks noChangeArrowheads="1"/>
                  </p:cNvSpPr>
                  <p:nvPr/>
                </p:nvSpPr>
                <p:spPr bwMode="auto">
                  <a:xfrm>
                    <a:off x="3844" y="466"/>
                    <a:ext cx="47" cy="47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2400"/>
                  </a:p>
                </p:txBody>
              </p:sp>
              <p:sp>
                <p:nvSpPr>
                  <p:cNvPr id="7396" name="Oval 58"/>
                  <p:cNvSpPr>
                    <a:spLocks noChangeArrowheads="1"/>
                  </p:cNvSpPr>
                  <p:nvPr/>
                </p:nvSpPr>
                <p:spPr bwMode="auto">
                  <a:xfrm>
                    <a:off x="3846" y="526"/>
                    <a:ext cx="47" cy="47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2400"/>
                  </a:p>
                </p:txBody>
              </p:sp>
            </p:grpSp>
            <p:sp>
              <p:nvSpPr>
                <p:cNvPr id="7393" name="Line 59"/>
                <p:cNvSpPr>
                  <a:spLocks noChangeShapeType="1"/>
                </p:cNvSpPr>
                <p:nvPr/>
              </p:nvSpPr>
              <p:spPr bwMode="auto">
                <a:xfrm>
                  <a:off x="3654" y="1431"/>
                  <a:ext cx="0" cy="4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aphicFrame>
            <p:nvGraphicFramePr>
              <p:cNvPr id="7221" name="Object 60"/>
              <p:cNvGraphicFramePr>
                <a:graphicFrameLocks noChangeAspect="1"/>
              </p:cNvGraphicFramePr>
              <p:nvPr/>
            </p:nvGraphicFramePr>
            <p:xfrm>
              <a:off x="3955" y="2837"/>
              <a:ext cx="263" cy="2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59" name="Clip" r:id="rId11" imgW="1307263" imgH="1084139" progId="MS_ClipArt_Gallery.2">
                      <p:embed/>
                    </p:oleObj>
                  </mc:Choice>
                  <mc:Fallback>
                    <p:oleObj name="Clip" r:id="rId11" imgW="1307263" imgH="1084139" progId="MS_ClipArt_Gallery.2">
                      <p:embed/>
                      <p:pic>
                        <p:nvPicPr>
                          <p:cNvPr id="0" name="Object 6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55" y="2837"/>
                            <a:ext cx="263" cy="2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22" name="Object 61"/>
              <p:cNvGraphicFramePr>
                <a:graphicFrameLocks noChangeAspect="1"/>
              </p:cNvGraphicFramePr>
              <p:nvPr/>
            </p:nvGraphicFramePr>
            <p:xfrm>
              <a:off x="3568" y="2830"/>
              <a:ext cx="262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60" name="Clip" r:id="rId12" imgW="1307263" imgH="1084139" progId="MS_ClipArt_Gallery.2">
                      <p:embed/>
                    </p:oleObj>
                  </mc:Choice>
                  <mc:Fallback>
                    <p:oleObj name="Clip" r:id="rId12" imgW="1307263" imgH="1084139" progId="MS_ClipArt_Gallery.2">
                      <p:embed/>
                      <p:pic>
                        <p:nvPicPr>
                          <p:cNvPr id="0" name="Object 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68" y="2830"/>
                            <a:ext cx="262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23" name="Oval 62"/>
              <p:cNvSpPr>
                <a:spLocks noChangeArrowheads="1"/>
              </p:cNvSpPr>
              <p:nvPr/>
            </p:nvSpPr>
            <p:spPr bwMode="auto">
              <a:xfrm rot="-5400000">
                <a:off x="3831" y="2895"/>
                <a:ext cx="40" cy="4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224" name="Oval 63"/>
              <p:cNvSpPr>
                <a:spLocks noChangeArrowheads="1"/>
              </p:cNvSpPr>
              <p:nvPr/>
            </p:nvSpPr>
            <p:spPr bwMode="auto">
              <a:xfrm rot="-5400000">
                <a:off x="3884" y="2894"/>
                <a:ext cx="40" cy="4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225" name="Oval 64"/>
              <p:cNvSpPr>
                <a:spLocks noChangeArrowheads="1"/>
              </p:cNvSpPr>
              <p:nvPr/>
            </p:nvSpPr>
            <p:spPr bwMode="auto">
              <a:xfrm rot="-5400000">
                <a:off x="3933" y="2897"/>
                <a:ext cx="39" cy="4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226" name="Line 65"/>
              <p:cNvSpPr>
                <a:spLocks noChangeShapeType="1"/>
              </p:cNvSpPr>
              <p:nvPr/>
            </p:nvSpPr>
            <p:spPr bwMode="auto">
              <a:xfrm rot="-5400000">
                <a:off x="4097" y="2821"/>
                <a:ext cx="38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27" name="Line 66"/>
              <p:cNvSpPr>
                <a:spLocks noChangeShapeType="1"/>
              </p:cNvSpPr>
              <p:nvPr/>
            </p:nvSpPr>
            <p:spPr bwMode="auto">
              <a:xfrm rot="5400000" flipH="1">
                <a:off x="3702" y="2816"/>
                <a:ext cx="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28" name="Line 67"/>
              <p:cNvSpPr>
                <a:spLocks noChangeShapeType="1"/>
              </p:cNvSpPr>
              <p:nvPr/>
            </p:nvSpPr>
            <p:spPr bwMode="auto">
              <a:xfrm rot="16200000" flipV="1">
                <a:off x="3921" y="2602"/>
                <a:ext cx="0" cy="39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29" name="Line 68"/>
              <p:cNvSpPr>
                <a:spLocks noChangeShapeType="1"/>
              </p:cNvSpPr>
              <p:nvPr/>
            </p:nvSpPr>
            <p:spPr bwMode="auto">
              <a:xfrm flipV="1">
                <a:off x="3710" y="2564"/>
                <a:ext cx="59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30" name="Line 69"/>
              <p:cNvSpPr>
                <a:spLocks noChangeShapeType="1"/>
              </p:cNvSpPr>
              <p:nvPr/>
            </p:nvSpPr>
            <p:spPr bwMode="auto">
              <a:xfrm>
                <a:off x="4089" y="2593"/>
                <a:ext cx="191" cy="24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31" name="Line 70"/>
              <p:cNvSpPr>
                <a:spLocks noChangeShapeType="1"/>
              </p:cNvSpPr>
              <p:nvPr/>
            </p:nvSpPr>
            <p:spPr bwMode="auto">
              <a:xfrm flipH="1">
                <a:off x="4590" y="2591"/>
                <a:ext cx="176" cy="24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7232" name="Object 71"/>
              <p:cNvGraphicFramePr>
                <a:graphicFrameLocks noChangeAspect="1"/>
              </p:cNvGraphicFramePr>
              <p:nvPr/>
            </p:nvGraphicFramePr>
            <p:xfrm>
              <a:off x="4702" y="2309"/>
              <a:ext cx="128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61" name="Clip" r:id="rId13" imgW="982811" imgH="1208363" progId="MS_ClipArt_Gallery.2">
                      <p:embed/>
                    </p:oleObj>
                  </mc:Choice>
                  <mc:Fallback>
                    <p:oleObj name="Clip" r:id="rId13" imgW="982811" imgH="1208363" progId="MS_ClipArt_Gallery.2">
                      <p:embed/>
                      <p:pic>
                        <p:nvPicPr>
                          <p:cNvPr id="0" name="Object 7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02" y="2309"/>
                            <a:ext cx="128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33" name="Object 72"/>
              <p:cNvGraphicFramePr>
                <a:graphicFrameLocks noChangeAspect="1"/>
              </p:cNvGraphicFramePr>
              <p:nvPr/>
            </p:nvGraphicFramePr>
            <p:xfrm>
              <a:off x="3860" y="2360"/>
              <a:ext cx="128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62" name="Clip" r:id="rId15" imgW="982811" imgH="1208363" progId="MS_ClipArt_Gallery.2">
                      <p:embed/>
                    </p:oleObj>
                  </mc:Choice>
                  <mc:Fallback>
                    <p:oleObj name="Clip" r:id="rId15" imgW="982811" imgH="1208363" progId="MS_ClipArt_Gallery.2">
                      <p:embed/>
                      <p:pic>
                        <p:nvPicPr>
                          <p:cNvPr id="0" name="Object 7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60" y="2360"/>
                            <a:ext cx="128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34" name="Freeform 73"/>
              <p:cNvSpPr>
                <a:spLocks/>
              </p:cNvSpPr>
              <p:nvPr/>
            </p:nvSpPr>
            <p:spPr bwMode="auto">
              <a:xfrm>
                <a:off x="3911" y="2218"/>
                <a:ext cx="853" cy="192"/>
              </a:xfrm>
              <a:custGeom>
                <a:avLst/>
                <a:gdLst>
                  <a:gd name="T0" fmla="*/ 0 w 972"/>
                  <a:gd name="T1" fmla="*/ 17 h 228"/>
                  <a:gd name="T2" fmla="*/ 61 w 972"/>
                  <a:gd name="T3" fmla="*/ 3 h 228"/>
                  <a:gd name="T4" fmla="*/ 137 w 972"/>
                  <a:gd name="T5" fmla="*/ 13 h 228"/>
                  <a:gd name="T6" fmla="*/ 0 60000 65536"/>
                  <a:gd name="T7" fmla="*/ 0 60000 65536"/>
                  <a:gd name="T8" fmla="*/ 0 60000 65536"/>
                  <a:gd name="T9" fmla="*/ 0 w 972"/>
                  <a:gd name="T10" fmla="*/ 0 h 228"/>
                  <a:gd name="T11" fmla="*/ 972 w 972"/>
                  <a:gd name="T12" fmla="*/ 228 h 2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72" h="228">
                    <a:moveTo>
                      <a:pt x="0" y="228"/>
                    </a:moveTo>
                    <a:cubicBezTo>
                      <a:pt x="135" y="123"/>
                      <a:pt x="270" y="18"/>
                      <a:pt x="432" y="9"/>
                    </a:cubicBezTo>
                    <a:cubicBezTo>
                      <a:pt x="594" y="0"/>
                      <a:pt x="783" y="85"/>
                      <a:pt x="972" y="17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235" name="Group 74"/>
              <p:cNvGrpSpPr>
                <a:grpSpLocks/>
              </p:cNvGrpSpPr>
              <p:nvPr/>
            </p:nvGrpSpPr>
            <p:grpSpPr bwMode="auto">
              <a:xfrm>
                <a:off x="4079" y="3114"/>
                <a:ext cx="256" cy="269"/>
                <a:chOff x="2870" y="1518"/>
                <a:chExt cx="292" cy="320"/>
              </a:xfrm>
            </p:grpSpPr>
            <p:graphicFrame>
              <p:nvGraphicFramePr>
                <p:cNvPr id="7386" name="Object 75"/>
                <p:cNvGraphicFramePr>
                  <a:graphicFrameLocks noChangeAspect="1"/>
                </p:cNvGraphicFramePr>
                <p:nvPr/>
              </p:nvGraphicFramePr>
              <p:xfrm>
                <a:off x="2870" y="1518"/>
                <a:ext cx="272" cy="28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663" name="Clip" r:id="rId16" imgW="826829" imgH="840406" progId="MS_ClipArt_Gallery.2">
                        <p:embed/>
                      </p:oleObj>
                    </mc:Choice>
                    <mc:Fallback>
                      <p:oleObj name="Clip" r:id="rId16" imgW="826829" imgH="840406" progId="MS_ClipArt_Gallery.2">
                        <p:embed/>
                        <p:pic>
                          <p:nvPicPr>
                            <p:cNvPr id="0" name="Object 7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70" y="1518"/>
                              <a:ext cx="272" cy="28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>
                                        <a:alpha val="74997"/>
                                      </a:srgbClr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387" name="Object 76"/>
                <p:cNvGraphicFramePr>
                  <a:graphicFrameLocks noChangeAspect="1"/>
                </p:cNvGraphicFramePr>
                <p:nvPr/>
              </p:nvGraphicFramePr>
              <p:xfrm>
                <a:off x="2913" y="1602"/>
                <a:ext cx="249" cy="2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664" name="Clip" r:id="rId18" imgW="1268295" imgH="1199426" progId="MS_ClipArt_Gallery.2">
                        <p:embed/>
                      </p:oleObj>
                    </mc:Choice>
                    <mc:Fallback>
                      <p:oleObj name="Clip" r:id="rId18" imgW="1268295" imgH="1199426" progId="MS_ClipArt_Gallery.2">
                        <p:embed/>
                        <p:pic>
                          <p:nvPicPr>
                            <p:cNvPr id="0" name="Object 7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13" y="1602"/>
                              <a:ext cx="249" cy="23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>
                                        <a:alpha val="74997"/>
                                      </a:srgbClr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7236" name="Group 77"/>
              <p:cNvGrpSpPr>
                <a:grpSpLocks/>
              </p:cNvGrpSpPr>
              <p:nvPr/>
            </p:nvGrpSpPr>
            <p:grpSpPr bwMode="auto">
              <a:xfrm>
                <a:off x="4569" y="3134"/>
                <a:ext cx="256" cy="269"/>
                <a:chOff x="2870" y="1518"/>
                <a:chExt cx="292" cy="320"/>
              </a:xfrm>
            </p:grpSpPr>
            <p:graphicFrame>
              <p:nvGraphicFramePr>
                <p:cNvPr id="7384" name="Object 78"/>
                <p:cNvGraphicFramePr>
                  <a:graphicFrameLocks noChangeAspect="1"/>
                </p:cNvGraphicFramePr>
                <p:nvPr/>
              </p:nvGraphicFramePr>
              <p:xfrm>
                <a:off x="2870" y="1518"/>
                <a:ext cx="272" cy="28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665" name="Clip" r:id="rId20" imgW="826829" imgH="840406" progId="MS_ClipArt_Gallery.2">
                        <p:embed/>
                      </p:oleObj>
                    </mc:Choice>
                    <mc:Fallback>
                      <p:oleObj name="Clip" r:id="rId20" imgW="826829" imgH="840406" progId="MS_ClipArt_Gallery.2">
                        <p:embed/>
                        <p:pic>
                          <p:nvPicPr>
                            <p:cNvPr id="0" name="Object 7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70" y="1518"/>
                              <a:ext cx="272" cy="28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>
                                        <a:alpha val="74997"/>
                                      </a:srgbClr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385" name="Object 79"/>
                <p:cNvGraphicFramePr>
                  <a:graphicFrameLocks noChangeAspect="1"/>
                </p:cNvGraphicFramePr>
                <p:nvPr/>
              </p:nvGraphicFramePr>
              <p:xfrm>
                <a:off x="2913" y="1602"/>
                <a:ext cx="249" cy="2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666" name="Clip" r:id="rId21" imgW="1268295" imgH="1199426" progId="MS_ClipArt_Gallery.2">
                        <p:embed/>
                      </p:oleObj>
                    </mc:Choice>
                    <mc:Fallback>
                      <p:oleObj name="Clip" r:id="rId21" imgW="1268295" imgH="1199426" progId="MS_ClipArt_Gallery.2">
                        <p:embed/>
                        <p:pic>
                          <p:nvPicPr>
                            <p:cNvPr id="0" name="Object 7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13" y="1602"/>
                              <a:ext cx="249" cy="23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>
                                        <a:alpha val="74997"/>
                                      </a:srgbClr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7237" name="Group 80"/>
              <p:cNvGrpSpPr>
                <a:grpSpLocks/>
              </p:cNvGrpSpPr>
              <p:nvPr/>
            </p:nvGrpSpPr>
            <p:grpSpPr bwMode="auto">
              <a:xfrm>
                <a:off x="4308" y="2955"/>
                <a:ext cx="239" cy="237"/>
                <a:chOff x="4733" y="2082"/>
                <a:chExt cx="272" cy="282"/>
              </a:xfrm>
            </p:grpSpPr>
            <p:graphicFrame>
              <p:nvGraphicFramePr>
                <p:cNvPr id="7382" name="Object 81"/>
                <p:cNvGraphicFramePr>
                  <a:graphicFrameLocks noChangeAspect="1"/>
                </p:cNvGraphicFramePr>
                <p:nvPr/>
              </p:nvGraphicFramePr>
              <p:xfrm>
                <a:off x="4733" y="2082"/>
                <a:ext cx="272" cy="28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667" name="Clip" r:id="rId22" imgW="826829" imgH="840406" progId="MS_ClipArt_Gallery.2">
                        <p:embed/>
                      </p:oleObj>
                    </mc:Choice>
                    <mc:Fallback>
                      <p:oleObj name="Clip" r:id="rId22" imgW="826829" imgH="840406" progId="MS_ClipArt_Gallery.2">
                        <p:embed/>
                        <p:pic>
                          <p:nvPicPr>
                            <p:cNvPr id="0" name="Object 8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33" y="2082"/>
                              <a:ext cx="272" cy="28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>
                                        <a:alpha val="74997"/>
                                      </a:srgbClr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7383" name="Rectangle 82"/>
                <p:cNvSpPr>
                  <a:spLocks noChangeArrowheads="1"/>
                </p:cNvSpPr>
                <p:nvPr/>
              </p:nvSpPr>
              <p:spPr bwMode="auto">
                <a:xfrm>
                  <a:off x="4812" y="2181"/>
                  <a:ext cx="192" cy="183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</p:grpSp>
          <p:sp>
            <p:nvSpPr>
              <p:cNvPr id="7238" name="Line 83"/>
              <p:cNvSpPr>
                <a:spLocks noChangeShapeType="1"/>
              </p:cNvSpPr>
              <p:nvPr/>
            </p:nvSpPr>
            <p:spPr bwMode="auto">
              <a:xfrm>
                <a:off x="4501" y="2894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239" name="Group 84"/>
              <p:cNvGrpSpPr>
                <a:grpSpLocks/>
              </p:cNvGrpSpPr>
              <p:nvPr/>
            </p:nvGrpSpPr>
            <p:grpSpPr bwMode="auto">
              <a:xfrm>
                <a:off x="4955" y="2531"/>
                <a:ext cx="131" cy="258"/>
                <a:chOff x="4180" y="783"/>
                <a:chExt cx="150" cy="307"/>
              </a:xfrm>
            </p:grpSpPr>
            <p:sp>
              <p:nvSpPr>
                <p:cNvPr id="7374" name="AutoShape 85"/>
                <p:cNvSpPr>
                  <a:spLocks noChangeArrowheads="1"/>
                </p:cNvSpPr>
                <p:nvPr/>
              </p:nvSpPr>
              <p:spPr bwMode="auto">
                <a:xfrm>
                  <a:off x="4180" y="1019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375" name="Rectangle 86"/>
                <p:cNvSpPr>
                  <a:spLocks noChangeArrowheads="1"/>
                </p:cNvSpPr>
                <p:nvPr/>
              </p:nvSpPr>
              <p:spPr bwMode="auto">
                <a:xfrm>
                  <a:off x="4256" y="785"/>
                  <a:ext cx="69" cy="236"/>
                </a:xfrm>
                <a:prstGeom prst="rect">
                  <a:avLst/>
                </a:prstGeom>
                <a:solidFill>
                  <a:srgbClr val="33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376" name="Rectangle 87"/>
                <p:cNvSpPr>
                  <a:spLocks noChangeArrowheads="1"/>
                </p:cNvSpPr>
                <p:nvPr/>
              </p:nvSpPr>
              <p:spPr bwMode="auto">
                <a:xfrm>
                  <a:off x="4181" y="852"/>
                  <a:ext cx="95" cy="236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377" name="AutoShape 88"/>
                <p:cNvSpPr>
                  <a:spLocks noChangeArrowheads="1"/>
                </p:cNvSpPr>
                <p:nvPr/>
              </p:nvSpPr>
              <p:spPr bwMode="auto">
                <a:xfrm>
                  <a:off x="4180" y="783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378" name="Line 89"/>
                <p:cNvSpPr>
                  <a:spLocks noChangeShapeType="1"/>
                </p:cNvSpPr>
                <p:nvPr/>
              </p:nvSpPr>
              <p:spPr bwMode="auto">
                <a:xfrm>
                  <a:off x="4330" y="788"/>
                  <a:ext cx="0" cy="23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79" name="Line 90"/>
                <p:cNvSpPr>
                  <a:spLocks noChangeShapeType="1"/>
                </p:cNvSpPr>
                <p:nvPr/>
              </p:nvSpPr>
              <p:spPr bwMode="auto">
                <a:xfrm flipH="1">
                  <a:off x="4276" y="1019"/>
                  <a:ext cx="54" cy="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80" name="Rectangle 91"/>
                <p:cNvSpPr>
                  <a:spLocks noChangeArrowheads="1"/>
                </p:cNvSpPr>
                <p:nvPr/>
              </p:nvSpPr>
              <p:spPr bwMode="auto">
                <a:xfrm>
                  <a:off x="4193" y="883"/>
                  <a:ext cx="63" cy="136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381" name="Rectangle 92"/>
                <p:cNvSpPr>
                  <a:spLocks noChangeArrowheads="1"/>
                </p:cNvSpPr>
                <p:nvPr/>
              </p:nvSpPr>
              <p:spPr bwMode="auto">
                <a:xfrm>
                  <a:off x="4202" y="924"/>
                  <a:ext cx="48" cy="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</p:grpSp>
          <p:grpSp>
            <p:nvGrpSpPr>
              <p:cNvPr id="7240" name="Group 93"/>
              <p:cNvGrpSpPr>
                <a:grpSpLocks/>
              </p:cNvGrpSpPr>
              <p:nvPr/>
            </p:nvGrpSpPr>
            <p:grpSpPr bwMode="auto">
              <a:xfrm>
                <a:off x="4947" y="2811"/>
                <a:ext cx="131" cy="258"/>
                <a:chOff x="4180" y="783"/>
                <a:chExt cx="150" cy="307"/>
              </a:xfrm>
            </p:grpSpPr>
            <p:sp>
              <p:nvSpPr>
                <p:cNvPr id="7366" name="AutoShape 94"/>
                <p:cNvSpPr>
                  <a:spLocks noChangeArrowheads="1"/>
                </p:cNvSpPr>
                <p:nvPr/>
              </p:nvSpPr>
              <p:spPr bwMode="auto">
                <a:xfrm>
                  <a:off x="4180" y="1019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367" name="Rectangle 95"/>
                <p:cNvSpPr>
                  <a:spLocks noChangeArrowheads="1"/>
                </p:cNvSpPr>
                <p:nvPr/>
              </p:nvSpPr>
              <p:spPr bwMode="auto">
                <a:xfrm>
                  <a:off x="4256" y="785"/>
                  <a:ext cx="69" cy="236"/>
                </a:xfrm>
                <a:prstGeom prst="rect">
                  <a:avLst/>
                </a:prstGeom>
                <a:solidFill>
                  <a:srgbClr val="33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368" name="Rectangle 96"/>
                <p:cNvSpPr>
                  <a:spLocks noChangeArrowheads="1"/>
                </p:cNvSpPr>
                <p:nvPr/>
              </p:nvSpPr>
              <p:spPr bwMode="auto">
                <a:xfrm>
                  <a:off x="4181" y="852"/>
                  <a:ext cx="95" cy="236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369" name="AutoShape 97"/>
                <p:cNvSpPr>
                  <a:spLocks noChangeArrowheads="1"/>
                </p:cNvSpPr>
                <p:nvPr/>
              </p:nvSpPr>
              <p:spPr bwMode="auto">
                <a:xfrm>
                  <a:off x="4180" y="783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370" name="Line 98"/>
                <p:cNvSpPr>
                  <a:spLocks noChangeShapeType="1"/>
                </p:cNvSpPr>
                <p:nvPr/>
              </p:nvSpPr>
              <p:spPr bwMode="auto">
                <a:xfrm>
                  <a:off x="4330" y="788"/>
                  <a:ext cx="0" cy="23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71" name="Line 99"/>
                <p:cNvSpPr>
                  <a:spLocks noChangeShapeType="1"/>
                </p:cNvSpPr>
                <p:nvPr/>
              </p:nvSpPr>
              <p:spPr bwMode="auto">
                <a:xfrm flipH="1">
                  <a:off x="4276" y="1019"/>
                  <a:ext cx="54" cy="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72" name="Rectangle 100"/>
                <p:cNvSpPr>
                  <a:spLocks noChangeArrowheads="1"/>
                </p:cNvSpPr>
                <p:nvPr/>
              </p:nvSpPr>
              <p:spPr bwMode="auto">
                <a:xfrm>
                  <a:off x="4193" y="883"/>
                  <a:ext cx="63" cy="136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373" name="Rectangle 101"/>
                <p:cNvSpPr>
                  <a:spLocks noChangeArrowheads="1"/>
                </p:cNvSpPr>
                <p:nvPr/>
              </p:nvSpPr>
              <p:spPr bwMode="auto">
                <a:xfrm>
                  <a:off x="4202" y="924"/>
                  <a:ext cx="48" cy="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</p:grpSp>
          <p:sp>
            <p:nvSpPr>
              <p:cNvPr id="7241" name="Line 102"/>
              <p:cNvSpPr>
                <a:spLocks noChangeShapeType="1"/>
              </p:cNvSpPr>
              <p:nvPr/>
            </p:nvSpPr>
            <p:spPr bwMode="auto">
              <a:xfrm rot="5400000" flipH="1">
                <a:off x="4711" y="2767"/>
                <a:ext cx="38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42" name="Line 103"/>
              <p:cNvSpPr>
                <a:spLocks noChangeShapeType="1"/>
              </p:cNvSpPr>
              <p:nvPr/>
            </p:nvSpPr>
            <p:spPr bwMode="auto">
              <a:xfrm rot="-5400000">
                <a:off x="4935" y="2925"/>
                <a:ext cx="0" cy="6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43" name="Line 104"/>
              <p:cNvSpPr>
                <a:spLocks noChangeShapeType="1"/>
              </p:cNvSpPr>
              <p:nvPr/>
            </p:nvSpPr>
            <p:spPr bwMode="auto">
              <a:xfrm rot="-5400000">
                <a:off x="4928" y="2630"/>
                <a:ext cx="0" cy="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44" name="Line 105"/>
              <p:cNvSpPr>
                <a:spLocks noChangeShapeType="1"/>
              </p:cNvSpPr>
              <p:nvPr/>
            </p:nvSpPr>
            <p:spPr bwMode="auto">
              <a:xfrm flipV="1">
                <a:off x="4096" y="1459"/>
                <a:ext cx="289" cy="13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45" name="Line 106"/>
              <p:cNvSpPr>
                <a:spLocks noChangeShapeType="1"/>
              </p:cNvSpPr>
              <p:nvPr/>
            </p:nvSpPr>
            <p:spPr bwMode="auto">
              <a:xfrm>
                <a:off x="4685" y="1449"/>
                <a:ext cx="306" cy="13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46" name="Line 107"/>
              <p:cNvSpPr>
                <a:spLocks noChangeShapeType="1"/>
              </p:cNvSpPr>
              <p:nvPr/>
            </p:nvSpPr>
            <p:spPr bwMode="auto">
              <a:xfrm flipH="1">
                <a:off x="5012" y="1661"/>
                <a:ext cx="152" cy="42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47" name="Line 108"/>
              <p:cNvSpPr>
                <a:spLocks noChangeShapeType="1"/>
              </p:cNvSpPr>
              <p:nvPr/>
            </p:nvSpPr>
            <p:spPr bwMode="auto">
              <a:xfrm>
                <a:off x="4527" y="1520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48" name="Line 109"/>
              <p:cNvSpPr>
                <a:spLocks noChangeShapeType="1"/>
              </p:cNvSpPr>
              <p:nvPr/>
            </p:nvSpPr>
            <p:spPr bwMode="auto">
              <a:xfrm>
                <a:off x="4543" y="1928"/>
                <a:ext cx="337" cy="2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49" name="Line 110"/>
              <p:cNvSpPr>
                <a:spLocks noChangeShapeType="1"/>
              </p:cNvSpPr>
              <p:nvPr/>
            </p:nvSpPr>
            <p:spPr bwMode="auto">
              <a:xfrm flipH="1">
                <a:off x="4833" y="2221"/>
                <a:ext cx="168" cy="2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50" name="Line 111"/>
              <p:cNvSpPr>
                <a:spLocks noChangeShapeType="1"/>
              </p:cNvSpPr>
              <p:nvPr/>
            </p:nvSpPr>
            <p:spPr bwMode="auto">
              <a:xfrm flipH="1">
                <a:off x="4690" y="1641"/>
                <a:ext cx="353" cy="2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51" name="Line 112"/>
              <p:cNvSpPr>
                <a:spLocks noChangeShapeType="1"/>
              </p:cNvSpPr>
              <p:nvPr/>
            </p:nvSpPr>
            <p:spPr bwMode="auto">
              <a:xfrm flipH="1">
                <a:off x="4696" y="1288"/>
                <a:ext cx="221" cy="16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52" name="Line 113"/>
              <p:cNvSpPr>
                <a:spLocks noChangeShapeType="1"/>
              </p:cNvSpPr>
              <p:nvPr/>
            </p:nvSpPr>
            <p:spPr bwMode="auto">
              <a:xfrm flipH="1">
                <a:off x="5148" y="1399"/>
                <a:ext cx="127" cy="1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253" name="Group 114"/>
              <p:cNvGrpSpPr>
                <a:grpSpLocks/>
              </p:cNvGrpSpPr>
              <p:nvPr/>
            </p:nvGrpSpPr>
            <p:grpSpPr bwMode="auto">
              <a:xfrm>
                <a:off x="3769" y="1520"/>
                <a:ext cx="316" cy="147"/>
                <a:chOff x="3600" y="219"/>
                <a:chExt cx="360" cy="175"/>
              </a:xfrm>
            </p:grpSpPr>
            <p:sp>
              <p:nvSpPr>
                <p:cNvPr id="7353" name="Oval 115"/>
                <p:cNvSpPr>
                  <a:spLocks noChangeArrowheads="1"/>
                </p:cNvSpPr>
                <p:nvPr/>
              </p:nvSpPr>
              <p:spPr bwMode="auto">
                <a:xfrm>
                  <a:off x="3603" y="297"/>
                  <a:ext cx="357" cy="97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354" name="Line 116"/>
                <p:cNvSpPr>
                  <a:spLocks noChangeShapeType="1"/>
                </p:cNvSpPr>
                <p:nvPr/>
              </p:nvSpPr>
              <p:spPr bwMode="auto">
                <a:xfrm>
                  <a:off x="3603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55" name="Line 117"/>
                <p:cNvSpPr>
                  <a:spLocks noChangeShapeType="1"/>
                </p:cNvSpPr>
                <p:nvPr/>
              </p:nvSpPr>
              <p:spPr bwMode="auto">
                <a:xfrm>
                  <a:off x="3960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56" name="Rectangle 118"/>
                <p:cNvSpPr>
                  <a:spLocks noChangeArrowheads="1"/>
                </p:cNvSpPr>
                <p:nvPr/>
              </p:nvSpPr>
              <p:spPr bwMode="auto">
                <a:xfrm>
                  <a:off x="3603" y="289"/>
                  <a:ext cx="354" cy="5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357" name="Oval 119"/>
                <p:cNvSpPr>
                  <a:spLocks noChangeArrowheads="1"/>
                </p:cNvSpPr>
                <p:nvPr/>
              </p:nvSpPr>
              <p:spPr bwMode="auto">
                <a:xfrm>
                  <a:off x="3600" y="219"/>
                  <a:ext cx="357" cy="113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grpSp>
              <p:nvGrpSpPr>
                <p:cNvPr id="7358" name="Group 120"/>
                <p:cNvGrpSpPr>
                  <a:grpSpLocks/>
                </p:cNvGrpSpPr>
                <p:nvPr/>
              </p:nvGrpSpPr>
              <p:grpSpPr bwMode="auto">
                <a:xfrm>
                  <a:off x="3686" y="244"/>
                  <a:ext cx="177" cy="66"/>
                  <a:chOff x="2848" y="848"/>
                  <a:chExt cx="140" cy="98"/>
                </a:xfrm>
              </p:grpSpPr>
              <p:sp>
                <p:nvSpPr>
                  <p:cNvPr id="7363" name="Line 1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364" name="Line 122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365" name="Line 123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359" name="Group 124"/>
                <p:cNvGrpSpPr>
                  <a:grpSpLocks/>
                </p:cNvGrpSpPr>
                <p:nvPr/>
              </p:nvGrpSpPr>
              <p:grpSpPr bwMode="auto">
                <a:xfrm flipV="1">
                  <a:off x="3686" y="243"/>
                  <a:ext cx="177" cy="66"/>
                  <a:chOff x="2848" y="848"/>
                  <a:chExt cx="140" cy="98"/>
                </a:xfrm>
              </p:grpSpPr>
              <p:sp>
                <p:nvSpPr>
                  <p:cNvPr id="7360" name="Line 12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361" name="Line 126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362" name="Line 127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7254" name="Group 128"/>
              <p:cNvGrpSpPr>
                <a:grpSpLocks/>
              </p:cNvGrpSpPr>
              <p:nvPr/>
            </p:nvGrpSpPr>
            <p:grpSpPr bwMode="auto">
              <a:xfrm>
                <a:off x="4369" y="1376"/>
                <a:ext cx="316" cy="147"/>
                <a:chOff x="3600" y="219"/>
                <a:chExt cx="360" cy="175"/>
              </a:xfrm>
            </p:grpSpPr>
            <p:sp>
              <p:nvSpPr>
                <p:cNvPr id="7340" name="Oval 129"/>
                <p:cNvSpPr>
                  <a:spLocks noChangeArrowheads="1"/>
                </p:cNvSpPr>
                <p:nvPr/>
              </p:nvSpPr>
              <p:spPr bwMode="auto">
                <a:xfrm>
                  <a:off x="3603" y="297"/>
                  <a:ext cx="357" cy="97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341" name="Line 130"/>
                <p:cNvSpPr>
                  <a:spLocks noChangeShapeType="1"/>
                </p:cNvSpPr>
                <p:nvPr/>
              </p:nvSpPr>
              <p:spPr bwMode="auto">
                <a:xfrm>
                  <a:off x="3603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42" name="Line 131"/>
                <p:cNvSpPr>
                  <a:spLocks noChangeShapeType="1"/>
                </p:cNvSpPr>
                <p:nvPr/>
              </p:nvSpPr>
              <p:spPr bwMode="auto">
                <a:xfrm>
                  <a:off x="3960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43" name="Rectangle 132"/>
                <p:cNvSpPr>
                  <a:spLocks noChangeArrowheads="1"/>
                </p:cNvSpPr>
                <p:nvPr/>
              </p:nvSpPr>
              <p:spPr bwMode="auto">
                <a:xfrm>
                  <a:off x="3603" y="289"/>
                  <a:ext cx="354" cy="5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344" name="Oval 133"/>
                <p:cNvSpPr>
                  <a:spLocks noChangeArrowheads="1"/>
                </p:cNvSpPr>
                <p:nvPr/>
              </p:nvSpPr>
              <p:spPr bwMode="auto">
                <a:xfrm>
                  <a:off x="3600" y="219"/>
                  <a:ext cx="357" cy="113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grpSp>
              <p:nvGrpSpPr>
                <p:cNvPr id="7345" name="Group 134"/>
                <p:cNvGrpSpPr>
                  <a:grpSpLocks/>
                </p:cNvGrpSpPr>
                <p:nvPr/>
              </p:nvGrpSpPr>
              <p:grpSpPr bwMode="auto">
                <a:xfrm>
                  <a:off x="3686" y="244"/>
                  <a:ext cx="177" cy="66"/>
                  <a:chOff x="2848" y="848"/>
                  <a:chExt cx="140" cy="98"/>
                </a:xfrm>
              </p:grpSpPr>
              <p:sp>
                <p:nvSpPr>
                  <p:cNvPr id="7350" name="Line 13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351" name="Line 136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352" name="Line 137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346" name="Group 138"/>
                <p:cNvGrpSpPr>
                  <a:grpSpLocks/>
                </p:cNvGrpSpPr>
                <p:nvPr/>
              </p:nvGrpSpPr>
              <p:grpSpPr bwMode="auto">
                <a:xfrm flipV="1">
                  <a:off x="3686" y="243"/>
                  <a:ext cx="177" cy="66"/>
                  <a:chOff x="2848" y="848"/>
                  <a:chExt cx="140" cy="98"/>
                </a:xfrm>
              </p:grpSpPr>
              <p:sp>
                <p:nvSpPr>
                  <p:cNvPr id="7347" name="Line 13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348" name="Line 140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349" name="Line 141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7255" name="Group 142"/>
              <p:cNvGrpSpPr>
                <a:grpSpLocks/>
              </p:cNvGrpSpPr>
              <p:nvPr/>
            </p:nvGrpSpPr>
            <p:grpSpPr bwMode="auto">
              <a:xfrm>
                <a:off x="4380" y="1790"/>
                <a:ext cx="316" cy="147"/>
                <a:chOff x="3600" y="219"/>
                <a:chExt cx="360" cy="175"/>
              </a:xfrm>
            </p:grpSpPr>
            <p:sp>
              <p:nvSpPr>
                <p:cNvPr id="7327" name="Oval 143"/>
                <p:cNvSpPr>
                  <a:spLocks noChangeArrowheads="1"/>
                </p:cNvSpPr>
                <p:nvPr/>
              </p:nvSpPr>
              <p:spPr bwMode="auto">
                <a:xfrm>
                  <a:off x="3603" y="297"/>
                  <a:ext cx="357" cy="97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328" name="Line 144"/>
                <p:cNvSpPr>
                  <a:spLocks noChangeShapeType="1"/>
                </p:cNvSpPr>
                <p:nvPr/>
              </p:nvSpPr>
              <p:spPr bwMode="auto">
                <a:xfrm>
                  <a:off x="3603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29" name="Line 145"/>
                <p:cNvSpPr>
                  <a:spLocks noChangeShapeType="1"/>
                </p:cNvSpPr>
                <p:nvPr/>
              </p:nvSpPr>
              <p:spPr bwMode="auto">
                <a:xfrm>
                  <a:off x="3960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30" name="Rectangle 146"/>
                <p:cNvSpPr>
                  <a:spLocks noChangeArrowheads="1"/>
                </p:cNvSpPr>
                <p:nvPr/>
              </p:nvSpPr>
              <p:spPr bwMode="auto">
                <a:xfrm>
                  <a:off x="3603" y="289"/>
                  <a:ext cx="354" cy="5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331" name="Oval 147"/>
                <p:cNvSpPr>
                  <a:spLocks noChangeArrowheads="1"/>
                </p:cNvSpPr>
                <p:nvPr/>
              </p:nvSpPr>
              <p:spPr bwMode="auto">
                <a:xfrm>
                  <a:off x="3600" y="219"/>
                  <a:ext cx="357" cy="113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grpSp>
              <p:nvGrpSpPr>
                <p:cNvPr id="7332" name="Group 148"/>
                <p:cNvGrpSpPr>
                  <a:grpSpLocks/>
                </p:cNvGrpSpPr>
                <p:nvPr/>
              </p:nvGrpSpPr>
              <p:grpSpPr bwMode="auto">
                <a:xfrm>
                  <a:off x="3686" y="244"/>
                  <a:ext cx="177" cy="66"/>
                  <a:chOff x="2848" y="848"/>
                  <a:chExt cx="140" cy="98"/>
                </a:xfrm>
              </p:grpSpPr>
              <p:sp>
                <p:nvSpPr>
                  <p:cNvPr id="7337" name="Line 14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338" name="Line 150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339" name="Line 151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333" name="Group 152"/>
                <p:cNvGrpSpPr>
                  <a:grpSpLocks/>
                </p:cNvGrpSpPr>
                <p:nvPr/>
              </p:nvGrpSpPr>
              <p:grpSpPr bwMode="auto">
                <a:xfrm flipV="1">
                  <a:off x="3686" y="243"/>
                  <a:ext cx="177" cy="66"/>
                  <a:chOff x="2848" y="848"/>
                  <a:chExt cx="140" cy="98"/>
                </a:xfrm>
              </p:grpSpPr>
              <p:sp>
                <p:nvSpPr>
                  <p:cNvPr id="7334" name="Line 15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335" name="Line 154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336" name="Line 155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7256" name="Group 156"/>
              <p:cNvGrpSpPr>
                <a:grpSpLocks/>
              </p:cNvGrpSpPr>
              <p:nvPr/>
            </p:nvGrpSpPr>
            <p:grpSpPr bwMode="auto">
              <a:xfrm>
                <a:off x="4991" y="1507"/>
                <a:ext cx="315" cy="147"/>
                <a:chOff x="3600" y="219"/>
                <a:chExt cx="360" cy="175"/>
              </a:xfrm>
            </p:grpSpPr>
            <p:sp>
              <p:nvSpPr>
                <p:cNvPr id="7314" name="Oval 157"/>
                <p:cNvSpPr>
                  <a:spLocks noChangeArrowheads="1"/>
                </p:cNvSpPr>
                <p:nvPr/>
              </p:nvSpPr>
              <p:spPr bwMode="auto">
                <a:xfrm>
                  <a:off x="3603" y="297"/>
                  <a:ext cx="357" cy="97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315" name="Line 158"/>
                <p:cNvSpPr>
                  <a:spLocks noChangeShapeType="1"/>
                </p:cNvSpPr>
                <p:nvPr/>
              </p:nvSpPr>
              <p:spPr bwMode="auto">
                <a:xfrm>
                  <a:off x="3603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16" name="Line 159"/>
                <p:cNvSpPr>
                  <a:spLocks noChangeShapeType="1"/>
                </p:cNvSpPr>
                <p:nvPr/>
              </p:nvSpPr>
              <p:spPr bwMode="auto">
                <a:xfrm>
                  <a:off x="3960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17" name="Rectangle 160"/>
                <p:cNvSpPr>
                  <a:spLocks noChangeArrowheads="1"/>
                </p:cNvSpPr>
                <p:nvPr/>
              </p:nvSpPr>
              <p:spPr bwMode="auto">
                <a:xfrm>
                  <a:off x="3603" y="289"/>
                  <a:ext cx="354" cy="5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318" name="Oval 161"/>
                <p:cNvSpPr>
                  <a:spLocks noChangeArrowheads="1"/>
                </p:cNvSpPr>
                <p:nvPr/>
              </p:nvSpPr>
              <p:spPr bwMode="auto">
                <a:xfrm>
                  <a:off x="3600" y="219"/>
                  <a:ext cx="357" cy="113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grpSp>
              <p:nvGrpSpPr>
                <p:cNvPr id="7319" name="Group 162"/>
                <p:cNvGrpSpPr>
                  <a:grpSpLocks/>
                </p:cNvGrpSpPr>
                <p:nvPr/>
              </p:nvGrpSpPr>
              <p:grpSpPr bwMode="auto">
                <a:xfrm>
                  <a:off x="3686" y="244"/>
                  <a:ext cx="177" cy="66"/>
                  <a:chOff x="2848" y="848"/>
                  <a:chExt cx="140" cy="98"/>
                </a:xfrm>
              </p:grpSpPr>
              <p:sp>
                <p:nvSpPr>
                  <p:cNvPr id="7324" name="Line 16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325" name="Line 164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326" name="Line 165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320" name="Group 166"/>
                <p:cNvGrpSpPr>
                  <a:grpSpLocks/>
                </p:cNvGrpSpPr>
                <p:nvPr/>
              </p:nvGrpSpPr>
              <p:grpSpPr bwMode="auto">
                <a:xfrm flipV="1">
                  <a:off x="3686" y="243"/>
                  <a:ext cx="177" cy="66"/>
                  <a:chOff x="2848" y="848"/>
                  <a:chExt cx="140" cy="98"/>
                </a:xfrm>
              </p:grpSpPr>
              <p:sp>
                <p:nvSpPr>
                  <p:cNvPr id="7321" name="Line 16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322" name="Line 168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323" name="Line 169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7257" name="Group 170"/>
              <p:cNvGrpSpPr>
                <a:grpSpLocks/>
              </p:cNvGrpSpPr>
              <p:nvPr/>
            </p:nvGrpSpPr>
            <p:grpSpPr bwMode="auto">
              <a:xfrm>
                <a:off x="4869" y="2072"/>
                <a:ext cx="316" cy="147"/>
                <a:chOff x="3600" y="219"/>
                <a:chExt cx="360" cy="175"/>
              </a:xfrm>
            </p:grpSpPr>
            <p:sp>
              <p:nvSpPr>
                <p:cNvPr id="7301" name="Oval 171"/>
                <p:cNvSpPr>
                  <a:spLocks noChangeArrowheads="1"/>
                </p:cNvSpPr>
                <p:nvPr/>
              </p:nvSpPr>
              <p:spPr bwMode="auto">
                <a:xfrm>
                  <a:off x="3603" y="297"/>
                  <a:ext cx="357" cy="97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302" name="Line 172"/>
                <p:cNvSpPr>
                  <a:spLocks noChangeShapeType="1"/>
                </p:cNvSpPr>
                <p:nvPr/>
              </p:nvSpPr>
              <p:spPr bwMode="auto">
                <a:xfrm>
                  <a:off x="3603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03" name="Line 173"/>
                <p:cNvSpPr>
                  <a:spLocks noChangeShapeType="1"/>
                </p:cNvSpPr>
                <p:nvPr/>
              </p:nvSpPr>
              <p:spPr bwMode="auto">
                <a:xfrm>
                  <a:off x="3960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04" name="Rectangle 174"/>
                <p:cNvSpPr>
                  <a:spLocks noChangeArrowheads="1"/>
                </p:cNvSpPr>
                <p:nvPr/>
              </p:nvSpPr>
              <p:spPr bwMode="auto">
                <a:xfrm>
                  <a:off x="3603" y="289"/>
                  <a:ext cx="354" cy="5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305" name="Oval 175"/>
                <p:cNvSpPr>
                  <a:spLocks noChangeArrowheads="1"/>
                </p:cNvSpPr>
                <p:nvPr/>
              </p:nvSpPr>
              <p:spPr bwMode="auto">
                <a:xfrm>
                  <a:off x="3600" y="219"/>
                  <a:ext cx="357" cy="113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grpSp>
              <p:nvGrpSpPr>
                <p:cNvPr id="7306" name="Group 176"/>
                <p:cNvGrpSpPr>
                  <a:grpSpLocks/>
                </p:cNvGrpSpPr>
                <p:nvPr/>
              </p:nvGrpSpPr>
              <p:grpSpPr bwMode="auto">
                <a:xfrm>
                  <a:off x="3686" y="244"/>
                  <a:ext cx="177" cy="66"/>
                  <a:chOff x="2848" y="848"/>
                  <a:chExt cx="140" cy="98"/>
                </a:xfrm>
              </p:grpSpPr>
              <p:sp>
                <p:nvSpPr>
                  <p:cNvPr id="7311" name="Line 17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312" name="Line 178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313" name="Line 179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307" name="Group 180"/>
                <p:cNvGrpSpPr>
                  <a:grpSpLocks/>
                </p:cNvGrpSpPr>
                <p:nvPr/>
              </p:nvGrpSpPr>
              <p:grpSpPr bwMode="auto">
                <a:xfrm flipV="1">
                  <a:off x="3686" y="243"/>
                  <a:ext cx="177" cy="66"/>
                  <a:chOff x="2848" y="848"/>
                  <a:chExt cx="140" cy="98"/>
                </a:xfrm>
              </p:grpSpPr>
              <p:sp>
                <p:nvSpPr>
                  <p:cNvPr id="7308" name="Line 18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309" name="Line 182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310" name="Line 183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7258" name="Group 184"/>
              <p:cNvGrpSpPr>
                <a:grpSpLocks/>
              </p:cNvGrpSpPr>
              <p:nvPr/>
            </p:nvGrpSpPr>
            <p:grpSpPr bwMode="auto">
              <a:xfrm>
                <a:off x="4659" y="2440"/>
                <a:ext cx="316" cy="148"/>
                <a:chOff x="3600" y="219"/>
                <a:chExt cx="360" cy="175"/>
              </a:xfrm>
            </p:grpSpPr>
            <p:sp>
              <p:nvSpPr>
                <p:cNvPr id="7288" name="Oval 185"/>
                <p:cNvSpPr>
                  <a:spLocks noChangeArrowheads="1"/>
                </p:cNvSpPr>
                <p:nvPr/>
              </p:nvSpPr>
              <p:spPr bwMode="auto">
                <a:xfrm>
                  <a:off x="3603" y="297"/>
                  <a:ext cx="357" cy="97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289" name="Line 186"/>
                <p:cNvSpPr>
                  <a:spLocks noChangeShapeType="1"/>
                </p:cNvSpPr>
                <p:nvPr/>
              </p:nvSpPr>
              <p:spPr bwMode="auto">
                <a:xfrm>
                  <a:off x="3603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0" name="Line 187"/>
                <p:cNvSpPr>
                  <a:spLocks noChangeShapeType="1"/>
                </p:cNvSpPr>
                <p:nvPr/>
              </p:nvSpPr>
              <p:spPr bwMode="auto">
                <a:xfrm>
                  <a:off x="3960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1" name="Rectangle 188"/>
                <p:cNvSpPr>
                  <a:spLocks noChangeArrowheads="1"/>
                </p:cNvSpPr>
                <p:nvPr/>
              </p:nvSpPr>
              <p:spPr bwMode="auto">
                <a:xfrm>
                  <a:off x="3603" y="289"/>
                  <a:ext cx="354" cy="5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92" name="Oval 189"/>
                <p:cNvSpPr>
                  <a:spLocks noChangeArrowheads="1"/>
                </p:cNvSpPr>
                <p:nvPr/>
              </p:nvSpPr>
              <p:spPr bwMode="auto">
                <a:xfrm>
                  <a:off x="3600" y="219"/>
                  <a:ext cx="357" cy="113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grpSp>
              <p:nvGrpSpPr>
                <p:cNvPr id="7293" name="Group 190"/>
                <p:cNvGrpSpPr>
                  <a:grpSpLocks/>
                </p:cNvGrpSpPr>
                <p:nvPr/>
              </p:nvGrpSpPr>
              <p:grpSpPr bwMode="auto">
                <a:xfrm>
                  <a:off x="3686" y="244"/>
                  <a:ext cx="177" cy="66"/>
                  <a:chOff x="2848" y="848"/>
                  <a:chExt cx="140" cy="98"/>
                </a:xfrm>
              </p:grpSpPr>
              <p:sp>
                <p:nvSpPr>
                  <p:cNvPr id="7298" name="Line 19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299" name="Line 192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300" name="Line 193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294" name="Group 194"/>
                <p:cNvGrpSpPr>
                  <a:grpSpLocks/>
                </p:cNvGrpSpPr>
                <p:nvPr/>
              </p:nvGrpSpPr>
              <p:grpSpPr bwMode="auto">
                <a:xfrm flipV="1">
                  <a:off x="3686" y="243"/>
                  <a:ext cx="177" cy="66"/>
                  <a:chOff x="2848" y="848"/>
                  <a:chExt cx="140" cy="98"/>
                </a:xfrm>
              </p:grpSpPr>
              <p:sp>
                <p:nvSpPr>
                  <p:cNvPr id="7295" name="Line 19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296" name="Line 196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297" name="Line 197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7259" name="Group 198"/>
              <p:cNvGrpSpPr>
                <a:grpSpLocks/>
              </p:cNvGrpSpPr>
              <p:nvPr/>
            </p:nvGrpSpPr>
            <p:grpSpPr bwMode="auto">
              <a:xfrm>
                <a:off x="4275" y="2748"/>
                <a:ext cx="315" cy="147"/>
                <a:chOff x="3600" y="219"/>
                <a:chExt cx="360" cy="175"/>
              </a:xfrm>
            </p:grpSpPr>
            <p:sp>
              <p:nvSpPr>
                <p:cNvPr id="7275" name="Oval 199"/>
                <p:cNvSpPr>
                  <a:spLocks noChangeArrowheads="1"/>
                </p:cNvSpPr>
                <p:nvPr/>
              </p:nvSpPr>
              <p:spPr bwMode="auto">
                <a:xfrm>
                  <a:off x="3603" y="297"/>
                  <a:ext cx="357" cy="97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276" name="Line 200"/>
                <p:cNvSpPr>
                  <a:spLocks noChangeShapeType="1"/>
                </p:cNvSpPr>
                <p:nvPr/>
              </p:nvSpPr>
              <p:spPr bwMode="auto">
                <a:xfrm>
                  <a:off x="3603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7" name="Line 201"/>
                <p:cNvSpPr>
                  <a:spLocks noChangeShapeType="1"/>
                </p:cNvSpPr>
                <p:nvPr/>
              </p:nvSpPr>
              <p:spPr bwMode="auto">
                <a:xfrm>
                  <a:off x="3960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78" name="Rectangle 202"/>
                <p:cNvSpPr>
                  <a:spLocks noChangeArrowheads="1"/>
                </p:cNvSpPr>
                <p:nvPr/>
              </p:nvSpPr>
              <p:spPr bwMode="auto">
                <a:xfrm>
                  <a:off x="3603" y="289"/>
                  <a:ext cx="354" cy="5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79" name="Oval 203"/>
                <p:cNvSpPr>
                  <a:spLocks noChangeArrowheads="1"/>
                </p:cNvSpPr>
                <p:nvPr/>
              </p:nvSpPr>
              <p:spPr bwMode="auto">
                <a:xfrm>
                  <a:off x="3600" y="219"/>
                  <a:ext cx="357" cy="113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grpSp>
              <p:nvGrpSpPr>
                <p:cNvPr id="7280" name="Group 204"/>
                <p:cNvGrpSpPr>
                  <a:grpSpLocks/>
                </p:cNvGrpSpPr>
                <p:nvPr/>
              </p:nvGrpSpPr>
              <p:grpSpPr bwMode="auto">
                <a:xfrm>
                  <a:off x="3686" y="244"/>
                  <a:ext cx="177" cy="66"/>
                  <a:chOff x="2848" y="848"/>
                  <a:chExt cx="140" cy="98"/>
                </a:xfrm>
              </p:grpSpPr>
              <p:sp>
                <p:nvSpPr>
                  <p:cNvPr id="7285" name="Line 20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286" name="Line 206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287" name="Line 207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281" name="Group 208"/>
                <p:cNvGrpSpPr>
                  <a:grpSpLocks/>
                </p:cNvGrpSpPr>
                <p:nvPr/>
              </p:nvGrpSpPr>
              <p:grpSpPr bwMode="auto">
                <a:xfrm flipV="1">
                  <a:off x="3686" y="243"/>
                  <a:ext cx="177" cy="66"/>
                  <a:chOff x="2848" y="848"/>
                  <a:chExt cx="140" cy="98"/>
                </a:xfrm>
              </p:grpSpPr>
              <p:sp>
                <p:nvSpPr>
                  <p:cNvPr id="7282" name="Line 20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283" name="Line 210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284" name="Line 211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7260" name="Group 212"/>
              <p:cNvGrpSpPr>
                <a:grpSpLocks/>
              </p:cNvGrpSpPr>
              <p:nvPr/>
            </p:nvGrpSpPr>
            <p:grpSpPr bwMode="auto">
              <a:xfrm>
                <a:off x="3769" y="2511"/>
                <a:ext cx="316" cy="147"/>
                <a:chOff x="3600" y="219"/>
                <a:chExt cx="360" cy="175"/>
              </a:xfrm>
            </p:grpSpPr>
            <p:sp>
              <p:nvSpPr>
                <p:cNvPr id="7262" name="Oval 213"/>
                <p:cNvSpPr>
                  <a:spLocks noChangeArrowheads="1"/>
                </p:cNvSpPr>
                <p:nvPr/>
              </p:nvSpPr>
              <p:spPr bwMode="auto">
                <a:xfrm>
                  <a:off x="3603" y="297"/>
                  <a:ext cx="357" cy="97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263" name="Line 214"/>
                <p:cNvSpPr>
                  <a:spLocks noChangeShapeType="1"/>
                </p:cNvSpPr>
                <p:nvPr/>
              </p:nvSpPr>
              <p:spPr bwMode="auto">
                <a:xfrm>
                  <a:off x="3603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64" name="Line 215"/>
                <p:cNvSpPr>
                  <a:spLocks noChangeShapeType="1"/>
                </p:cNvSpPr>
                <p:nvPr/>
              </p:nvSpPr>
              <p:spPr bwMode="auto">
                <a:xfrm>
                  <a:off x="3960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65" name="Rectangle 216"/>
                <p:cNvSpPr>
                  <a:spLocks noChangeArrowheads="1"/>
                </p:cNvSpPr>
                <p:nvPr/>
              </p:nvSpPr>
              <p:spPr bwMode="auto">
                <a:xfrm>
                  <a:off x="3603" y="289"/>
                  <a:ext cx="354" cy="5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66" name="Oval 217"/>
                <p:cNvSpPr>
                  <a:spLocks noChangeArrowheads="1"/>
                </p:cNvSpPr>
                <p:nvPr/>
              </p:nvSpPr>
              <p:spPr bwMode="auto">
                <a:xfrm>
                  <a:off x="3600" y="219"/>
                  <a:ext cx="357" cy="113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grpSp>
              <p:nvGrpSpPr>
                <p:cNvPr id="7267" name="Group 218"/>
                <p:cNvGrpSpPr>
                  <a:grpSpLocks/>
                </p:cNvGrpSpPr>
                <p:nvPr/>
              </p:nvGrpSpPr>
              <p:grpSpPr bwMode="auto">
                <a:xfrm>
                  <a:off x="3686" y="244"/>
                  <a:ext cx="177" cy="66"/>
                  <a:chOff x="2848" y="848"/>
                  <a:chExt cx="140" cy="98"/>
                </a:xfrm>
              </p:grpSpPr>
              <p:sp>
                <p:nvSpPr>
                  <p:cNvPr id="7272" name="Line 21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273" name="Line 220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274" name="Line 221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268" name="Group 222"/>
                <p:cNvGrpSpPr>
                  <a:grpSpLocks/>
                </p:cNvGrpSpPr>
                <p:nvPr/>
              </p:nvGrpSpPr>
              <p:grpSpPr bwMode="auto">
                <a:xfrm flipV="1">
                  <a:off x="3686" y="243"/>
                  <a:ext cx="177" cy="66"/>
                  <a:chOff x="2848" y="848"/>
                  <a:chExt cx="140" cy="98"/>
                </a:xfrm>
              </p:grpSpPr>
              <p:sp>
                <p:nvSpPr>
                  <p:cNvPr id="7269" name="Line 22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270" name="Line 224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271" name="Line 225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7261" name="Line 226"/>
              <p:cNvSpPr>
                <a:spLocks noChangeShapeType="1"/>
              </p:cNvSpPr>
              <p:nvPr/>
            </p:nvSpPr>
            <p:spPr bwMode="auto">
              <a:xfrm flipV="1">
                <a:off x="3930" y="2645"/>
                <a:ext cx="1" cy="15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178" name="Group 227"/>
            <p:cNvGrpSpPr>
              <a:grpSpLocks/>
            </p:cNvGrpSpPr>
            <p:nvPr/>
          </p:nvGrpSpPr>
          <p:grpSpPr bwMode="auto">
            <a:xfrm>
              <a:off x="2986" y="1195"/>
              <a:ext cx="2355" cy="2413"/>
              <a:chOff x="2986" y="945"/>
              <a:chExt cx="2355" cy="2413"/>
            </a:xfrm>
          </p:grpSpPr>
          <p:grpSp>
            <p:nvGrpSpPr>
              <p:cNvPr id="7179" name="Group 228"/>
              <p:cNvGrpSpPr>
                <a:grpSpLocks/>
              </p:cNvGrpSpPr>
              <p:nvPr/>
            </p:nvGrpSpPr>
            <p:grpSpPr bwMode="auto">
              <a:xfrm>
                <a:off x="2986" y="945"/>
                <a:ext cx="513" cy="541"/>
                <a:chOff x="2938" y="2925"/>
                <a:chExt cx="513" cy="541"/>
              </a:xfrm>
            </p:grpSpPr>
            <p:sp>
              <p:nvSpPr>
                <p:cNvPr id="7198" name="Rectangle 229"/>
                <p:cNvSpPr>
                  <a:spLocks noChangeArrowheads="1"/>
                </p:cNvSpPr>
                <p:nvPr/>
              </p:nvSpPr>
              <p:spPr bwMode="auto">
                <a:xfrm>
                  <a:off x="3000" y="2925"/>
                  <a:ext cx="426" cy="48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199" name="Rectangle 230"/>
                <p:cNvSpPr>
                  <a:spLocks noChangeArrowheads="1"/>
                </p:cNvSpPr>
                <p:nvPr/>
              </p:nvSpPr>
              <p:spPr bwMode="auto">
                <a:xfrm>
                  <a:off x="2979" y="2940"/>
                  <a:ext cx="435" cy="50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200" name="Rectangle 231"/>
                <p:cNvSpPr>
                  <a:spLocks noChangeArrowheads="1"/>
                </p:cNvSpPr>
                <p:nvPr/>
              </p:nvSpPr>
              <p:spPr bwMode="auto">
                <a:xfrm>
                  <a:off x="2982" y="2943"/>
                  <a:ext cx="426" cy="12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201" name="Text Box 232"/>
                <p:cNvSpPr txBox="1">
                  <a:spLocks noChangeArrowheads="1"/>
                </p:cNvSpPr>
                <p:nvPr/>
              </p:nvSpPr>
              <p:spPr bwMode="auto">
                <a:xfrm>
                  <a:off x="2938" y="2928"/>
                  <a:ext cx="513" cy="5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application</a:t>
                  </a:r>
                  <a:endParaRPr lang="en-US" altLang="en-US" sz="1000">
                    <a:latin typeface="Arial" panose="020B0604020202020204" pitchFamily="34" charset="0"/>
                  </a:endParaRP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000">
                      <a:latin typeface="Arial" panose="020B0604020202020204" pitchFamily="34" charset="0"/>
                    </a:rPr>
                    <a:t>transport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000">
                      <a:latin typeface="Arial" panose="020B0604020202020204" pitchFamily="34" charset="0"/>
                    </a:rPr>
                    <a:t>network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000">
                      <a:latin typeface="Arial" panose="020B0604020202020204" pitchFamily="34" charset="0"/>
                    </a:rPr>
                    <a:t>data link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000">
                      <a:latin typeface="Arial" panose="020B0604020202020204" pitchFamily="34" charset="0"/>
                    </a:rPr>
                    <a:t>physical</a:t>
                  </a: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02" name="Line 233"/>
                <p:cNvSpPr>
                  <a:spLocks noChangeShapeType="1"/>
                </p:cNvSpPr>
                <p:nvPr/>
              </p:nvSpPr>
              <p:spPr bwMode="auto">
                <a:xfrm>
                  <a:off x="2979" y="3156"/>
                  <a:ext cx="435" cy="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03" name="Line 234"/>
                <p:cNvSpPr>
                  <a:spLocks noChangeShapeType="1"/>
                </p:cNvSpPr>
                <p:nvPr/>
              </p:nvSpPr>
              <p:spPr bwMode="auto">
                <a:xfrm>
                  <a:off x="2985" y="3243"/>
                  <a:ext cx="435" cy="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04" name="Line 235"/>
                <p:cNvSpPr>
                  <a:spLocks noChangeShapeType="1"/>
                </p:cNvSpPr>
                <p:nvPr/>
              </p:nvSpPr>
              <p:spPr bwMode="auto">
                <a:xfrm>
                  <a:off x="2985" y="3330"/>
                  <a:ext cx="435" cy="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180" name="Group 236"/>
              <p:cNvGrpSpPr>
                <a:grpSpLocks/>
              </p:cNvGrpSpPr>
              <p:nvPr/>
            </p:nvGrpSpPr>
            <p:grpSpPr bwMode="auto">
              <a:xfrm>
                <a:off x="4828" y="2751"/>
                <a:ext cx="513" cy="541"/>
                <a:chOff x="2938" y="2925"/>
                <a:chExt cx="513" cy="541"/>
              </a:xfrm>
            </p:grpSpPr>
            <p:sp>
              <p:nvSpPr>
                <p:cNvPr id="7191" name="Rectangle 237"/>
                <p:cNvSpPr>
                  <a:spLocks noChangeArrowheads="1"/>
                </p:cNvSpPr>
                <p:nvPr/>
              </p:nvSpPr>
              <p:spPr bwMode="auto">
                <a:xfrm>
                  <a:off x="3000" y="2925"/>
                  <a:ext cx="426" cy="48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192" name="Rectangle 238"/>
                <p:cNvSpPr>
                  <a:spLocks noChangeArrowheads="1"/>
                </p:cNvSpPr>
                <p:nvPr/>
              </p:nvSpPr>
              <p:spPr bwMode="auto">
                <a:xfrm>
                  <a:off x="2979" y="2940"/>
                  <a:ext cx="435" cy="50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193" name="Rectangle 239"/>
                <p:cNvSpPr>
                  <a:spLocks noChangeArrowheads="1"/>
                </p:cNvSpPr>
                <p:nvPr/>
              </p:nvSpPr>
              <p:spPr bwMode="auto">
                <a:xfrm>
                  <a:off x="2982" y="2943"/>
                  <a:ext cx="426" cy="12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194" name="Text Box 240"/>
                <p:cNvSpPr txBox="1">
                  <a:spLocks noChangeArrowheads="1"/>
                </p:cNvSpPr>
                <p:nvPr/>
              </p:nvSpPr>
              <p:spPr bwMode="auto">
                <a:xfrm>
                  <a:off x="2938" y="2928"/>
                  <a:ext cx="513" cy="5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application</a:t>
                  </a:r>
                  <a:endParaRPr lang="en-US" altLang="en-US" sz="1000">
                    <a:latin typeface="Arial" panose="020B0604020202020204" pitchFamily="34" charset="0"/>
                  </a:endParaRP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000">
                      <a:latin typeface="Arial" panose="020B0604020202020204" pitchFamily="34" charset="0"/>
                    </a:rPr>
                    <a:t>transport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000">
                      <a:latin typeface="Arial" panose="020B0604020202020204" pitchFamily="34" charset="0"/>
                    </a:rPr>
                    <a:t>network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000">
                      <a:latin typeface="Arial" panose="020B0604020202020204" pitchFamily="34" charset="0"/>
                    </a:rPr>
                    <a:t>data link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000">
                      <a:latin typeface="Arial" panose="020B0604020202020204" pitchFamily="34" charset="0"/>
                    </a:rPr>
                    <a:t>physical</a:t>
                  </a: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195" name="Line 241"/>
                <p:cNvSpPr>
                  <a:spLocks noChangeShapeType="1"/>
                </p:cNvSpPr>
                <p:nvPr/>
              </p:nvSpPr>
              <p:spPr bwMode="auto">
                <a:xfrm>
                  <a:off x="2979" y="3156"/>
                  <a:ext cx="435" cy="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96" name="Line 242"/>
                <p:cNvSpPr>
                  <a:spLocks noChangeShapeType="1"/>
                </p:cNvSpPr>
                <p:nvPr/>
              </p:nvSpPr>
              <p:spPr bwMode="auto">
                <a:xfrm>
                  <a:off x="2985" y="3243"/>
                  <a:ext cx="435" cy="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97" name="Line 243"/>
                <p:cNvSpPr>
                  <a:spLocks noChangeShapeType="1"/>
                </p:cNvSpPr>
                <p:nvPr/>
              </p:nvSpPr>
              <p:spPr bwMode="auto">
                <a:xfrm>
                  <a:off x="2985" y="3330"/>
                  <a:ext cx="435" cy="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181" name="Group 244"/>
              <p:cNvGrpSpPr>
                <a:grpSpLocks/>
              </p:cNvGrpSpPr>
              <p:nvPr/>
            </p:nvGrpSpPr>
            <p:grpSpPr bwMode="auto">
              <a:xfrm>
                <a:off x="3352" y="2817"/>
                <a:ext cx="513" cy="541"/>
                <a:chOff x="2938" y="2925"/>
                <a:chExt cx="513" cy="541"/>
              </a:xfrm>
            </p:grpSpPr>
            <p:sp>
              <p:nvSpPr>
                <p:cNvPr id="7184" name="Rectangle 245"/>
                <p:cNvSpPr>
                  <a:spLocks noChangeArrowheads="1"/>
                </p:cNvSpPr>
                <p:nvPr/>
              </p:nvSpPr>
              <p:spPr bwMode="auto">
                <a:xfrm>
                  <a:off x="3000" y="2925"/>
                  <a:ext cx="426" cy="48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185" name="Rectangle 246"/>
                <p:cNvSpPr>
                  <a:spLocks noChangeArrowheads="1"/>
                </p:cNvSpPr>
                <p:nvPr/>
              </p:nvSpPr>
              <p:spPr bwMode="auto">
                <a:xfrm>
                  <a:off x="2979" y="2940"/>
                  <a:ext cx="435" cy="50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186" name="Rectangle 247"/>
                <p:cNvSpPr>
                  <a:spLocks noChangeArrowheads="1"/>
                </p:cNvSpPr>
                <p:nvPr/>
              </p:nvSpPr>
              <p:spPr bwMode="auto">
                <a:xfrm>
                  <a:off x="2982" y="2943"/>
                  <a:ext cx="426" cy="12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187" name="Text Box 248"/>
                <p:cNvSpPr txBox="1">
                  <a:spLocks noChangeArrowheads="1"/>
                </p:cNvSpPr>
                <p:nvPr/>
              </p:nvSpPr>
              <p:spPr bwMode="auto">
                <a:xfrm>
                  <a:off x="2938" y="2928"/>
                  <a:ext cx="513" cy="5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000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application</a:t>
                  </a:r>
                  <a:endParaRPr lang="en-US" altLang="en-US" sz="1000">
                    <a:latin typeface="Arial" panose="020B0604020202020204" pitchFamily="34" charset="0"/>
                  </a:endParaRP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000">
                      <a:latin typeface="Arial" panose="020B0604020202020204" pitchFamily="34" charset="0"/>
                    </a:rPr>
                    <a:t>transport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000">
                      <a:latin typeface="Arial" panose="020B0604020202020204" pitchFamily="34" charset="0"/>
                    </a:rPr>
                    <a:t>network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000">
                      <a:latin typeface="Arial" panose="020B0604020202020204" pitchFamily="34" charset="0"/>
                    </a:rPr>
                    <a:t>data link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000">
                      <a:latin typeface="Arial" panose="020B0604020202020204" pitchFamily="34" charset="0"/>
                    </a:rPr>
                    <a:t>physical</a:t>
                  </a: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188" name="Line 249"/>
                <p:cNvSpPr>
                  <a:spLocks noChangeShapeType="1"/>
                </p:cNvSpPr>
                <p:nvPr/>
              </p:nvSpPr>
              <p:spPr bwMode="auto">
                <a:xfrm>
                  <a:off x="2979" y="3156"/>
                  <a:ext cx="435" cy="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89" name="Line 250"/>
                <p:cNvSpPr>
                  <a:spLocks noChangeShapeType="1"/>
                </p:cNvSpPr>
                <p:nvPr/>
              </p:nvSpPr>
              <p:spPr bwMode="auto">
                <a:xfrm>
                  <a:off x="2985" y="3243"/>
                  <a:ext cx="435" cy="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90" name="Line 251"/>
                <p:cNvSpPr>
                  <a:spLocks noChangeShapeType="1"/>
                </p:cNvSpPr>
                <p:nvPr/>
              </p:nvSpPr>
              <p:spPr bwMode="auto">
                <a:xfrm>
                  <a:off x="2985" y="3330"/>
                  <a:ext cx="435" cy="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182" name="Line 252"/>
              <p:cNvSpPr>
                <a:spLocks noChangeShapeType="1"/>
              </p:cNvSpPr>
              <p:nvPr/>
            </p:nvSpPr>
            <p:spPr bwMode="auto">
              <a:xfrm>
                <a:off x="3480" y="1020"/>
                <a:ext cx="1380" cy="1794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3" name="Line 253"/>
              <p:cNvSpPr>
                <a:spLocks noChangeShapeType="1"/>
              </p:cNvSpPr>
              <p:nvPr/>
            </p:nvSpPr>
            <p:spPr bwMode="auto">
              <a:xfrm flipV="1">
                <a:off x="3846" y="2850"/>
                <a:ext cx="1002" cy="36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3891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 Class Notes</a:t>
            </a:r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91013B5-A875-49B2-BC0E-F581AF9312C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 smtClean="0"/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hlinkClick r:id="rId2"/>
              </a:rPr>
              <a:t>http://www.youtube.com/watch?v=6MSbon29yRM</a:t>
            </a:r>
            <a:r>
              <a:rPr lang="en-US" altLang="en-US" dirty="0" smtClean="0"/>
              <a:t> </a:t>
            </a:r>
          </a:p>
        </p:txBody>
      </p:sp>
      <p:pic>
        <p:nvPicPr>
          <p:cNvPr id="38918" name="Picture 4" descr="ques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581400"/>
            <a:ext cx="20574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 Class Notes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1A8CA46-4B8E-4D4D-9BC1-1D694A28BCEE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Application architectures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Client-server</a:t>
            </a:r>
          </a:p>
          <a:p>
            <a:pPr eaLnBrk="1" hangingPunct="1"/>
            <a:r>
              <a:rPr lang="en-US" altLang="en-US" smtClean="0"/>
              <a:t>Peer-to-peer (P2P)</a:t>
            </a:r>
          </a:p>
          <a:p>
            <a:pPr eaLnBrk="1" hangingPunct="1"/>
            <a:r>
              <a:rPr lang="en-US" altLang="en-US" smtClean="0"/>
              <a:t>Hybrid of client-server and P2P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921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 Class Notes</a:t>
            </a:r>
          </a:p>
        </p:txBody>
      </p:sp>
      <p:sp>
        <p:nvSpPr>
          <p:cNvPr id="922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1EFE18-D886-4AE5-AD28-2F729F2AAAA5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 smtClean="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Client-server architecture</a:t>
            </a:r>
          </a:p>
        </p:txBody>
      </p:sp>
      <p:graphicFrame>
        <p:nvGraphicFramePr>
          <p:cNvPr id="9222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2255838" y="3322638"/>
          <a:ext cx="131762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5" name="Clip" r:id="rId3" imgW="1307263" imgH="1084139" progId="MS_ClipArt_Gallery.2">
                  <p:embed/>
                </p:oleObj>
              </mc:Choice>
              <mc:Fallback>
                <p:oleObj name="Clip" r:id="rId3" imgW="1307263" imgH="1084139" progId="MS_ClipArt_Gallery.2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5838" y="3322638"/>
                        <a:ext cx="1317625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722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64075" y="1416050"/>
            <a:ext cx="38100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smtClean="0">
                <a:solidFill>
                  <a:srgbClr val="FF0000"/>
                </a:solidFill>
              </a:rPr>
              <a:t>server:</a:t>
            </a:r>
            <a:r>
              <a:rPr lang="en-US" altLang="en-US" sz="240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always-on host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permanent IP address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server farms for scaling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smtClean="0">
                <a:solidFill>
                  <a:srgbClr val="FF0000"/>
                </a:solidFill>
              </a:rPr>
              <a:t>clients: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communicate with server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may be intermittently connected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may have dynamic IP addresses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do not communicate directly with each other</a:t>
            </a:r>
          </a:p>
        </p:txBody>
      </p:sp>
      <p:sp>
        <p:nvSpPr>
          <p:cNvPr id="9224" name="Freeform 5"/>
          <p:cNvSpPr>
            <a:spLocks/>
          </p:cNvSpPr>
          <p:nvPr/>
        </p:nvSpPr>
        <p:spPr bwMode="auto">
          <a:xfrm>
            <a:off x="2641600" y="1743075"/>
            <a:ext cx="1798638" cy="1674813"/>
          </a:xfrm>
          <a:custGeom>
            <a:avLst/>
            <a:gdLst>
              <a:gd name="T0" fmla="*/ 2147483646 w 1292"/>
              <a:gd name="T1" fmla="*/ 2147483646 h 1255"/>
              <a:gd name="T2" fmla="*/ 2147483646 w 1292"/>
              <a:gd name="T3" fmla="*/ 2147483646 h 1255"/>
              <a:gd name="T4" fmla="*/ 2147483646 w 1292"/>
              <a:gd name="T5" fmla="*/ 2147483646 h 1255"/>
              <a:gd name="T6" fmla="*/ 2147483646 w 1292"/>
              <a:gd name="T7" fmla="*/ 2147483646 h 1255"/>
              <a:gd name="T8" fmla="*/ 2147483646 w 1292"/>
              <a:gd name="T9" fmla="*/ 2147483646 h 1255"/>
              <a:gd name="T10" fmla="*/ 2147483646 w 1292"/>
              <a:gd name="T11" fmla="*/ 2147483646 h 1255"/>
              <a:gd name="T12" fmla="*/ 2147483646 w 1292"/>
              <a:gd name="T13" fmla="*/ 2147483646 h 1255"/>
              <a:gd name="T14" fmla="*/ 2147483646 w 1292"/>
              <a:gd name="T15" fmla="*/ 2147483646 h 1255"/>
              <a:gd name="T16" fmla="*/ 2147483646 w 1292"/>
              <a:gd name="T17" fmla="*/ 2147483646 h 1255"/>
              <a:gd name="T18" fmla="*/ 2147483646 w 1292"/>
              <a:gd name="T19" fmla="*/ 2147483646 h 1255"/>
              <a:gd name="T20" fmla="*/ 2147483646 w 1292"/>
              <a:gd name="T21" fmla="*/ 2147483646 h 1255"/>
              <a:gd name="T22" fmla="*/ 2147483646 w 1292"/>
              <a:gd name="T23" fmla="*/ 2147483646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Freeform 6"/>
          <p:cNvSpPr>
            <a:spLocks/>
          </p:cNvSpPr>
          <p:nvPr/>
        </p:nvSpPr>
        <p:spPr bwMode="auto">
          <a:xfrm>
            <a:off x="762000" y="1600200"/>
            <a:ext cx="1866900" cy="1589088"/>
          </a:xfrm>
          <a:custGeom>
            <a:avLst/>
            <a:gdLst>
              <a:gd name="T0" fmla="*/ 2147483646 w 1340"/>
              <a:gd name="T1" fmla="*/ 2147483646 h 1191"/>
              <a:gd name="T2" fmla="*/ 2147483646 w 1340"/>
              <a:gd name="T3" fmla="*/ 2147483646 h 1191"/>
              <a:gd name="T4" fmla="*/ 2147483646 w 1340"/>
              <a:gd name="T5" fmla="*/ 2147483646 h 1191"/>
              <a:gd name="T6" fmla="*/ 2147483646 w 1340"/>
              <a:gd name="T7" fmla="*/ 2147483646 h 1191"/>
              <a:gd name="T8" fmla="*/ 2147483646 w 1340"/>
              <a:gd name="T9" fmla="*/ 2147483646 h 1191"/>
              <a:gd name="T10" fmla="*/ 2147483646 w 1340"/>
              <a:gd name="T11" fmla="*/ 2147483646 h 1191"/>
              <a:gd name="T12" fmla="*/ 2147483646 w 1340"/>
              <a:gd name="T13" fmla="*/ 2147483646 h 1191"/>
              <a:gd name="T14" fmla="*/ 2147483646 w 1340"/>
              <a:gd name="T15" fmla="*/ 2147483646 h 1191"/>
              <a:gd name="T16" fmla="*/ 2147483646 w 1340"/>
              <a:gd name="T17" fmla="*/ 2147483646 h 1191"/>
              <a:gd name="T18" fmla="*/ 2147483646 w 1340"/>
              <a:gd name="T19" fmla="*/ 2147483646 h 1191"/>
              <a:gd name="T20" fmla="*/ 2147483646 w 1340"/>
              <a:gd name="T21" fmla="*/ 2147483646 h 1191"/>
              <a:gd name="T22" fmla="*/ 2147483646 w 1340"/>
              <a:gd name="T23" fmla="*/ 2147483646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40"/>
              <a:gd name="T37" fmla="*/ 0 h 1191"/>
              <a:gd name="T38" fmla="*/ 1340 w 1340"/>
              <a:gd name="T39" fmla="*/ 1191 h 119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Freeform 7"/>
          <p:cNvSpPr>
            <a:spLocks/>
          </p:cNvSpPr>
          <p:nvPr/>
        </p:nvSpPr>
        <p:spPr bwMode="auto">
          <a:xfrm>
            <a:off x="1130300" y="3051175"/>
            <a:ext cx="2974975" cy="2219325"/>
          </a:xfrm>
          <a:custGeom>
            <a:avLst/>
            <a:gdLst>
              <a:gd name="T0" fmla="*/ 2147483646 w 2135"/>
              <a:gd name="T1" fmla="*/ 2147483646 h 1662"/>
              <a:gd name="T2" fmla="*/ 2147483646 w 2135"/>
              <a:gd name="T3" fmla="*/ 2147483646 h 1662"/>
              <a:gd name="T4" fmla="*/ 2147483646 w 2135"/>
              <a:gd name="T5" fmla="*/ 2147483646 h 1662"/>
              <a:gd name="T6" fmla="*/ 2147483646 w 2135"/>
              <a:gd name="T7" fmla="*/ 2147483646 h 1662"/>
              <a:gd name="T8" fmla="*/ 2147483646 w 2135"/>
              <a:gd name="T9" fmla="*/ 2147483646 h 1662"/>
              <a:gd name="T10" fmla="*/ 2147483646 w 2135"/>
              <a:gd name="T11" fmla="*/ 2147483646 h 1662"/>
              <a:gd name="T12" fmla="*/ 2147483646 w 2135"/>
              <a:gd name="T13" fmla="*/ 2147483646 h 1662"/>
              <a:gd name="T14" fmla="*/ 2147483646 w 2135"/>
              <a:gd name="T15" fmla="*/ 2147483646 h 1662"/>
              <a:gd name="T16" fmla="*/ 2147483646 w 2135"/>
              <a:gd name="T17" fmla="*/ 2147483646 h 1662"/>
              <a:gd name="T18" fmla="*/ 2147483646 w 2135"/>
              <a:gd name="T19" fmla="*/ 2147483646 h 1662"/>
              <a:gd name="T20" fmla="*/ 2147483646 w 2135"/>
              <a:gd name="T21" fmla="*/ 2147483646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27" name="Group 8"/>
          <p:cNvGrpSpPr>
            <a:grpSpLocks/>
          </p:cNvGrpSpPr>
          <p:nvPr/>
        </p:nvGrpSpPr>
        <p:grpSpPr bwMode="auto">
          <a:xfrm>
            <a:off x="879475" y="1735138"/>
            <a:ext cx="733425" cy="319087"/>
            <a:chOff x="3552" y="246"/>
            <a:chExt cx="527" cy="248"/>
          </a:xfrm>
        </p:grpSpPr>
        <p:graphicFrame>
          <p:nvGraphicFramePr>
            <p:cNvPr id="9444" name="Object 9"/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76" name="Clip" r:id="rId5" imgW="1307263" imgH="1084139" progId="MS_ClipArt_Gallery.2">
                    <p:embed/>
                  </p:oleObj>
                </mc:Choice>
                <mc:Fallback>
                  <p:oleObj name="Clip" r:id="rId5" imgW="1307263" imgH="1084139" progId="MS_ClipArt_Gallery.2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45" name="Object 10"/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77" name="Clip" r:id="rId6" imgW="681706" imgH="480401" progId="MS_ClipArt_Gallery.2">
                    <p:embed/>
                  </p:oleObj>
                </mc:Choice>
                <mc:Fallback>
                  <p:oleObj name="Clip" r:id="rId6" imgW="681706" imgH="480401" progId="MS_ClipArt_Gallery.2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46" name="Line 11"/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28" name="Group 12"/>
          <p:cNvGrpSpPr>
            <a:grpSpLocks/>
          </p:cNvGrpSpPr>
          <p:nvPr/>
        </p:nvGrpSpPr>
        <p:grpSpPr bwMode="auto">
          <a:xfrm>
            <a:off x="879475" y="2330450"/>
            <a:ext cx="733425" cy="319088"/>
            <a:chOff x="3552" y="246"/>
            <a:chExt cx="527" cy="248"/>
          </a:xfrm>
        </p:grpSpPr>
        <p:graphicFrame>
          <p:nvGraphicFramePr>
            <p:cNvPr id="9441" name="Object 13"/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78" name="Clip" r:id="rId8" imgW="1307263" imgH="1084139" progId="MS_ClipArt_Gallery.2">
                    <p:embed/>
                  </p:oleObj>
                </mc:Choice>
                <mc:Fallback>
                  <p:oleObj name="Clip" r:id="rId8" imgW="1307263" imgH="1084139" progId="MS_ClipArt_Gallery.2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42" name="Object 14"/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79" name="Clip" r:id="rId9" imgW="681706" imgH="480401" progId="MS_ClipArt_Gallery.2">
                    <p:embed/>
                  </p:oleObj>
                </mc:Choice>
                <mc:Fallback>
                  <p:oleObj name="Clip" r:id="rId9" imgW="681706" imgH="480401" progId="MS_ClipArt_Gallery.2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43" name="Line 15"/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29" name="Group 16"/>
          <p:cNvGrpSpPr>
            <a:grpSpLocks/>
          </p:cNvGrpSpPr>
          <p:nvPr/>
        </p:nvGrpSpPr>
        <p:grpSpPr bwMode="auto">
          <a:xfrm>
            <a:off x="1255713" y="2117725"/>
            <a:ext cx="69850" cy="214313"/>
            <a:chOff x="3842" y="406"/>
            <a:chExt cx="51" cy="167"/>
          </a:xfrm>
        </p:grpSpPr>
        <p:sp>
          <p:nvSpPr>
            <p:cNvPr id="9438" name="Oval 17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9439" name="Oval 18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9440" name="Oval 19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9230" name="Group 20"/>
          <p:cNvGrpSpPr>
            <a:grpSpLocks/>
          </p:cNvGrpSpPr>
          <p:nvPr/>
        </p:nvGrpSpPr>
        <p:grpSpPr bwMode="auto">
          <a:xfrm>
            <a:off x="1725613" y="2620963"/>
            <a:ext cx="209550" cy="395287"/>
            <a:chOff x="4180" y="783"/>
            <a:chExt cx="150" cy="307"/>
          </a:xfrm>
        </p:grpSpPr>
        <p:sp>
          <p:nvSpPr>
            <p:cNvPr id="9430" name="AutoShape 2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9431" name="Rectangle 2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9432" name="Rectangle 2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9433" name="AutoShape 2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9434" name="Line 2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35" name="Line 2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36" name="Rectangle 2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9437" name="Rectangle 2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9231" name="Group 29"/>
          <p:cNvGrpSpPr>
            <a:grpSpLocks/>
          </p:cNvGrpSpPr>
          <p:nvPr/>
        </p:nvGrpSpPr>
        <p:grpSpPr bwMode="auto">
          <a:xfrm rot="-5400000">
            <a:off x="2038350" y="2698750"/>
            <a:ext cx="80963" cy="233363"/>
            <a:chOff x="3842" y="406"/>
            <a:chExt cx="51" cy="167"/>
          </a:xfrm>
        </p:grpSpPr>
        <p:sp>
          <p:nvSpPr>
            <p:cNvPr id="9427" name="Oval 30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9428" name="Oval 31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9429" name="Oval 32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9232" name="Line 33"/>
          <p:cNvSpPr>
            <a:spLocks noChangeShapeType="1"/>
          </p:cNvSpPr>
          <p:nvPr/>
        </p:nvSpPr>
        <p:spPr bwMode="auto">
          <a:xfrm>
            <a:off x="1862138" y="2528888"/>
            <a:ext cx="4953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Line 34"/>
          <p:cNvSpPr>
            <a:spLocks noChangeShapeType="1"/>
          </p:cNvSpPr>
          <p:nvPr/>
        </p:nvSpPr>
        <p:spPr bwMode="auto">
          <a:xfrm>
            <a:off x="1865313" y="2525713"/>
            <a:ext cx="1587" cy="95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Line 35"/>
          <p:cNvSpPr>
            <a:spLocks noChangeShapeType="1"/>
          </p:cNvSpPr>
          <p:nvPr/>
        </p:nvSpPr>
        <p:spPr bwMode="auto">
          <a:xfrm>
            <a:off x="2360613" y="2524125"/>
            <a:ext cx="1587" cy="82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Line 36"/>
          <p:cNvSpPr>
            <a:spLocks noChangeShapeType="1"/>
          </p:cNvSpPr>
          <p:nvPr/>
        </p:nvSpPr>
        <p:spPr bwMode="auto">
          <a:xfrm>
            <a:off x="1562100" y="1989138"/>
            <a:ext cx="288925" cy="265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Line 37"/>
          <p:cNvSpPr>
            <a:spLocks noChangeShapeType="1"/>
          </p:cNvSpPr>
          <p:nvPr/>
        </p:nvSpPr>
        <p:spPr bwMode="auto">
          <a:xfrm flipV="1">
            <a:off x="1574800" y="2274888"/>
            <a:ext cx="276225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Line 38"/>
          <p:cNvSpPr>
            <a:spLocks noChangeShapeType="1"/>
          </p:cNvSpPr>
          <p:nvPr/>
        </p:nvSpPr>
        <p:spPr bwMode="auto">
          <a:xfrm flipV="1">
            <a:off x="2101850" y="2360613"/>
            <a:ext cx="1588" cy="163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38" name="Group 39"/>
          <p:cNvGrpSpPr>
            <a:grpSpLocks/>
          </p:cNvGrpSpPr>
          <p:nvPr/>
        </p:nvGrpSpPr>
        <p:grpSpPr bwMode="auto">
          <a:xfrm>
            <a:off x="2220913" y="2598738"/>
            <a:ext cx="209550" cy="395287"/>
            <a:chOff x="4180" y="783"/>
            <a:chExt cx="150" cy="307"/>
          </a:xfrm>
        </p:grpSpPr>
        <p:sp>
          <p:nvSpPr>
            <p:cNvPr id="9419" name="AutoShape 4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9420" name="Rectangle 4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9421" name="Rectangle 4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9422" name="AutoShape 4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9423" name="Line 4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" name="Line 4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5" name="Rectangle 4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9426" name="Rectangle 4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9239" name="Group 48"/>
          <p:cNvGrpSpPr>
            <a:grpSpLocks/>
          </p:cNvGrpSpPr>
          <p:nvPr/>
        </p:nvGrpSpPr>
        <p:grpSpPr bwMode="auto">
          <a:xfrm>
            <a:off x="1263650" y="3217863"/>
            <a:ext cx="479425" cy="925512"/>
            <a:chOff x="3314" y="1248"/>
            <a:chExt cx="344" cy="694"/>
          </a:xfrm>
        </p:grpSpPr>
        <p:graphicFrame>
          <p:nvGraphicFramePr>
            <p:cNvPr id="9410" name="Object 49"/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80" name="Clip" r:id="rId10" imgW="1307263" imgH="1084139" progId="MS_ClipArt_Gallery.2">
                    <p:embed/>
                  </p:oleObj>
                </mc:Choice>
                <mc:Fallback>
                  <p:oleObj name="Clip" r:id="rId10" imgW="1307263" imgH="1084139" progId="MS_ClipArt_Gallery.2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248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11" name="Line 50"/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9412" name="Object 51"/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81" name="Clip" r:id="rId11" imgW="1307263" imgH="1084139" progId="MS_ClipArt_Gallery.2">
                    <p:embed/>
                  </p:oleObj>
                </mc:Choice>
                <mc:Fallback>
                  <p:oleObj name="Clip" r:id="rId11" imgW="1307263" imgH="1084139" progId="MS_ClipArt_Gallery.2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694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13" name="Line 52"/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414" name="Group 53"/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9416" name="Oval 54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9417" name="Oval 55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9418" name="Oval 56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</p:grpSp>
        <p:sp>
          <p:nvSpPr>
            <p:cNvPr id="9415" name="Line 57"/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9240" name="Object 58"/>
          <p:cNvGraphicFramePr>
            <a:graphicFrameLocks noChangeAspect="1"/>
          </p:cNvGraphicFramePr>
          <p:nvPr/>
        </p:nvGraphicFramePr>
        <p:xfrm>
          <a:off x="1517650" y="4216400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2" name="Clip" r:id="rId12" imgW="1307263" imgH="1084139" progId="MS_ClipArt_Gallery.2">
                  <p:embed/>
                </p:oleObj>
              </mc:Choice>
              <mc:Fallback>
                <p:oleObj name="Clip" r:id="rId12" imgW="1307263" imgH="1084139" progId="MS_ClipArt_Gallery.2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4216400"/>
                        <a:ext cx="4159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1" name="Oval 59"/>
          <p:cNvSpPr>
            <a:spLocks noChangeArrowheads="1"/>
          </p:cNvSpPr>
          <p:nvPr/>
        </p:nvSpPr>
        <p:spPr bwMode="auto">
          <a:xfrm rot="-5400000">
            <a:off x="1934369" y="4320381"/>
            <a:ext cx="63500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242" name="Oval 60"/>
          <p:cNvSpPr>
            <a:spLocks noChangeArrowheads="1"/>
          </p:cNvSpPr>
          <p:nvPr/>
        </p:nvSpPr>
        <p:spPr bwMode="auto">
          <a:xfrm rot="-5400000">
            <a:off x="2019301" y="4318000"/>
            <a:ext cx="63500" cy="6667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243" name="Oval 61"/>
          <p:cNvSpPr>
            <a:spLocks noChangeArrowheads="1"/>
          </p:cNvSpPr>
          <p:nvPr/>
        </p:nvSpPr>
        <p:spPr bwMode="auto">
          <a:xfrm rot="-5400000">
            <a:off x="2097087" y="4322763"/>
            <a:ext cx="61913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244" name="Line 62"/>
          <p:cNvSpPr>
            <a:spLocks noChangeShapeType="1"/>
          </p:cNvSpPr>
          <p:nvPr/>
        </p:nvSpPr>
        <p:spPr bwMode="auto">
          <a:xfrm rot="-5400000">
            <a:off x="2356644" y="4202907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5" name="Line 63"/>
          <p:cNvSpPr>
            <a:spLocks noChangeShapeType="1"/>
          </p:cNvSpPr>
          <p:nvPr/>
        </p:nvSpPr>
        <p:spPr bwMode="auto">
          <a:xfrm rot="5400000" flipH="1">
            <a:off x="1730375" y="4194175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6" name="Line 64"/>
          <p:cNvSpPr>
            <a:spLocks noChangeShapeType="1"/>
          </p:cNvSpPr>
          <p:nvPr/>
        </p:nvSpPr>
        <p:spPr bwMode="auto">
          <a:xfrm rot="16200000" flipV="1">
            <a:off x="2077244" y="3855244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7" name="Line 65"/>
          <p:cNvSpPr>
            <a:spLocks noChangeShapeType="1"/>
          </p:cNvSpPr>
          <p:nvPr/>
        </p:nvSpPr>
        <p:spPr bwMode="auto">
          <a:xfrm flipV="1">
            <a:off x="1743075" y="3794125"/>
            <a:ext cx="936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8" name="Line 66"/>
          <p:cNvSpPr>
            <a:spLocks noChangeShapeType="1"/>
          </p:cNvSpPr>
          <p:nvPr/>
        </p:nvSpPr>
        <p:spPr bwMode="auto">
          <a:xfrm>
            <a:off x="2344738" y="3840163"/>
            <a:ext cx="303212" cy="385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9" name="Line 67"/>
          <p:cNvSpPr>
            <a:spLocks noChangeShapeType="1"/>
          </p:cNvSpPr>
          <p:nvPr/>
        </p:nvSpPr>
        <p:spPr bwMode="auto">
          <a:xfrm flipH="1">
            <a:off x="3140075" y="3836988"/>
            <a:ext cx="279400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250" name="Object 68"/>
          <p:cNvGraphicFramePr>
            <a:graphicFrameLocks noChangeAspect="1"/>
          </p:cNvGraphicFramePr>
          <p:nvPr/>
        </p:nvGraphicFramePr>
        <p:xfrm>
          <a:off x="3317875" y="3389313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3" name="Clip" r:id="rId13" imgW="982811" imgH="1208363" progId="MS_ClipArt_Gallery.2">
                  <p:embed/>
                </p:oleObj>
              </mc:Choice>
              <mc:Fallback>
                <p:oleObj name="Clip" r:id="rId13" imgW="982811" imgH="1208363" progId="MS_ClipArt_Gallery.2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75" y="3389313"/>
                        <a:ext cx="2032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1" name="Object 69"/>
          <p:cNvGraphicFramePr>
            <a:graphicFrameLocks noChangeAspect="1"/>
          </p:cNvGraphicFramePr>
          <p:nvPr/>
        </p:nvGraphicFramePr>
        <p:xfrm>
          <a:off x="1981200" y="3470275"/>
          <a:ext cx="20320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4" name="Clip" r:id="rId15" imgW="982811" imgH="1208363" progId="MS_ClipArt_Gallery.2">
                  <p:embed/>
                </p:oleObj>
              </mc:Choice>
              <mc:Fallback>
                <p:oleObj name="Clip" r:id="rId15" imgW="982811" imgH="1208363" progId="MS_ClipArt_Gallery.2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470275"/>
                        <a:ext cx="203200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2" name="Freeform 70"/>
          <p:cNvSpPr>
            <a:spLocks/>
          </p:cNvSpPr>
          <p:nvPr/>
        </p:nvSpPr>
        <p:spPr bwMode="auto">
          <a:xfrm>
            <a:off x="2062163" y="3244850"/>
            <a:ext cx="1354137" cy="304800"/>
          </a:xfrm>
          <a:custGeom>
            <a:avLst/>
            <a:gdLst>
              <a:gd name="T0" fmla="*/ 0 w 972"/>
              <a:gd name="T1" fmla="*/ 2147483646 h 228"/>
              <a:gd name="T2" fmla="*/ 2147483646 w 972"/>
              <a:gd name="T3" fmla="*/ 2147483646 h 228"/>
              <a:gd name="T4" fmla="*/ 2147483646 w 972"/>
              <a:gd name="T5" fmla="*/ 2147483646 h 228"/>
              <a:gd name="T6" fmla="*/ 0 60000 65536"/>
              <a:gd name="T7" fmla="*/ 0 60000 65536"/>
              <a:gd name="T8" fmla="*/ 0 60000 65536"/>
              <a:gd name="T9" fmla="*/ 0 w 972"/>
              <a:gd name="T10" fmla="*/ 0 h 228"/>
              <a:gd name="T11" fmla="*/ 972 w 972"/>
              <a:gd name="T12" fmla="*/ 228 h 2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2" h="228">
                <a:moveTo>
                  <a:pt x="0" y="228"/>
                </a:moveTo>
                <a:cubicBezTo>
                  <a:pt x="135" y="123"/>
                  <a:pt x="270" y="18"/>
                  <a:pt x="432" y="9"/>
                </a:cubicBezTo>
                <a:cubicBezTo>
                  <a:pt x="594" y="0"/>
                  <a:pt x="783" y="85"/>
                  <a:pt x="972" y="171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53" name="Group 71"/>
          <p:cNvGrpSpPr>
            <a:grpSpLocks/>
          </p:cNvGrpSpPr>
          <p:nvPr/>
        </p:nvGrpSpPr>
        <p:grpSpPr bwMode="auto">
          <a:xfrm>
            <a:off x="2328863" y="4667250"/>
            <a:ext cx="406400" cy="427038"/>
            <a:chOff x="2870" y="1518"/>
            <a:chExt cx="292" cy="320"/>
          </a:xfrm>
        </p:grpSpPr>
        <p:graphicFrame>
          <p:nvGraphicFramePr>
            <p:cNvPr id="9408" name="Object 72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85" name="Clip" r:id="rId16" imgW="826829" imgH="840406" progId="MS_ClipArt_Gallery.2">
                    <p:embed/>
                  </p:oleObj>
                </mc:Choice>
                <mc:Fallback>
                  <p:oleObj name="Clip" r:id="rId16" imgW="826829" imgH="840406" progId="MS_ClipArt_Gallery.2">
                    <p:embed/>
                    <p:pic>
                      <p:nvPicPr>
                        <p:cNvPr id="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09" name="Object 73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86" name="Clip" r:id="rId18" imgW="1268295" imgH="1199426" progId="MS_ClipArt_Gallery.2">
                    <p:embed/>
                  </p:oleObj>
                </mc:Choice>
                <mc:Fallback>
                  <p:oleObj name="Clip" r:id="rId18" imgW="1268295" imgH="1199426" progId="MS_ClipArt_Gallery.2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54" name="Group 74"/>
          <p:cNvGrpSpPr>
            <a:grpSpLocks/>
          </p:cNvGrpSpPr>
          <p:nvPr/>
        </p:nvGrpSpPr>
        <p:grpSpPr bwMode="auto">
          <a:xfrm>
            <a:off x="3106738" y="4699000"/>
            <a:ext cx="406400" cy="427038"/>
            <a:chOff x="2870" y="1518"/>
            <a:chExt cx="292" cy="320"/>
          </a:xfrm>
        </p:grpSpPr>
        <p:graphicFrame>
          <p:nvGraphicFramePr>
            <p:cNvPr id="9406" name="Object 75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87" name="Clip" r:id="rId20" imgW="826829" imgH="840406" progId="MS_ClipArt_Gallery.2">
                    <p:embed/>
                  </p:oleObj>
                </mc:Choice>
                <mc:Fallback>
                  <p:oleObj name="Clip" r:id="rId20" imgW="826829" imgH="840406" progId="MS_ClipArt_Gallery.2">
                    <p:embed/>
                    <p:pic>
                      <p:nvPicPr>
                        <p:cNvPr id="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07" name="Object 76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88" name="Clip" r:id="rId21" imgW="1268295" imgH="1199426" progId="MS_ClipArt_Gallery.2">
                    <p:embed/>
                  </p:oleObj>
                </mc:Choice>
                <mc:Fallback>
                  <p:oleObj name="Clip" r:id="rId21" imgW="1268295" imgH="1199426" progId="MS_ClipArt_Gallery.2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55" name="Group 77"/>
          <p:cNvGrpSpPr>
            <a:grpSpLocks/>
          </p:cNvGrpSpPr>
          <p:nvPr/>
        </p:nvGrpSpPr>
        <p:grpSpPr bwMode="auto">
          <a:xfrm>
            <a:off x="2692400" y="4414838"/>
            <a:ext cx="379413" cy="376237"/>
            <a:chOff x="4733" y="2082"/>
            <a:chExt cx="272" cy="282"/>
          </a:xfrm>
        </p:grpSpPr>
        <p:graphicFrame>
          <p:nvGraphicFramePr>
            <p:cNvPr id="9404" name="Object 78"/>
            <p:cNvGraphicFramePr>
              <a:graphicFrameLocks noChangeAspect="1"/>
            </p:cNvGraphicFramePr>
            <p:nvPr/>
          </p:nvGraphicFramePr>
          <p:xfrm>
            <a:off x="4733" y="2082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89" name="Clip" r:id="rId22" imgW="826829" imgH="840406" progId="MS_ClipArt_Gallery.2">
                    <p:embed/>
                  </p:oleObj>
                </mc:Choice>
                <mc:Fallback>
                  <p:oleObj name="Clip" r:id="rId22" imgW="826829" imgH="840406" progId="MS_ClipArt_Gallery.2">
                    <p:embed/>
                    <p:pic>
                      <p:nvPicPr>
                        <p:cNvPr id="0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3" y="2082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05" name="Rectangle 79"/>
            <p:cNvSpPr>
              <a:spLocks noChangeArrowheads="1"/>
            </p:cNvSpPr>
            <p:nvPr/>
          </p:nvSpPr>
          <p:spPr bwMode="auto">
            <a:xfrm>
              <a:off x="4812" y="2181"/>
              <a:ext cx="192" cy="183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9256" name="Line 80"/>
          <p:cNvSpPr>
            <a:spLocks noChangeShapeType="1"/>
          </p:cNvSpPr>
          <p:nvPr/>
        </p:nvSpPr>
        <p:spPr bwMode="auto">
          <a:xfrm>
            <a:off x="2998788" y="43180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57" name="Group 81"/>
          <p:cNvGrpSpPr>
            <a:grpSpLocks/>
          </p:cNvGrpSpPr>
          <p:nvPr/>
        </p:nvGrpSpPr>
        <p:grpSpPr bwMode="auto">
          <a:xfrm>
            <a:off x="3719513" y="3741738"/>
            <a:ext cx="207962" cy="409575"/>
            <a:chOff x="4180" y="783"/>
            <a:chExt cx="150" cy="307"/>
          </a:xfrm>
        </p:grpSpPr>
        <p:sp>
          <p:nvSpPr>
            <p:cNvPr id="9396" name="AutoShape 82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9397" name="Rectangle 83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9398" name="Rectangle 84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9399" name="AutoShape 85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9400" name="Line 86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01" name="Line 87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02" name="Rectangle 88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9403" name="Rectangle 89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9258" name="Group 90"/>
          <p:cNvGrpSpPr>
            <a:grpSpLocks/>
          </p:cNvGrpSpPr>
          <p:nvPr/>
        </p:nvGrpSpPr>
        <p:grpSpPr bwMode="auto">
          <a:xfrm>
            <a:off x="3706813" y="4186238"/>
            <a:ext cx="207962" cy="409575"/>
            <a:chOff x="4180" y="783"/>
            <a:chExt cx="150" cy="307"/>
          </a:xfrm>
        </p:grpSpPr>
        <p:sp>
          <p:nvSpPr>
            <p:cNvPr id="9388" name="AutoShape 9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9389" name="Rectangle 9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9390" name="Rectangle 9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9391" name="AutoShape 9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9392" name="Line 9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93" name="Line 9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94" name="Rectangle 9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9395" name="Rectangle 9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9259" name="Line 99"/>
          <p:cNvSpPr>
            <a:spLocks noChangeShapeType="1"/>
          </p:cNvSpPr>
          <p:nvPr/>
        </p:nvSpPr>
        <p:spPr bwMode="auto">
          <a:xfrm rot="5400000" flipH="1">
            <a:off x="3332956" y="4115594"/>
            <a:ext cx="611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0" name="Line 100"/>
          <p:cNvSpPr>
            <a:spLocks noChangeShapeType="1"/>
          </p:cNvSpPr>
          <p:nvPr/>
        </p:nvSpPr>
        <p:spPr bwMode="auto">
          <a:xfrm rot="-5400000">
            <a:off x="3686969" y="4368006"/>
            <a:ext cx="0" cy="103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1" name="Line 101"/>
          <p:cNvSpPr>
            <a:spLocks noChangeShapeType="1"/>
          </p:cNvSpPr>
          <p:nvPr/>
        </p:nvSpPr>
        <p:spPr bwMode="auto">
          <a:xfrm rot="-5400000">
            <a:off x="3676650" y="3898900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2" name="Line 102"/>
          <p:cNvSpPr>
            <a:spLocks noChangeShapeType="1"/>
          </p:cNvSpPr>
          <p:nvPr/>
        </p:nvSpPr>
        <p:spPr bwMode="auto">
          <a:xfrm flipV="1">
            <a:off x="2355850" y="2039938"/>
            <a:ext cx="458788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3" name="Line 103"/>
          <p:cNvSpPr>
            <a:spLocks noChangeShapeType="1"/>
          </p:cNvSpPr>
          <p:nvPr/>
        </p:nvSpPr>
        <p:spPr bwMode="auto">
          <a:xfrm>
            <a:off x="3290888" y="2024063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4" name="Line 104"/>
          <p:cNvSpPr>
            <a:spLocks noChangeShapeType="1"/>
          </p:cNvSpPr>
          <p:nvPr/>
        </p:nvSpPr>
        <p:spPr bwMode="auto">
          <a:xfrm flipH="1">
            <a:off x="3810000" y="2360613"/>
            <a:ext cx="241300" cy="681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5" name="Line 105"/>
          <p:cNvSpPr>
            <a:spLocks noChangeShapeType="1"/>
          </p:cNvSpPr>
          <p:nvPr/>
        </p:nvSpPr>
        <p:spPr bwMode="auto">
          <a:xfrm>
            <a:off x="3040063" y="2136775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6" name="Line 106"/>
          <p:cNvSpPr>
            <a:spLocks noChangeShapeType="1"/>
          </p:cNvSpPr>
          <p:nvPr/>
        </p:nvSpPr>
        <p:spPr bwMode="auto">
          <a:xfrm>
            <a:off x="3065463" y="2784475"/>
            <a:ext cx="534987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7" name="Line 107"/>
          <p:cNvSpPr>
            <a:spLocks noChangeShapeType="1"/>
          </p:cNvSpPr>
          <p:nvPr/>
        </p:nvSpPr>
        <p:spPr bwMode="auto">
          <a:xfrm flipH="1">
            <a:off x="3525838" y="3249613"/>
            <a:ext cx="26670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8" name="Line 108"/>
          <p:cNvSpPr>
            <a:spLocks noChangeShapeType="1"/>
          </p:cNvSpPr>
          <p:nvPr/>
        </p:nvSpPr>
        <p:spPr bwMode="auto">
          <a:xfrm flipH="1">
            <a:off x="3298825" y="2328863"/>
            <a:ext cx="560388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9" name="Line 109"/>
          <p:cNvSpPr>
            <a:spLocks noChangeShapeType="1"/>
          </p:cNvSpPr>
          <p:nvPr/>
        </p:nvSpPr>
        <p:spPr bwMode="auto">
          <a:xfrm flipH="1">
            <a:off x="3308350" y="1768475"/>
            <a:ext cx="350838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0" name="Line 110"/>
          <p:cNvSpPr>
            <a:spLocks noChangeShapeType="1"/>
          </p:cNvSpPr>
          <p:nvPr/>
        </p:nvSpPr>
        <p:spPr bwMode="auto">
          <a:xfrm flipH="1">
            <a:off x="4025900" y="1944688"/>
            <a:ext cx="201613" cy="17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71" name="Group 111"/>
          <p:cNvGrpSpPr>
            <a:grpSpLocks/>
          </p:cNvGrpSpPr>
          <p:nvPr/>
        </p:nvGrpSpPr>
        <p:grpSpPr bwMode="auto">
          <a:xfrm>
            <a:off x="1836738" y="2136775"/>
            <a:ext cx="501650" cy="233363"/>
            <a:chOff x="3600" y="219"/>
            <a:chExt cx="360" cy="175"/>
          </a:xfrm>
        </p:grpSpPr>
        <p:sp>
          <p:nvSpPr>
            <p:cNvPr id="9375" name="Oval 112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9376" name="Line 11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77" name="Line 11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78" name="Rectangle 115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79" name="Oval 11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grpSp>
          <p:nvGrpSpPr>
            <p:cNvPr id="9380" name="Group 11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85" name="Line 1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6" name="Line 1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7" name="Line 1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81" name="Group 12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82" name="Line 12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3" name="Line 12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4" name="Line 12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2" name="Group 125"/>
          <p:cNvGrpSpPr>
            <a:grpSpLocks/>
          </p:cNvGrpSpPr>
          <p:nvPr/>
        </p:nvGrpSpPr>
        <p:grpSpPr bwMode="auto">
          <a:xfrm>
            <a:off x="2789238" y="1908175"/>
            <a:ext cx="501650" cy="233363"/>
            <a:chOff x="3600" y="219"/>
            <a:chExt cx="360" cy="175"/>
          </a:xfrm>
        </p:grpSpPr>
        <p:sp>
          <p:nvSpPr>
            <p:cNvPr id="9362" name="Oval 12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9363" name="Line 12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64" name="Line 12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65" name="Rectangle 12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66" name="Oval 13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grpSp>
          <p:nvGrpSpPr>
            <p:cNvPr id="9367" name="Group 13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72" name="Line 13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3" name="Line 13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4" name="Line 13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68" name="Group 13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69" name="Line 13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0" name="Line 13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1" name="Line 13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3" name="Group 139"/>
          <p:cNvGrpSpPr>
            <a:grpSpLocks/>
          </p:cNvGrpSpPr>
          <p:nvPr/>
        </p:nvGrpSpPr>
        <p:grpSpPr bwMode="auto">
          <a:xfrm>
            <a:off x="2806700" y="2565400"/>
            <a:ext cx="501650" cy="233363"/>
            <a:chOff x="3600" y="219"/>
            <a:chExt cx="360" cy="175"/>
          </a:xfrm>
        </p:grpSpPr>
        <p:sp>
          <p:nvSpPr>
            <p:cNvPr id="9349" name="Oval 14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9350" name="Line 14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51" name="Line 14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52" name="Rectangle 143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53" name="Oval 144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grpSp>
          <p:nvGrpSpPr>
            <p:cNvPr id="9354" name="Group 14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59" name="Line 14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0" name="Line 14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1" name="Line 14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55" name="Group 14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56" name="Line 15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57" name="Line 15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58" name="Line 15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4" name="Group 153"/>
          <p:cNvGrpSpPr>
            <a:grpSpLocks/>
          </p:cNvGrpSpPr>
          <p:nvPr/>
        </p:nvGrpSpPr>
        <p:grpSpPr bwMode="auto">
          <a:xfrm>
            <a:off x="3776663" y="2116138"/>
            <a:ext cx="500062" cy="233362"/>
            <a:chOff x="3600" y="219"/>
            <a:chExt cx="360" cy="175"/>
          </a:xfrm>
        </p:grpSpPr>
        <p:sp>
          <p:nvSpPr>
            <p:cNvPr id="9336" name="Oval 15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9337" name="Line 15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38" name="Line 15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39" name="Rectangle 157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40" name="Oval 15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grpSp>
          <p:nvGrpSpPr>
            <p:cNvPr id="9341" name="Group 15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46" name="Line 16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47" name="Line 16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48" name="Line 16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42" name="Group 16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43" name="Line 16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44" name="Line 16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45" name="Line 16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5" name="Group 167"/>
          <p:cNvGrpSpPr>
            <a:grpSpLocks/>
          </p:cNvGrpSpPr>
          <p:nvPr/>
        </p:nvGrpSpPr>
        <p:grpSpPr bwMode="auto">
          <a:xfrm>
            <a:off x="3582988" y="3013075"/>
            <a:ext cx="501650" cy="233363"/>
            <a:chOff x="3600" y="219"/>
            <a:chExt cx="360" cy="175"/>
          </a:xfrm>
        </p:grpSpPr>
        <p:sp>
          <p:nvSpPr>
            <p:cNvPr id="9323" name="Oval 16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9324" name="Line 16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5" name="Line 17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6" name="Rectangle 17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27" name="Oval 17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grpSp>
          <p:nvGrpSpPr>
            <p:cNvPr id="9328" name="Group 17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33" name="Line 17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4" name="Line 17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5" name="Line 17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29" name="Group 17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30" name="Line 17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1" name="Line 17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2" name="Line 18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6" name="Group 181"/>
          <p:cNvGrpSpPr>
            <a:grpSpLocks/>
          </p:cNvGrpSpPr>
          <p:nvPr/>
        </p:nvGrpSpPr>
        <p:grpSpPr bwMode="auto">
          <a:xfrm>
            <a:off x="3249613" y="3597275"/>
            <a:ext cx="501650" cy="234950"/>
            <a:chOff x="3600" y="219"/>
            <a:chExt cx="360" cy="175"/>
          </a:xfrm>
        </p:grpSpPr>
        <p:sp>
          <p:nvSpPr>
            <p:cNvPr id="9310" name="Oval 182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9311" name="Line 18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2" name="Line 18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3" name="Rectangle 185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14" name="Oval 18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grpSp>
          <p:nvGrpSpPr>
            <p:cNvPr id="9315" name="Group 18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20" name="Line 18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1" name="Line 18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2" name="Line 19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16" name="Group 19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17" name="Line 19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18" name="Line 19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19" name="Line 19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7" name="Group 195"/>
          <p:cNvGrpSpPr>
            <a:grpSpLocks/>
          </p:cNvGrpSpPr>
          <p:nvPr/>
        </p:nvGrpSpPr>
        <p:grpSpPr bwMode="auto">
          <a:xfrm>
            <a:off x="2640013" y="4086225"/>
            <a:ext cx="500062" cy="233363"/>
            <a:chOff x="3600" y="219"/>
            <a:chExt cx="360" cy="175"/>
          </a:xfrm>
        </p:grpSpPr>
        <p:sp>
          <p:nvSpPr>
            <p:cNvPr id="9297" name="Oval 19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9298" name="Line 19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9" name="Line 19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0" name="Rectangle 19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01" name="Oval 20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grpSp>
          <p:nvGrpSpPr>
            <p:cNvPr id="9302" name="Group 20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07" name="Line 20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08" name="Line 20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09" name="Line 20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03" name="Group 20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04" name="Line 20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05" name="Line 20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06" name="Line 20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8" name="Group 209"/>
          <p:cNvGrpSpPr>
            <a:grpSpLocks/>
          </p:cNvGrpSpPr>
          <p:nvPr/>
        </p:nvGrpSpPr>
        <p:grpSpPr bwMode="auto">
          <a:xfrm>
            <a:off x="1836738" y="3709988"/>
            <a:ext cx="501650" cy="233362"/>
            <a:chOff x="3600" y="219"/>
            <a:chExt cx="360" cy="175"/>
          </a:xfrm>
        </p:grpSpPr>
        <p:sp>
          <p:nvSpPr>
            <p:cNvPr id="9284" name="Oval 21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9285" name="Line 21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6" name="Line 21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7" name="Rectangle 213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288" name="Oval 214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grpSp>
          <p:nvGrpSpPr>
            <p:cNvPr id="9289" name="Group 21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294" name="Line 2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5" name="Line 2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6" name="Line 2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290" name="Group 21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291" name="Line 2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2" name="Line 2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3" name="Line 2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9279" name="Line 223"/>
          <p:cNvSpPr>
            <a:spLocks noChangeShapeType="1"/>
          </p:cNvSpPr>
          <p:nvPr/>
        </p:nvSpPr>
        <p:spPr bwMode="auto">
          <a:xfrm flipV="1">
            <a:off x="2092325" y="3922713"/>
            <a:ext cx="1588" cy="249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80" name="Line 224"/>
          <p:cNvSpPr>
            <a:spLocks noChangeShapeType="1"/>
          </p:cNvSpPr>
          <p:nvPr/>
        </p:nvSpPr>
        <p:spPr bwMode="auto">
          <a:xfrm>
            <a:off x="1219200" y="1905000"/>
            <a:ext cx="2514600" cy="2514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81" name="Line 225"/>
          <p:cNvSpPr>
            <a:spLocks noChangeShapeType="1"/>
          </p:cNvSpPr>
          <p:nvPr/>
        </p:nvSpPr>
        <p:spPr bwMode="auto">
          <a:xfrm>
            <a:off x="1219200" y="1752600"/>
            <a:ext cx="2514600" cy="2514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82" name="Line 226"/>
          <p:cNvSpPr>
            <a:spLocks noChangeShapeType="1"/>
          </p:cNvSpPr>
          <p:nvPr/>
        </p:nvSpPr>
        <p:spPr bwMode="auto">
          <a:xfrm flipV="1">
            <a:off x="2590800" y="4495800"/>
            <a:ext cx="11430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83" name="Line 227"/>
          <p:cNvSpPr>
            <a:spLocks noChangeShapeType="1"/>
          </p:cNvSpPr>
          <p:nvPr/>
        </p:nvSpPr>
        <p:spPr bwMode="auto">
          <a:xfrm flipV="1">
            <a:off x="2667000" y="4572000"/>
            <a:ext cx="11430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1024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 Class Notes</a:t>
            </a:r>
          </a:p>
        </p:txBody>
      </p:sp>
      <p:sp>
        <p:nvSpPr>
          <p:cNvPr id="1024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8EB7F5-50A7-4766-9E06-ED356852F81B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 smtClean="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Pure P2P architecture</a:t>
            </a:r>
          </a:p>
        </p:txBody>
      </p:sp>
      <p:sp>
        <p:nvSpPr>
          <p:cNvPr id="1418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1600200"/>
            <a:ext cx="4089400" cy="44958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no always-on server</a:t>
            </a:r>
          </a:p>
          <a:p>
            <a:pPr eaLnBrk="1" hangingPunct="1"/>
            <a:r>
              <a:rPr lang="en-US" altLang="en-US" sz="2400" smtClean="0"/>
              <a:t>arbitrary end systems directly communicate</a:t>
            </a:r>
          </a:p>
          <a:p>
            <a:pPr eaLnBrk="1" hangingPunct="1"/>
            <a:r>
              <a:rPr lang="en-US" altLang="en-US" sz="2400" smtClean="0"/>
              <a:t>peers are intermittently connected and change IP addresses</a:t>
            </a:r>
          </a:p>
          <a:p>
            <a:pPr eaLnBrk="1" hangingPunct="1"/>
            <a:r>
              <a:rPr lang="en-US" altLang="en-US" sz="2400" smtClean="0"/>
              <a:t>Example : Gnutella</a:t>
            </a:r>
          </a:p>
          <a:p>
            <a:pPr eaLnBrk="1" hangingPunct="1"/>
            <a:endParaRPr lang="en-US" altLang="en-US" sz="24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smtClean="0">
                <a:solidFill>
                  <a:srgbClr val="FF0000"/>
                </a:solidFill>
              </a:rPr>
              <a:t>Highly scalable but difficult to manage</a:t>
            </a:r>
          </a:p>
          <a:p>
            <a:pPr eaLnBrk="1" hangingPunct="1"/>
            <a:endParaRPr lang="en-US" altLang="en-US" sz="2400" smtClean="0"/>
          </a:p>
        </p:txBody>
      </p:sp>
      <p:grpSp>
        <p:nvGrpSpPr>
          <p:cNvPr id="10247" name="Group 4"/>
          <p:cNvGrpSpPr>
            <a:grpSpLocks/>
          </p:cNvGrpSpPr>
          <p:nvPr/>
        </p:nvGrpSpPr>
        <p:grpSpPr bwMode="auto">
          <a:xfrm>
            <a:off x="4703763" y="1871663"/>
            <a:ext cx="3678237" cy="4130675"/>
            <a:chOff x="3220" y="1179"/>
            <a:chExt cx="2317" cy="2602"/>
          </a:xfrm>
        </p:grpSpPr>
        <p:sp>
          <p:nvSpPr>
            <p:cNvPr id="10248" name="Freeform 5"/>
            <p:cNvSpPr>
              <a:spLocks/>
            </p:cNvSpPr>
            <p:nvPr/>
          </p:nvSpPr>
          <p:spPr bwMode="auto">
            <a:xfrm>
              <a:off x="4404" y="1269"/>
              <a:ext cx="1133" cy="1055"/>
            </a:xfrm>
            <a:custGeom>
              <a:avLst/>
              <a:gdLst>
                <a:gd name="T0" fmla="*/ 34 w 1292"/>
                <a:gd name="T1" fmla="*/ 3 h 1255"/>
                <a:gd name="T2" fmla="*/ 5 w 1292"/>
                <a:gd name="T3" fmla="*/ 12 h 1255"/>
                <a:gd name="T4" fmla="*/ 4 w 1292"/>
                <a:gd name="T5" fmla="*/ 39 h 1255"/>
                <a:gd name="T6" fmla="*/ 8 w 1292"/>
                <a:gd name="T7" fmla="*/ 61 h 1255"/>
                <a:gd name="T8" fmla="*/ 34 w 1292"/>
                <a:gd name="T9" fmla="*/ 64 h 1255"/>
                <a:gd name="T10" fmla="*/ 90 w 1292"/>
                <a:gd name="T11" fmla="*/ 83 h 1255"/>
                <a:gd name="T12" fmla="*/ 139 w 1292"/>
                <a:gd name="T13" fmla="*/ 92 h 1255"/>
                <a:gd name="T14" fmla="*/ 167 w 1292"/>
                <a:gd name="T15" fmla="*/ 76 h 1255"/>
                <a:gd name="T16" fmla="*/ 178 w 1292"/>
                <a:gd name="T17" fmla="*/ 33 h 1255"/>
                <a:gd name="T18" fmla="*/ 167 w 1292"/>
                <a:gd name="T19" fmla="*/ 15 h 1255"/>
                <a:gd name="T20" fmla="*/ 103 w 1292"/>
                <a:gd name="T21" fmla="*/ 8 h 1255"/>
                <a:gd name="T22" fmla="*/ 34 w 1292"/>
                <a:gd name="T23" fmla="*/ 3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9" name="Freeform 6"/>
            <p:cNvSpPr>
              <a:spLocks/>
            </p:cNvSpPr>
            <p:nvPr/>
          </p:nvSpPr>
          <p:spPr bwMode="auto">
            <a:xfrm>
              <a:off x="3220" y="1179"/>
              <a:ext cx="1176" cy="1001"/>
            </a:xfrm>
            <a:custGeom>
              <a:avLst/>
              <a:gdLst>
                <a:gd name="T0" fmla="*/ 77 w 1340"/>
                <a:gd name="T1" fmla="*/ 3 h 1191"/>
                <a:gd name="T2" fmla="*/ 11 w 1340"/>
                <a:gd name="T3" fmla="*/ 4 h 1191"/>
                <a:gd name="T4" fmla="*/ 9 w 1340"/>
                <a:gd name="T5" fmla="*/ 29 h 1191"/>
                <a:gd name="T6" fmla="*/ 4 w 1340"/>
                <a:gd name="T7" fmla="*/ 53 h 1191"/>
                <a:gd name="T8" fmla="*/ 16 w 1340"/>
                <a:gd name="T9" fmla="*/ 64 h 1191"/>
                <a:gd name="T10" fmla="*/ 76 w 1340"/>
                <a:gd name="T11" fmla="*/ 64 h 1191"/>
                <a:gd name="T12" fmla="*/ 90 w 1340"/>
                <a:gd name="T13" fmla="*/ 83 h 1191"/>
                <a:gd name="T14" fmla="*/ 174 w 1340"/>
                <a:gd name="T15" fmla="*/ 80 h 1191"/>
                <a:gd name="T16" fmla="*/ 180 w 1340"/>
                <a:gd name="T17" fmla="*/ 42 h 1191"/>
                <a:gd name="T18" fmla="*/ 169 w 1340"/>
                <a:gd name="T19" fmla="*/ 25 h 1191"/>
                <a:gd name="T20" fmla="*/ 108 w 1340"/>
                <a:gd name="T21" fmla="*/ 21 h 1191"/>
                <a:gd name="T22" fmla="*/ 77 w 1340"/>
                <a:gd name="T23" fmla="*/ 3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40"/>
                <a:gd name="T37" fmla="*/ 0 h 1191"/>
                <a:gd name="T38" fmla="*/ 1340 w 1340"/>
                <a:gd name="T39" fmla="*/ 1191 h 119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" name="Freeform 7"/>
            <p:cNvSpPr>
              <a:spLocks/>
            </p:cNvSpPr>
            <p:nvPr/>
          </p:nvSpPr>
          <p:spPr bwMode="auto">
            <a:xfrm>
              <a:off x="3456" y="2064"/>
              <a:ext cx="1874" cy="1398"/>
            </a:xfrm>
            <a:custGeom>
              <a:avLst/>
              <a:gdLst>
                <a:gd name="T0" fmla="*/ 4 w 2135"/>
                <a:gd name="T1" fmla="*/ 48 h 1662"/>
                <a:gd name="T2" fmla="*/ 15 w 2135"/>
                <a:gd name="T3" fmla="*/ 6 h 1662"/>
                <a:gd name="T4" fmla="*/ 92 w 2135"/>
                <a:gd name="T5" fmla="*/ 14 h 1662"/>
                <a:gd name="T6" fmla="*/ 171 w 2135"/>
                <a:gd name="T7" fmla="*/ 7 h 1662"/>
                <a:gd name="T8" fmla="*/ 284 w 2135"/>
                <a:gd name="T9" fmla="*/ 30 h 1662"/>
                <a:gd name="T10" fmla="*/ 284 w 2135"/>
                <a:gd name="T11" fmla="*/ 86 h 1662"/>
                <a:gd name="T12" fmla="*/ 224 w 2135"/>
                <a:gd name="T13" fmla="*/ 119 h 1662"/>
                <a:gd name="T14" fmla="*/ 115 w 2135"/>
                <a:gd name="T15" fmla="*/ 114 h 1662"/>
                <a:gd name="T16" fmla="*/ 70 w 2135"/>
                <a:gd name="T17" fmla="*/ 95 h 1662"/>
                <a:gd name="T18" fmla="*/ 26 w 2135"/>
                <a:gd name="T19" fmla="*/ 80 h 1662"/>
                <a:gd name="T20" fmla="*/ 4 w 2135"/>
                <a:gd name="T21" fmla="*/ 4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251" name="Group 8"/>
            <p:cNvGrpSpPr>
              <a:grpSpLocks/>
            </p:cNvGrpSpPr>
            <p:nvPr/>
          </p:nvGrpSpPr>
          <p:grpSpPr bwMode="auto">
            <a:xfrm>
              <a:off x="3294" y="1264"/>
              <a:ext cx="462" cy="201"/>
              <a:chOff x="3552" y="246"/>
              <a:chExt cx="527" cy="248"/>
            </a:xfrm>
          </p:grpSpPr>
          <p:graphicFrame>
            <p:nvGraphicFramePr>
              <p:cNvPr id="10472" name="Object 9"/>
              <p:cNvGraphicFramePr>
                <a:graphicFrameLocks noChangeAspect="1"/>
              </p:cNvGraphicFramePr>
              <p:nvPr/>
            </p:nvGraphicFramePr>
            <p:xfrm>
              <a:off x="3552" y="246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88" name="Clip" r:id="rId3" imgW="1307263" imgH="1084139" progId="MS_ClipArt_Gallery.2">
                      <p:embed/>
                    </p:oleObj>
                  </mc:Choice>
                  <mc:Fallback>
                    <p:oleObj name="Clip" r:id="rId3" imgW="1307263" imgH="1084139" progId="MS_ClipArt_Gallery.2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46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473" name="Object 10"/>
              <p:cNvGraphicFramePr>
                <a:graphicFrameLocks noChangeAspect="1"/>
              </p:cNvGraphicFramePr>
              <p:nvPr/>
            </p:nvGraphicFramePr>
            <p:xfrm>
              <a:off x="3878" y="338"/>
              <a:ext cx="201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89" name="Clip" r:id="rId5" imgW="681706" imgH="480401" progId="MS_ClipArt_Gallery.2">
                      <p:embed/>
                    </p:oleObj>
                  </mc:Choice>
                  <mc:Fallback>
                    <p:oleObj name="Clip" r:id="rId5" imgW="681706" imgH="480401" progId="MS_ClipArt_Gallery.2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8" y="338"/>
                            <a:ext cx="201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474" name="Line 11"/>
              <p:cNvSpPr>
                <a:spLocks noChangeShapeType="1"/>
              </p:cNvSpPr>
              <p:nvPr/>
            </p:nvSpPr>
            <p:spPr bwMode="auto">
              <a:xfrm flipV="1">
                <a:off x="3844" y="434"/>
                <a:ext cx="8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252" name="Group 12"/>
            <p:cNvGrpSpPr>
              <a:grpSpLocks/>
            </p:cNvGrpSpPr>
            <p:nvPr/>
          </p:nvGrpSpPr>
          <p:grpSpPr bwMode="auto">
            <a:xfrm>
              <a:off x="3294" y="1639"/>
              <a:ext cx="462" cy="201"/>
              <a:chOff x="3552" y="246"/>
              <a:chExt cx="527" cy="248"/>
            </a:xfrm>
          </p:grpSpPr>
          <p:graphicFrame>
            <p:nvGraphicFramePr>
              <p:cNvPr id="10469" name="Object 13"/>
              <p:cNvGraphicFramePr>
                <a:graphicFrameLocks noChangeAspect="1"/>
              </p:cNvGraphicFramePr>
              <p:nvPr/>
            </p:nvGraphicFramePr>
            <p:xfrm>
              <a:off x="3552" y="246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90" name="Clip" r:id="rId7" imgW="1307263" imgH="1084139" progId="MS_ClipArt_Gallery.2">
                      <p:embed/>
                    </p:oleObj>
                  </mc:Choice>
                  <mc:Fallback>
                    <p:oleObj name="Clip" r:id="rId7" imgW="1307263" imgH="1084139" progId="MS_ClipArt_Gallery.2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46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470" name="Object 14"/>
              <p:cNvGraphicFramePr>
                <a:graphicFrameLocks noChangeAspect="1"/>
              </p:cNvGraphicFramePr>
              <p:nvPr/>
            </p:nvGraphicFramePr>
            <p:xfrm>
              <a:off x="3878" y="338"/>
              <a:ext cx="201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91" name="Clip" r:id="rId8" imgW="681706" imgH="480401" progId="MS_ClipArt_Gallery.2">
                      <p:embed/>
                    </p:oleObj>
                  </mc:Choice>
                  <mc:Fallback>
                    <p:oleObj name="Clip" r:id="rId8" imgW="681706" imgH="480401" progId="MS_ClipArt_Gallery.2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8" y="338"/>
                            <a:ext cx="201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471" name="Line 15"/>
              <p:cNvSpPr>
                <a:spLocks noChangeShapeType="1"/>
              </p:cNvSpPr>
              <p:nvPr/>
            </p:nvSpPr>
            <p:spPr bwMode="auto">
              <a:xfrm flipV="1">
                <a:off x="3844" y="434"/>
                <a:ext cx="8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253" name="Group 16"/>
            <p:cNvGrpSpPr>
              <a:grpSpLocks/>
            </p:cNvGrpSpPr>
            <p:nvPr/>
          </p:nvGrpSpPr>
          <p:grpSpPr bwMode="auto">
            <a:xfrm>
              <a:off x="3531" y="1505"/>
              <a:ext cx="44" cy="135"/>
              <a:chOff x="3842" y="406"/>
              <a:chExt cx="51" cy="167"/>
            </a:xfrm>
          </p:grpSpPr>
          <p:sp>
            <p:nvSpPr>
              <p:cNvPr id="10466" name="Oval 17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0467" name="Oval 18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0468" name="Oval 19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</p:grpSp>
        <p:grpSp>
          <p:nvGrpSpPr>
            <p:cNvPr id="10254" name="Group 20"/>
            <p:cNvGrpSpPr>
              <a:grpSpLocks/>
            </p:cNvGrpSpPr>
            <p:nvPr/>
          </p:nvGrpSpPr>
          <p:grpSpPr bwMode="auto">
            <a:xfrm>
              <a:off x="3840" y="1824"/>
              <a:ext cx="132" cy="249"/>
              <a:chOff x="4180" y="783"/>
              <a:chExt cx="150" cy="307"/>
            </a:xfrm>
          </p:grpSpPr>
          <p:sp>
            <p:nvSpPr>
              <p:cNvPr id="10458" name="AutoShape 21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0459" name="Rectangle 22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0460" name="Rectangle 23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0461" name="AutoShape 24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0462" name="Line 25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63" name="Line 26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64" name="Rectangle 27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0465" name="Rectangle 28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</p:grpSp>
        <p:grpSp>
          <p:nvGrpSpPr>
            <p:cNvPr id="10255" name="Group 29"/>
            <p:cNvGrpSpPr>
              <a:grpSpLocks/>
            </p:cNvGrpSpPr>
            <p:nvPr/>
          </p:nvGrpSpPr>
          <p:grpSpPr bwMode="auto">
            <a:xfrm rot="-5400000">
              <a:off x="4024" y="1871"/>
              <a:ext cx="51" cy="147"/>
              <a:chOff x="3842" y="406"/>
              <a:chExt cx="51" cy="167"/>
            </a:xfrm>
          </p:grpSpPr>
          <p:sp>
            <p:nvSpPr>
              <p:cNvPr id="10455" name="Oval 30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0456" name="Oval 31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0457" name="Oval 32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</p:grpSp>
        <p:sp>
          <p:nvSpPr>
            <p:cNvPr id="10256" name="Line 33"/>
            <p:cNvSpPr>
              <a:spLocks noChangeShapeType="1"/>
            </p:cNvSpPr>
            <p:nvPr/>
          </p:nvSpPr>
          <p:spPr bwMode="auto">
            <a:xfrm>
              <a:off x="3913" y="1764"/>
              <a:ext cx="31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7" name="Line 34"/>
            <p:cNvSpPr>
              <a:spLocks noChangeShapeType="1"/>
            </p:cNvSpPr>
            <p:nvPr/>
          </p:nvSpPr>
          <p:spPr bwMode="auto">
            <a:xfrm>
              <a:off x="3915" y="1762"/>
              <a:ext cx="1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8" name="Line 35"/>
            <p:cNvSpPr>
              <a:spLocks noChangeShapeType="1"/>
            </p:cNvSpPr>
            <p:nvPr/>
          </p:nvSpPr>
          <p:spPr bwMode="auto">
            <a:xfrm>
              <a:off x="4227" y="1761"/>
              <a:ext cx="1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9" name="Line 36"/>
            <p:cNvSpPr>
              <a:spLocks noChangeShapeType="1"/>
            </p:cNvSpPr>
            <p:nvPr/>
          </p:nvSpPr>
          <p:spPr bwMode="auto">
            <a:xfrm>
              <a:off x="3724" y="1424"/>
              <a:ext cx="182" cy="1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0" name="Line 37"/>
            <p:cNvSpPr>
              <a:spLocks noChangeShapeType="1"/>
            </p:cNvSpPr>
            <p:nvPr/>
          </p:nvSpPr>
          <p:spPr bwMode="auto">
            <a:xfrm flipV="1">
              <a:off x="3732" y="1604"/>
              <a:ext cx="174" cy="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1" name="Line 38"/>
            <p:cNvSpPr>
              <a:spLocks noChangeShapeType="1"/>
            </p:cNvSpPr>
            <p:nvPr/>
          </p:nvSpPr>
          <p:spPr bwMode="auto">
            <a:xfrm flipV="1">
              <a:off x="4064" y="1658"/>
              <a:ext cx="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262" name="Group 39"/>
            <p:cNvGrpSpPr>
              <a:grpSpLocks/>
            </p:cNvGrpSpPr>
            <p:nvPr/>
          </p:nvGrpSpPr>
          <p:grpSpPr bwMode="auto">
            <a:xfrm>
              <a:off x="4139" y="1808"/>
              <a:ext cx="132" cy="249"/>
              <a:chOff x="4180" y="783"/>
              <a:chExt cx="150" cy="307"/>
            </a:xfrm>
          </p:grpSpPr>
          <p:sp>
            <p:nvSpPr>
              <p:cNvPr id="10447" name="AutoShape 40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0448" name="Rectangle 41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0449" name="Rectangle 42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0450" name="AutoShape 43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0451" name="Line 44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52" name="Line 45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53" name="Rectangle 46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0454" name="Rectangle 47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</p:grpSp>
        <p:grpSp>
          <p:nvGrpSpPr>
            <p:cNvPr id="10263" name="Group 48"/>
            <p:cNvGrpSpPr>
              <a:grpSpLocks/>
            </p:cNvGrpSpPr>
            <p:nvPr/>
          </p:nvGrpSpPr>
          <p:grpSpPr bwMode="auto">
            <a:xfrm>
              <a:off x="3552" y="2208"/>
              <a:ext cx="302" cy="583"/>
              <a:chOff x="3314" y="1248"/>
              <a:chExt cx="344" cy="694"/>
            </a:xfrm>
          </p:grpSpPr>
          <p:graphicFrame>
            <p:nvGraphicFramePr>
              <p:cNvPr id="10438" name="Object 49"/>
              <p:cNvGraphicFramePr>
                <a:graphicFrameLocks noChangeAspect="1"/>
              </p:cNvGraphicFramePr>
              <p:nvPr/>
            </p:nvGraphicFramePr>
            <p:xfrm>
              <a:off x="3314" y="1248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92" name="Clip" r:id="rId9" imgW="1307263" imgH="1084139" progId="MS_ClipArt_Gallery.2">
                      <p:embed/>
                    </p:oleObj>
                  </mc:Choice>
                  <mc:Fallback>
                    <p:oleObj name="Clip" r:id="rId9" imgW="1307263" imgH="1084139" progId="MS_ClipArt_Gallery.2">
                      <p:embed/>
                      <p:pic>
                        <p:nvPicPr>
                          <p:cNvPr id="0" name="Object 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4" y="1248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439" name="Line 50"/>
              <p:cNvSpPr>
                <a:spLocks noChangeShapeType="1"/>
              </p:cNvSpPr>
              <p:nvPr/>
            </p:nvSpPr>
            <p:spPr bwMode="auto">
              <a:xfrm flipV="1">
                <a:off x="3606" y="1433"/>
                <a:ext cx="52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10440" name="Object 51"/>
              <p:cNvGraphicFramePr>
                <a:graphicFrameLocks noChangeAspect="1"/>
              </p:cNvGraphicFramePr>
              <p:nvPr/>
            </p:nvGraphicFramePr>
            <p:xfrm>
              <a:off x="3314" y="1694"/>
              <a:ext cx="29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93" name="Clip" r:id="rId10" imgW="1307263" imgH="1084139" progId="MS_ClipArt_Gallery.2">
                      <p:embed/>
                    </p:oleObj>
                  </mc:Choice>
                  <mc:Fallback>
                    <p:oleObj name="Clip" r:id="rId10" imgW="1307263" imgH="1084139" progId="MS_ClipArt_Gallery.2">
                      <p:embed/>
                      <p:pic>
                        <p:nvPicPr>
                          <p:cNvPr id="0" name="Object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4" y="1694"/>
                            <a:ext cx="299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441" name="Line 52"/>
              <p:cNvSpPr>
                <a:spLocks noChangeShapeType="1"/>
              </p:cNvSpPr>
              <p:nvPr/>
            </p:nvSpPr>
            <p:spPr bwMode="auto">
              <a:xfrm flipV="1">
                <a:off x="3606" y="1882"/>
                <a:ext cx="5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442" name="Group 53"/>
              <p:cNvGrpSpPr>
                <a:grpSpLocks/>
              </p:cNvGrpSpPr>
              <p:nvPr/>
            </p:nvGrpSpPr>
            <p:grpSpPr bwMode="auto">
              <a:xfrm>
                <a:off x="3404" y="1504"/>
                <a:ext cx="51" cy="167"/>
                <a:chOff x="3842" y="406"/>
                <a:chExt cx="51" cy="167"/>
              </a:xfrm>
            </p:grpSpPr>
            <p:sp>
              <p:nvSpPr>
                <p:cNvPr id="10444" name="Oval 54"/>
                <p:cNvSpPr>
                  <a:spLocks noChangeArrowheads="1"/>
                </p:cNvSpPr>
                <p:nvPr/>
              </p:nvSpPr>
              <p:spPr bwMode="auto">
                <a:xfrm>
                  <a:off x="3842" y="40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10445" name="Oval 55"/>
                <p:cNvSpPr>
                  <a:spLocks noChangeArrowheads="1"/>
                </p:cNvSpPr>
                <p:nvPr/>
              </p:nvSpPr>
              <p:spPr bwMode="auto">
                <a:xfrm>
                  <a:off x="3844" y="46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10446" name="Oval 56"/>
                <p:cNvSpPr>
                  <a:spLocks noChangeArrowheads="1"/>
                </p:cNvSpPr>
                <p:nvPr/>
              </p:nvSpPr>
              <p:spPr bwMode="auto">
                <a:xfrm>
                  <a:off x="3846" y="52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</p:grpSp>
          <p:sp>
            <p:nvSpPr>
              <p:cNvPr id="10443" name="Line 57"/>
              <p:cNvSpPr>
                <a:spLocks noChangeShapeType="1"/>
              </p:cNvSpPr>
              <p:nvPr/>
            </p:nvSpPr>
            <p:spPr bwMode="auto">
              <a:xfrm>
                <a:off x="3654" y="1431"/>
                <a:ext cx="0" cy="4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aphicFrame>
          <p:nvGraphicFramePr>
            <p:cNvPr id="10264" name="Object 58"/>
            <p:cNvGraphicFramePr>
              <a:graphicFrameLocks noChangeAspect="1"/>
            </p:cNvGraphicFramePr>
            <p:nvPr/>
          </p:nvGraphicFramePr>
          <p:xfrm>
            <a:off x="4083" y="2834"/>
            <a:ext cx="263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94" name="Clip" r:id="rId11" imgW="1307263" imgH="1084139" progId="MS_ClipArt_Gallery.2">
                    <p:embed/>
                  </p:oleObj>
                </mc:Choice>
                <mc:Fallback>
                  <p:oleObj name="Clip" r:id="rId11" imgW="1307263" imgH="1084139" progId="MS_ClipArt_Gallery.2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3" y="2834"/>
                          <a:ext cx="263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5" name="Object 59"/>
            <p:cNvGraphicFramePr>
              <a:graphicFrameLocks noChangeAspect="1"/>
            </p:cNvGraphicFramePr>
            <p:nvPr/>
          </p:nvGraphicFramePr>
          <p:xfrm>
            <a:off x="3696" y="2827"/>
            <a:ext cx="26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95" name="Clip" r:id="rId12" imgW="1307263" imgH="1084139" progId="MS_ClipArt_Gallery.2">
                    <p:embed/>
                  </p:oleObj>
                </mc:Choice>
                <mc:Fallback>
                  <p:oleObj name="Clip" r:id="rId12" imgW="1307263" imgH="1084139" progId="MS_ClipArt_Gallery.2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827"/>
                          <a:ext cx="262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6" name="Oval 60"/>
            <p:cNvSpPr>
              <a:spLocks noChangeArrowheads="1"/>
            </p:cNvSpPr>
            <p:nvPr/>
          </p:nvSpPr>
          <p:spPr bwMode="auto">
            <a:xfrm rot="-5400000">
              <a:off x="3959" y="2892"/>
              <a:ext cx="40" cy="4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0267" name="Oval 61"/>
            <p:cNvSpPr>
              <a:spLocks noChangeArrowheads="1"/>
            </p:cNvSpPr>
            <p:nvPr/>
          </p:nvSpPr>
          <p:spPr bwMode="auto">
            <a:xfrm rot="-5400000">
              <a:off x="4012" y="2891"/>
              <a:ext cx="40" cy="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0268" name="Oval 62"/>
            <p:cNvSpPr>
              <a:spLocks noChangeArrowheads="1"/>
            </p:cNvSpPr>
            <p:nvPr/>
          </p:nvSpPr>
          <p:spPr bwMode="auto">
            <a:xfrm rot="-5400000">
              <a:off x="4061" y="2894"/>
              <a:ext cx="39" cy="4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0269" name="Line 63"/>
            <p:cNvSpPr>
              <a:spLocks noChangeShapeType="1"/>
            </p:cNvSpPr>
            <p:nvPr/>
          </p:nvSpPr>
          <p:spPr bwMode="auto">
            <a:xfrm rot="-5400000">
              <a:off x="4225" y="2818"/>
              <a:ext cx="3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0" name="Line 64"/>
            <p:cNvSpPr>
              <a:spLocks noChangeShapeType="1"/>
            </p:cNvSpPr>
            <p:nvPr/>
          </p:nvSpPr>
          <p:spPr bwMode="auto">
            <a:xfrm rot="5400000" flipH="1">
              <a:off x="3830" y="2813"/>
              <a:ext cx="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1" name="Line 65"/>
            <p:cNvSpPr>
              <a:spLocks noChangeShapeType="1"/>
            </p:cNvSpPr>
            <p:nvPr/>
          </p:nvSpPr>
          <p:spPr bwMode="auto">
            <a:xfrm rot="16200000" flipV="1">
              <a:off x="4049" y="2599"/>
              <a:ext cx="0" cy="3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2" name="Line 66"/>
            <p:cNvSpPr>
              <a:spLocks noChangeShapeType="1"/>
            </p:cNvSpPr>
            <p:nvPr/>
          </p:nvSpPr>
          <p:spPr bwMode="auto">
            <a:xfrm flipV="1">
              <a:off x="3838" y="2561"/>
              <a:ext cx="59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3" name="Line 67"/>
            <p:cNvSpPr>
              <a:spLocks noChangeShapeType="1"/>
            </p:cNvSpPr>
            <p:nvPr/>
          </p:nvSpPr>
          <p:spPr bwMode="auto">
            <a:xfrm>
              <a:off x="4217" y="2590"/>
              <a:ext cx="191" cy="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4" name="Line 68"/>
            <p:cNvSpPr>
              <a:spLocks noChangeShapeType="1"/>
            </p:cNvSpPr>
            <p:nvPr/>
          </p:nvSpPr>
          <p:spPr bwMode="auto">
            <a:xfrm flipH="1">
              <a:off x="4718" y="2588"/>
              <a:ext cx="176" cy="2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0275" name="Object 69"/>
            <p:cNvGraphicFramePr>
              <a:graphicFrameLocks noChangeAspect="1"/>
            </p:cNvGraphicFramePr>
            <p:nvPr/>
          </p:nvGraphicFramePr>
          <p:xfrm>
            <a:off x="4830" y="2306"/>
            <a:ext cx="1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96" name="Clip" r:id="rId13" imgW="982811" imgH="1208363" progId="MS_ClipArt_Gallery.2">
                    <p:embed/>
                  </p:oleObj>
                </mc:Choice>
                <mc:Fallback>
                  <p:oleObj name="Clip" r:id="rId13" imgW="982811" imgH="1208363" progId="MS_ClipArt_Gallery.2">
                    <p:embed/>
                    <p:pic>
                      <p:nvPicPr>
                        <p:cNvPr id="0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0" y="2306"/>
                          <a:ext cx="12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6" name="Object 70"/>
            <p:cNvGraphicFramePr>
              <a:graphicFrameLocks noChangeAspect="1"/>
            </p:cNvGraphicFramePr>
            <p:nvPr/>
          </p:nvGraphicFramePr>
          <p:xfrm>
            <a:off x="3988" y="2357"/>
            <a:ext cx="128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97" name="Clip" r:id="rId15" imgW="982811" imgH="1208363" progId="MS_ClipArt_Gallery.2">
                    <p:embed/>
                  </p:oleObj>
                </mc:Choice>
                <mc:Fallback>
                  <p:oleObj name="Clip" r:id="rId15" imgW="982811" imgH="1208363" progId="MS_ClipArt_Gallery.2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8" y="2357"/>
                          <a:ext cx="128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77" name="Freeform 71"/>
            <p:cNvSpPr>
              <a:spLocks/>
            </p:cNvSpPr>
            <p:nvPr/>
          </p:nvSpPr>
          <p:spPr bwMode="auto">
            <a:xfrm>
              <a:off x="4039" y="2215"/>
              <a:ext cx="853" cy="192"/>
            </a:xfrm>
            <a:custGeom>
              <a:avLst/>
              <a:gdLst>
                <a:gd name="T0" fmla="*/ 0 w 972"/>
                <a:gd name="T1" fmla="*/ 17 h 228"/>
                <a:gd name="T2" fmla="*/ 61 w 972"/>
                <a:gd name="T3" fmla="*/ 3 h 228"/>
                <a:gd name="T4" fmla="*/ 137 w 972"/>
                <a:gd name="T5" fmla="*/ 13 h 228"/>
                <a:gd name="T6" fmla="*/ 0 60000 65536"/>
                <a:gd name="T7" fmla="*/ 0 60000 65536"/>
                <a:gd name="T8" fmla="*/ 0 60000 65536"/>
                <a:gd name="T9" fmla="*/ 0 w 972"/>
                <a:gd name="T10" fmla="*/ 0 h 228"/>
                <a:gd name="T11" fmla="*/ 972 w 972"/>
                <a:gd name="T12" fmla="*/ 228 h 2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2" h="228">
                  <a:moveTo>
                    <a:pt x="0" y="228"/>
                  </a:moveTo>
                  <a:cubicBezTo>
                    <a:pt x="135" y="123"/>
                    <a:pt x="270" y="18"/>
                    <a:pt x="432" y="9"/>
                  </a:cubicBezTo>
                  <a:cubicBezTo>
                    <a:pt x="594" y="0"/>
                    <a:pt x="783" y="85"/>
                    <a:pt x="972" y="17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278" name="Group 72"/>
            <p:cNvGrpSpPr>
              <a:grpSpLocks/>
            </p:cNvGrpSpPr>
            <p:nvPr/>
          </p:nvGrpSpPr>
          <p:grpSpPr bwMode="auto">
            <a:xfrm>
              <a:off x="4207" y="3111"/>
              <a:ext cx="256" cy="269"/>
              <a:chOff x="2870" y="1518"/>
              <a:chExt cx="292" cy="320"/>
            </a:xfrm>
          </p:grpSpPr>
          <p:graphicFrame>
            <p:nvGraphicFramePr>
              <p:cNvPr id="10436" name="Object 73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98" name="Clip" r:id="rId16" imgW="826829" imgH="840406" progId="MS_ClipArt_Gallery.2">
                      <p:embed/>
                    </p:oleObj>
                  </mc:Choice>
                  <mc:Fallback>
                    <p:oleObj name="Clip" r:id="rId16" imgW="826829" imgH="840406" progId="MS_ClipArt_Gallery.2">
                      <p:embed/>
                      <p:pic>
                        <p:nvPicPr>
                          <p:cNvPr id="0" name="Object 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437" name="Object 74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99" name="Clip" r:id="rId18" imgW="1268295" imgH="1199426" progId="MS_ClipArt_Gallery.2">
                      <p:embed/>
                    </p:oleObj>
                  </mc:Choice>
                  <mc:Fallback>
                    <p:oleObj name="Clip" r:id="rId18" imgW="1268295" imgH="1199426" progId="MS_ClipArt_Gallery.2">
                      <p:embed/>
                      <p:pic>
                        <p:nvPicPr>
                          <p:cNvPr id="0" name="Object 7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0279" name="Group 75"/>
            <p:cNvGrpSpPr>
              <a:grpSpLocks/>
            </p:cNvGrpSpPr>
            <p:nvPr/>
          </p:nvGrpSpPr>
          <p:grpSpPr bwMode="auto">
            <a:xfrm>
              <a:off x="4697" y="3131"/>
              <a:ext cx="256" cy="269"/>
              <a:chOff x="2870" y="1518"/>
              <a:chExt cx="292" cy="320"/>
            </a:xfrm>
          </p:grpSpPr>
          <p:graphicFrame>
            <p:nvGraphicFramePr>
              <p:cNvPr id="10434" name="Object 76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00" name="Clip" r:id="rId20" imgW="826829" imgH="840406" progId="MS_ClipArt_Gallery.2">
                      <p:embed/>
                    </p:oleObj>
                  </mc:Choice>
                  <mc:Fallback>
                    <p:oleObj name="Clip" r:id="rId20" imgW="826829" imgH="840406" progId="MS_ClipArt_Gallery.2">
                      <p:embed/>
                      <p:pic>
                        <p:nvPicPr>
                          <p:cNvPr id="0" name="Object 7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435" name="Object 77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01" name="Clip" r:id="rId21" imgW="1268295" imgH="1199426" progId="MS_ClipArt_Gallery.2">
                      <p:embed/>
                    </p:oleObj>
                  </mc:Choice>
                  <mc:Fallback>
                    <p:oleObj name="Clip" r:id="rId21" imgW="1268295" imgH="1199426" progId="MS_ClipArt_Gallery.2">
                      <p:embed/>
                      <p:pic>
                        <p:nvPicPr>
                          <p:cNvPr id="0" name="Object 7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0280" name="Group 78"/>
            <p:cNvGrpSpPr>
              <a:grpSpLocks/>
            </p:cNvGrpSpPr>
            <p:nvPr/>
          </p:nvGrpSpPr>
          <p:grpSpPr bwMode="auto">
            <a:xfrm>
              <a:off x="4436" y="2952"/>
              <a:ext cx="239" cy="237"/>
              <a:chOff x="4733" y="2082"/>
              <a:chExt cx="272" cy="282"/>
            </a:xfrm>
          </p:grpSpPr>
          <p:graphicFrame>
            <p:nvGraphicFramePr>
              <p:cNvPr id="10432" name="Object 79"/>
              <p:cNvGraphicFramePr>
                <a:graphicFrameLocks noChangeAspect="1"/>
              </p:cNvGraphicFramePr>
              <p:nvPr/>
            </p:nvGraphicFramePr>
            <p:xfrm>
              <a:off x="4733" y="2082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02" name="Clip" r:id="rId22" imgW="826829" imgH="840406" progId="MS_ClipArt_Gallery.2">
                      <p:embed/>
                    </p:oleObj>
                  </mc:Choice>
                  <mc:Fallback>
                    <p:oleObj name="Clip" r:id="rId22" imgW="826829" imgH="840406" progId="MS_ClipArt_Gallery.2">
                      <p:embed/>
                      <p:pic>
                        <p:nvPicPr>
                          <p:cNvPr id="0" name="Object 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33" y="2082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433" name="Rectangle 80"/>
              <p:cNvSpPr>
                <a:spLocks noChangeArrowheads="1"/>
              </p:cNvSpPr>
              <p:nvPr/>
            </p:nvSpPr>
            <p:spPr bwMode="auto">
              <a:xfrm>
                <a:off x="4812" y="2181"/>
                <a:ext cx="192" cy="183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</p:grpSp>
        <p:sp>
          <p:nvSpPr>
            <p:cNvPr id="10281" name="Line 81"/>
            <p:cNvSpPr>
              <a:spLocks noChangeShapeType="1"/>
            </p:cNvSpPr>
            <p:nvPr/>
          </p:nvSpPr>
          <p:spPr bwMode="auto">
            <a:xfrm>
              <a:off x="4629" y="2891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282" name="Group 82"/>
            <p:cNvGrpSpPr>
              <a:grpSpLocks/>
            </p:cNvGrpSpPr>
            <p:nvPr/>
          </p:nvGrpSpPr>
          <p:grpSpPr bwMode="auto">
            <a:xfrm>
              <a:off x="5083" y="2528"/>
              <a:ext cx="131" cy="258"/>
              <a:chOff x="4180" y="783"/>
              <a:chExt cx="150" cy="307"/>
            </a:xfrm>
          </p:grpSpPr>
          <p:sp>
            <p:nvSpPr>
              <p:cNvPr id="10424" name="AutoShape 83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0425" name="Rectangle 84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0426" name="Rectangle 85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0427" name="AutoShape 86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0428" name="Line 87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29" name="Line 88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30" name="Rectangle 89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0431" name="Rectangle 90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</p:grpSp>
        <p:grpSp>
          <p:nvGrpSpPr>
            <p:cNvPr id="10283" name="Group 91"/>
            <p:cNvGrpSpPr>
              <a:grpSpLocks/>
            </p:cNvGrpSpPr>
            <p:nvPr/>
          </p:nvGrpSpPr>
          <p:grpSpPr bwMode="auto">
            <a:xfrm>
              <a:off x="5075" y="2808"/>
              <a:ext cx="131" cy="258"/>
              <a:chOff x="4180" y="783"/>
              <a:chExt cx="150" cy="307"/>
            </a:xfrm>
          </p:grpSpPr>
          <p:sp>
            <p:nvSpPr>
              <p:cNvPr id="10416" name="AutoShape 92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0417" name="Rectangle 93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0418" name="Rectangle 94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0419" name="AutoShape 95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0420" name="Line 96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21" name="Line 97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22" name="Rectangle 98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0423" name="Rectangle 99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</p:grpSp>
        <p:sp>
          <p:nvSpPr>
            <p:cNvPr id="10284" name="Line 100"/>
            <p:cNvSpPr>
              <a:spLocks noChangeShapeType="1"/>
            </p:cNvSpPr>
            <p:nvPr/>
          </p:nvSpPr>
          <p:spPr bwMode="auto">
            <a:xfrm rot="5400000" flipH="1">
              <a:off x="4839" y="2764"/>
              <a:ext cx="3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5" name="Line 101"/>
            <p:cNvSpPr>
              <a:spLocks noChangeShapeType="1"/>
            </p:cNvSpPr>
            <p:nvPr/>
          </p:nvSpPr>
          <p:spPr bwMode="auto">
            <a:xfrm rot="-5400000">
              <a:off x="5063" y="2922"/>
              <a:ext cx="0" cy="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6" name="Line 102"/>
            <p:cNvSpPr>
              <a:spLocks noChangeShapeType="1"/>
            </p:cNvSpPr>
            <p:nvPr/>
          </p:nvSpPr>
          <p:spPr bwMode="auto">
            <a:xfrm rot="-5400000">
              <a:off x="5056" y="2627"/>
              <a:ext cx="0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7" name="Line 103"/>
            <p:cNvSpPr>
              <a:spLocks noChangeShapeType="1"/>
            </p:cNvSpPr>
            <p:nvPr/>
          </p:nvSpPr>
          <p:spPr bwMode="auto">
            <a:xfrm flipV="1">
              <a:off x="4224" y="1456"/>
              <a:ext cx="289" cy="1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8" name="Line 104"/>
            <p:cNvSpPr>
              <a:spLocks noChangeShapeType="1"/>
            </p:cNvSpPr>
            <p:nvPr/>
          </p:nvSpPr>
          <p:spPr bwMode="auto">
            <a:xfrm>
              <a:off x="4813" y="1446"/>
              <a:ext cx="306" cy="1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9" name="Line 105"/>
            <p:cNvSpPr>
              <a:spLocks noChangeShapeType="1"/>
            </p:cNvSpPr>
            <p:nvPr/>
          </p:nvSpPr>
          <p:spPr bwMode="auto">
            <a:xfrm flipH="1">
              <a:off x="5140" y="1658"/>
              <a:ext cx="152" cy="4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0" name="Line 106"/>
            <p:cNvSpPr>
              <a:spLocks noChangeShapeType="1"/>
            </p:cNvSpPr>
            <p:nvPr/>
          </p:nvSpPr>
          <p:spPr bwMode="auto">
            <a:xfrm>
              <a:off x="4655" y="1517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1" name="Line 107"/>
            <p:cNvSpPr>
              <a:spLocks noChangeShapeType="1"/>
            </p:cNvSpPr>
            <p:nvPr/>
          </p:nvSpPr>
          <p:spPr bwMode="auto">
            <a:xfrm>
              <a:off x="4671" y="1925"/>
              <a:ext cx="337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2" name="Line 108"/>
            <p:cNvSpPr>
              <a:spLocks noChangeShapeType="1"/>
            </p:cNvSpPr>
            <p:nvPr/>
          </p:nvSpPr>
          <p:spPr bwMode="auto">
            <a:xfrm flipH="1">
              <a:off x="4961" y="2218"/>
              <a:ext cx="168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3" name="Line 109"/>
            <p:cNvSpPr>
              <a:spLocks noChangeShapeType="1"/>
            </p:cNvSpPr>
            <p:nvPr/>
          </p:nvSpPr>
          <p:spPr bwMode="auto">
            <a:xfrm flipH="1">
              <a:off x="4818" y="1638"/>
              <a:ext cx="353" cy="2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4" name="Line 110"/>
            <p:cNvSpPr>
              <a:spLocks noChangeShapeType="1"/>
            </p:cNvSpPr>
            <p:nvPr/>
          </p:nvSpPr>
          <p:spPr bwMode="auto">
            <a:xfrm flipH="1">
              <a:off x="4824" y="1285"/>
              <a:ext cx="221" cy="1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5" name="Line 111"/>
            <p:cNvSpPr>
              <a:spLocks noChangeShapeType="1"/>
            </p:cNvSpPr>
            <p:nvPr/>
          </p:nvSpPr>
          <p:spPr bwMode="auto">
            <a:xfrm flipH="1">
              <a:off x="5276" y="1396"/>
              <a:ext cx="127" cy="1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296" name="Group 112"/>
            <p:cNvGrpSpPr>
              <a:grpSpLocks/>
            </p:cNvGrpSpPr>
            <p:nvPr/>
          </p:nvGrpSpPr>
          <p:grpSpPr bwMode="auto">
            <a:xfrm>
              <a:off x="3897" y="1517"/>
              <a:ext cx="316" cy="147"/>
              <a:chOff x="3600" y="219"/>
              <a:chExt cx="360" cy="175"/>
            </a:xfrm>
          </p:grpSpPr>
          <p:sp>
            <p:nvSpPr>
              <p:cNvPr id="10403" name="Oval 11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0404" name="Line 11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05" name="Line 11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06" name="Rectangle 11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07" name="Oval 11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grpSp>
            <p:nvGrpSpPr>
              <p:cNvPr id="10408" name="Group 11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0413" name="Line 11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14" name="Line 12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15" name="Line 12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09" name="Group 12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0410" name="Line 12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11" name="Line 12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12" name="Line 12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0297" name="Group 126"/>
            <p:cNvGrpSpPr>
              <a:grpSpLocks/>
            </p:cNvGrpSpPr>
            <p:nvPr/>
          </p:nvGrpSpPr>
          <p:grpSpPr bwMode="auto">
            <a:xfrm>
              <a:off x="4497" y="1373"/>
              <a:ext cx="316" cy="147"/>
              <a:chOff x="3600" y="219"/>
              <a:chExt cx="360" cy="175"/>
            </a:xfrm>
          </p:grpSpPr>
          <p:sp>
            <p:nvSpPr>
              <p:cNvPr id="10390" name="Oval 12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0391" name="Line 12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92" name="Line 12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93" name="Rectangle 13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94" name="Oval 13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grpSp>
            <p:nvGrpSpPr>
              <p:cNvPr id="10395" name="Group 13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0400" name="Line 13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01" name="Line 13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02" name="Line 13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96" name="Group 13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0397" name="Line 13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98" name="Line 13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99" name="Line 13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0298" name="Group 140"/>
            <p:cNvGrpSpPr>
              <a:grpSpLocks/>
            </p:cNvGrpSpPr>
            <p:nvPr/>
          </p:nvGrpSpPr>
          <p:grpSpPr bwMode="auto">
            <a:xfrm>
              <a:off x="4508" y="1787"/>
              <a:ext cx="316" cy="147"/>
              <a:chOff x="3600" y="219"/>
              <a:chExt cx="360" cy="175"/>
            </a:xfrm>
          </p:grpSpPr>
          <p:sp>
            <p:nvSpPr>
              <p:cNvPr id="10377" name="Oval 14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0378" name="Line 14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9" name="Line 14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0" name="Rectangle 14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81" name="Oval 14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grpSp>
            <p:nvGrpSpPr>
              <p:cNvPr id="10382" name="Group 14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0387" name="Line 14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88" name="Line 14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89" name="Line 14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83" name="Group 15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0384" name="Line 15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85" name="Line 15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86" name="Line 15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0299" name="Group 154"/>
            <p:cNvGrpSpPr>
              <a:grpSpLocks/>
            </p:cNvGrpSpPr>
            <p:nvPr/>
          </p:nvGrpSpPr>
          <p:grpSpPr bwMode="auto">
            <a:xfrm>
              <a:off x="5119" y="1504"/>
              <a:ext cx="315" cy="147"/>
              <a:chOff x="3600" y="219"/>
              <a:chExt cx="360" cy="175"/>
            </a:xfrm>
          </p:grpSpPr>
          <p:sp>
            <p:nvSpPr>
              <p:cNvPr id="10364" name="Oval 15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0365" name="Line 15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66" name="Line 15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67" name="Rectangle 15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68" name="Oval 15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grpSp>
            <p:nvGrpSpPr>
              <p:cNvPr id="10369" name="Group 16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0374" name="Line 16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75" name="Line 16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76" name="Line 16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70" name="Group 16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0371" name="Line 16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72" name="Line 16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73" name="Line 16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0300" name="Group 168"/>
            <p:cNvGrpSpPr>
              <a:grpSpLocks/>
            </p:cNvGrpSpPr>
            <p:nvPr/>
          </p:nvGrpSpPr>
          <p:grpSpPr bwMode="auto">
            <a:xfrm>
              <a:off x="4997" y="2069"/>
              <a:ext cx="316" cy="147"/>
              <a:chOff x="3600" y="219"/>
              <a:chExt cx="360" cy="175"/>
            </a:xfrm>
          </p:grpSpPr>
          <p:sp>
            <p:nvSpPr>
              <p:cNvPr id="10351" name="Oval 16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0352" name="Line 17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53" name="Line 17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54" name="Rectangle 17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55" name="Oval 17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grpSp>
            <p:nvGrpSpPr>
              <p:cNvPr id="10356" name="Group 17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0361" name="Line 17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62" name="Line 17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63" name="Line 17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57" name="Group 17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0358" name="Line 17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59" name="Line 18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60" name="Line 18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0301" name="Group 182"/>
            <p:cNvGrpSpPr>
              <a:grpSpLocks/>
            </p:cNvGrpSpPr>
            <p:nvPr/>
          </p:nvGrpSpPr>
          <p:grpSpPr bwMode="auto">
            <a:xfrm>
              <a:off x="4787" y="2437"/>
              <a:ext cx="316" cy="148"/>
              <a:chOff x="3600" y="219"/>
              <a:chExt cx="360" cy="175"/>
            </a:xfrm>
          </p:grpSpPr>
          <p:sp>
            <p:nvSpPr>
              <p:cNvPr id="10338" name="Oval 18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0339" name="Line 18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40" name="Line 18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41" name="Rectangle 18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42" name="Oval 18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grpSp>
            <p:nvGrpSpPr>
              <p:cNvPr id="10343" name="Group 18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0348" name="Line 18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49" name="Line 19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50" name="Line 19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44" name="Group 19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0345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46" name="Line 19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47" name="Line 19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0302" name="Group 196"/>
            <p:cNvGrpSpPr>
              <a:grpSpLocks/>
            </p:cNvGrpSpPr>
            <p:nvPr/>
          </p:nvGrpSpPr>
          <p:grpSpPr bwMode="auto">
            <a:xfrm>
              <a:off x="4403" y="2745"/>
              <a:ext cx="315" cy="147"/>
              <a:chOff x="3600" y="219"/>
              <a:chExt cx="360" cy="175"/>
            </a:xfrm>
          </p:grpSpPr>
          <p:sp>
            <p:nvSpPr>
              <p:cNvPr id="10325" name="Oval 19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0326" name="Line 19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27" name="Line 19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28" name="Rectangle 20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29" name="Oval 20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grpSp>
            <p:nvGrpSpPr>
              <p:cNvPr id="10330" name="Group 20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0335" name="Line 20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36" name="Line 20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37" name="Line 20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31" name="Group 20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0332" name="Line 20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33" name="Line 20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34" name="Line 20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0303" name="Group 210"/>
            <p:cNvGrpSpPr>
              <a:grpSpLocks/>
            </p:cNvGrpSpPr>
            <p:nvPr/>
          </p:nvGrpSpPr>
          <p:grpSpPr bwMode="auto">
            <a:xfrm>
              <a:off x="3897" y="2508"/>
              <a:ext cx="316" cy="147"/>
              <a:chOff x="3600" y="219"/>
              <a:chExt cx="360" cy="175"/>
            </a:xfrm>
          </p:grpSpPr>
          <p:sp>
            <p:nvSpPr>
              <p:cNvPr id="10312" name="Oval 21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0313" name="Line 21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14" name="Line 21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15" name="Rectangle 21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16" name="Oval 21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grpSp>
            <p:nvGrpSpPr>
              <p:cNvPr id="10317" name="Group 21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0322" name="Line 21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23" name="Line 21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24" name="Line 21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18" name="Group 22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0319" name="Line 22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20" name="Line 22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21" name="Line 22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04" name="Line 224"/>
            <p:cNvSpPr>
              <a:spLocks noChangeShapeType="1"/>
            </p:cNvSpPr>
            <p:nvPr/>
          </p:nvSpPr>
          <p:spPr bwMode="auto">
            <a:xfrm flipV="1">
              <a:off x="4058" y="2642"/>
              <a:ext cx="1" cy="1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5" name="Line 225"/>
            <p:cNvSpPr>
              <a:spLocks noChangeShapeType="1"/>
            </p:cNvSpPr>
            <p:nvPr/>
          </p:nvSpPr>
          <p:spPr bwMode="auto">
            <a:xfrm>
              <a:off x="3504" y="1728"/>
              <a:ext cx="144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6" name="Line 226"/>
            <p:cNvSpPr>
              <a:spLocks noChangeShapeType="1"/>
            </p:cNvSpPr>
            <p:nvPr/>
          </p:nvSpPr>
          <p:spPr bwMode="auto">
            <a:xfrm>
              <a:off x="3456" y="1776"/>
              <a:ext cx="144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7" name="Line 227"/>
            <p:cNvSpPr>
              <a:spLocks noChangeShapeType="1"/>
            </p:cNvSpPr>
            <p:nvPr/>
          </p:nvSpPr>
          <p:spPr bwMode="auto">
            <a:xfrm>
              <a:off x="3456" y="1392"/>
              <a:ext cx="672" cy="14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8" name="Line 228"/>
            <p:cNvSpPr>
              <a:spLocks noChangeShapeType="1"/>
            </p:cNvSpPr>
            <p:nvPr/>
          </p:nvSpPr>
          <p:spPr bwMode="auto">
            <a:xfrm>
              <a:off x="3552" y="1440"/>
              <a:ext cx="672" cy="14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9" name="Line 229"/>
            <p:cNvSpPr>
              <a:spLocks noChangeShapeType="1"/>
            </p:cNvSpPr>
            <p:nvPr/>
          </p:nvSpPr>
          <p:spPr bwMode="auto">
            <a:xfrm>
              <a:off x="3840" y="2976"/>
              <a:ext cx="1008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0" name="Line 230"/>
            <p:cNvSpPr>
              <a:spLocks noChangeShapeType="1"/>
            </p:cNvSpPr>
            <p:nvPr/>
          </p:nvSpPr>
          <p:spPr bwMode="auto">
            <a:xfrm>
              <a:off x="3888" y="2928"/>
              <a:ext cx="912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1" name="Text Box 231"/>
            <p:cNvSpPr txBox="1">
              <a:spLocks noChangeArrowheads="1"/>
            </p:cNvSpPr>
            <p:nvPr/>
          </p:nvSpPr>
          <p:spPr bwMode="auto">
            <a:xfrm>
              <a:off x="3673" y="3493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buClr>
                  <a:schemeClr val="accent2"/>
                </a:buClr>
                <a:buSzPct val="85000"/>
                <a:buFont typeface="ZapfDingbats"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 Class Notes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DC32169-CBDD-42B0-A708-11537DEF67AF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 smtClean="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Hybrid of client-server and P2P</a:t>
            </a:r>
          </a:p>
        </p:txBody>
      </p:sp>
      <p:sp>
        <p:nvSpPr>
          <p:cNvPr id="141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>
                <a:solidFill>
                  <a:srgbClr val="FF0000"/>
                </a:solidFill>
              </a:rPr>
              <a:t>Skype</a:t>
            </a:r>
          </a:p>
          <a:p>
            <a:pPr lvl="1" eaLnBrk="1" hangingPunct="1"/>
            <a:r>
              <a:rPr lang="en-US" altLang="en-US" sz="2000" dirty="0" smtClean="0"/>
              <a:t>Internet telephony app</a:t>
            </a:r>
          </a:p>
          <a:p>
            <a:pPr lvl="1" eaLnBrk="1" hangingPunct="1"/>
            <a:r>
              <a:rPr lang="en-US" altLang="en-US" sz="2000" dirty="0" smtClean="0">
                <a:solidFill>
                  <a:srgbClr val="FF0000"/>
                </a:solidFill>
              </a:rPr>
              <a:t>Finding </a:t>
            </a:r>
            <a:r>
              <a:rPr lang="en-US" altLang="en-US" sz="2000" dirty="0" smtClean="0"/>
              <a:t>address of remote party: </a:t>
            </a:r>
            <a:r>
              <a:rPr lang="en-US" altLang="en-US" sz="2000" dirty="0" smtClean="0">
                <a:solidFill>
                  <a:srgbClr val="FF0000"/>
                </a:solidFill>
              </a:rPr>
              <a:t>centralized server(s)</a:t>
            </a:r>
          </a:p>
          <a:p>
            <a:pPr lvl="1" eaLnBrk="1" hangingPunct="1"/>
            <a:r>
              <a:rPr lang="en-US" altLang="en-US" sz="2000" dirty="0" smtClean="0"/>
              <a:t>Client-client connection is direct (not through server) </a:t>
            </a:r>
          </a:p>
          <a:p>
            <a:pPr lvl="1" eaLnBrk="1" hangingPunct="1"/>
            <a:r>
              <a:rPr lang="en-US" altLang="en-US" sz="2000" dirty="0" smtClean="0"/>
              <a:t>Disconnect with the server after connecting with another client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>
                <a:solidFill>
                  <a:srgbClr val="FF0000"/>
                </a:solidFill>
              </a:rPr>
              <a:t>Instant messaging</a:t>
            </a:r>
          </a:p>
          <a:p>
            <a:pPr lvl="1" eaLnBrk="1" hangingPunct="1"/>
            <a:r>
              <a:rPr lang="en-US" altLang="en-US" sz="2000" dirty="0" smtClean="0"/>
              <a:t>Chatting between two users is P2P</a:t>
            </a:r>
          </a:p>
          <a:p>
            <a:pPr lvl="1" eaLnBrk="1" hangingPunct="1"/>
            <a:r>
              <a:rPr lang="en-US" altLang="en-US" sz="2000" dirty="0" smtClean="0"/>
              <a:t>Presence detection/location centralized:</a:t>
            </a:r>
          </a:p>
          <a:p>
            <a:pPr lvl="2" eaLnBrk="1" hangingPunct="1"/>
            <a:r>
              <a:rPr lang="en-US" altLang="en-US" sz="1800" dirty="0" smtClean="0"/>
              <a:t>User registers its IP address with central server when it comes online</a:t>
            </a:r>
          </a:p>
          <a:p>
            <a:pPr lvl="2" eaLnBrk="1" hangingPunct="1"/>
            <a:r>
              <a:rPr lang="en-US" altLang="en-US" sz="1800" dirty="0" smtClean="0"/>
              <a:t>User contacts central server to find IP addresses of buddies</a:t>
            </a:r>
          </a:p>
          <a:p>
            <a:pPr lvl="1" eaLnBrk="1" hangingPunct="1"/>
            <a:endParaRPr lang="en-US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>
              <a:solidFill>
                <a:schemeClr val="bg2"/>
              </a:solidFill>
            </a:endParaRPr>
          </a:p>
        </p:txBody>
      </p:sp>
      <p:sp>
        <p:nvSpPr>
          <p:cNvPr id="12291" name="Rectangle 1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>
                <a:solidFill>
                  <a:schemeClr val="bg2"/>
                </a:solidFill>
              </a:rPr>
              <a:t>CISC 250  Class Notes</a:t>
            </a:r>
          </a:p>
        </p:txBody>
      </p:sp>
      <p:sp>
        <p:nvSpPr>
          <p:cNvPr id="12292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31FF21-8225-4FCC-A2CB-4A67703D1473}" type="slidenum">
              <a:rPr lang="en-US" altLang="en-US" sz="1400" smtClean="0">
                <a:solidFill>
                  <a:schemeClr val="bg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 smtClean="0">
              <a:solidFill>
                <a:schemeClr val="bg2"/>
              </a:solidFill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5400" smtClean="0"/>
              <a:t>DNS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 Class Notes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4A5779-E7B1-42BE-88D0-386EC7C36A78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 smtClean="0"/>
          </a:p>
        </p:txBody>
      </p:sp>
      <p:sp>
        <p:nvSpPr>
          <p:cNvPr id="12779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7848600" cy="44958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800" dirty="0" smtClean="0"/>
              <a:t>Problem - how to </a:t>
            </a:r>
            <a:r>
              <a:rPr lang="en-US" altLang="en-US" sz="2800" dirty="0" smtClean="0">
                <a:solidFill>
                  <a:srgbClr val="FF0000"/>
                </a:solidFill>
              </a:rPr>
              <a:t>map host names </a:t>
            </a:r>
            <a:r>
              <a:rPr lang="en-US" altLang="en-US" sz="2800" dirty="0" smtClean="0"/>
              <a:t>to IP addresses?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800" dirty="0" smtClean="0"/>
              <a:t>Computer translate name into IP address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800" dirty="0" smtClean="0"/>
              <a:t>DNS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 smtClean="0"/>
              <a:t>a </a:t>
            </a:r>
            <a:r>
              <a:rPr lang="en-US" altLang="en-US" sz="2400" dirty="0" smtClean="0">
                <a:solidFill>
                  <a:srgbClr val="CC3300"/>
                </a:solidFill>
              </a:rPr>
              <a:t>hierarchical</a:t>
            </a:r>
            <a:r>
              <a:rPr lang="en-US" altLang="en-US" sz="2400" dirty="0" smtClean="0"/>
              <a:t>, domain-based </a:t>
            </a:r>
            <a:r>
              <a:rPr lang="en-US" altLang="en-US" sz="2400" dirty="0" smtClean="0">
                <a:solidFill>
                  <a:srgbClr val="FF0000"/>
                </a:solidFill>
              </a:rPr>
              <a:t>naming scheme(define the name for your computer) </a:t>
            </a:r>
            <a:r>
              <a:rPr lang="en-US" altLang="en-US" sz="2400" dirty="0" smtClean="0"/>
              <a:t>and a </a:t>
            </a:r>
            <a:r>
              <a:rPr lang="en-US" altLang="en-US" sz="2400" dirty="0" smtClean="0">
                <a:solidFill>
                  <a:srgbClr val="CC3300"/>
                </a:solidFill>
              </a:rPr>
              <a:t>distributed database system</a:t>
            </a:r>
            <a:r>
              <a:rPr lang="en-US" altLang="en-US" sz="2400" dirty="0" smtClean="0"/>
              <a:t>(many databases storing the name and location?)for implementing this naming scheme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 smtClean="0"/>
              <a:t>application-layer protocol(define how you get the mapping to IP)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000" dirty="0" smtClean="0"/>
              <a:t>host, routers, name servers to communicate to </a:t>
            </a:r>
            <a:r>
              <a:rPr lang="en-US" altLang="en-US" sz="2000" u="sng" dirty="0" smtClean="0"/>
              <a:t>resolve</a:t>
            </a:r>
            <a:r>
              <a:rPr lang="en-US" altLang="en-US" sz="2000" dirty="0" smtClean="0"/>
              <a:t> names (address/name translation)</a:t>
            </a:r>
          </a:p>
          <a:p>
            <a:pPr lvl="1" eaLnBrk="1" hangingPunct="1">
              <a:lnSpc>
                <a:spcPct val="110000"/>
              </a:lnSpc>
            </a:pPr>
            <a:endParaRPr lang="en-US" altLang="en-US" sz="2400" dirty="0" smtClean="0"/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Domain Name System – DNS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12783</TotalTime>
  <Pages>13</Pages>
  <Words>1711</Words>
  <Application>Microsoft Macintosh PowerPoint</Application>
  <PresentationFormat>On-screen Show (4:3)</PresentationFormat>
  <Paragraphs>449</Paragraphs>
  <Slides>30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Comic Sans MS</vt:lpstr>
      <vt:lpstr>Courier New</vt:lpstr>
      <vt:lpstr>MS PGothic</vt:lpstr>
      <vt:lpstr>Tahoma</vt:lpstr>
      <vt:lpstr>Times New Roman</vt:lpstr>
      <vt:lpstr>Wingdings</vt:lpstr>
      <vt:lpstr>ZapfDingbats</vt:lpstr>
      <vt:lpstr>Blends</vt:lpstr>
      <vt:lpstr>Clip</vt:lpstr>
      <vt:lpstr>CISC 250 –  Business Telecomm Networks</vt:lpstr>
      <vt:lpstr>Today’s Outline</vt:lpstr>
      <vt:lpstr>Applications and Application-Layer Protocols</vt:lpstr>
      <vt:lpstr>Application architectures</vt:lpstr>
      <vt:lpstr>Client-server architecture</vt:lpstr>
      <vt:lpstr>Pure P2P architecture</vt:lpstr>
      <vt:lpstr>Hybrid of client-server and P2P</vt:lpstr>
      <vt:lpstr>DNS</vt:lpstr>
      <vt:lpstr>Domain Name System – DNS</vt:lpstr>
      <vt:lpstr>Why not centralize DNS?</vt:lpstr>
      <vt:lpstr>Distributed, Hierarchical Database</vt:lpstr>
      <vt:lpstr>DNS: Root name servers</vt:lpstr>
      <vt:lpstr>TLD and Authoritative Servers</vt:lpstr>
      <vt:lpstr>Local Name Server</vt:lpstr>
      <vt:lpstr>Example</vt:lpstr>
      <vt:lpstr>Inserting records into DNS</vt:lpstr>
      <vt:lpstr>Email</vt:lpstr>
      <vt:lpstr>Email: User Agent</vt:lpstr>
      <vt:lpstr>Email: Mail Servers</vt:lpstr>
      <vt:lpstr>Email: SMTP [RFC 821]</vt:lpstr>
      <vt:lpstr>Interactions in SMTP - 1</vt:lpstr>
      <vt:lpstr>Interactions in SMTP - 2</vt:lpstr>
      <vt:lpstr>Interactions in SMTP - 3</vt:lpstr>
      <vt:lpstr>Interactions in SMTP - 4</vt:lpstr>
      <vt:lpstr>Mail message format</vt:lpstr>
      <vt:lpstr>Message format: multimedia extensions</vt:lpstr>
      <vt:lpstr>Scenario: Alice sends message to Bob</vt:lpstr>
      <vt:lpstr>Mail access protocols</vt:lpstr>
      <vt:lpstr>POP3 and IMAP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Communictions 3rd Edition</dc:title>
  <dc:creator>Jinwei Cao</dc:creator>
  <dc:description>Chapter 4</dc:description>
  <cp:lastModifiedBy>Wang, Peiyu</cp:lastModifiedBy>
  <cp:revision>258</cp:revision>
  <cp:lastPrinted>1988-10-23T22:36:52Z</cp:lastPrinted>
  <dcterms:created xsi:type="dcterms:W3CDTF">1988-10-23T22:40:16Z</dcterms:created>
  <dcterms:modified xsi:type="dcterms:W3CDTF">2017-03-15T03:22:23Z</dcterms:modified>
</cp:coreProperties>
</file>