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766" r:id="rId2"/>
    <p:sldId id="903" r:id="rId3"/>
    <p:sldId id="900" r:id="rId4"/>
    <p:sldId id="920" r:id="rId5"/>
    <p:sldId id="917" r:id="rId6"/>
    <p:sldId id="905" r:id="rId7"/>
    <p:sldId id="919" r:id="rId8"/>
    <p:sldId id="911" r:id="rId9"/>
    <p:sldId id="918" r:id="rId10"/>
    <p:sldId id="916" r:id="rId11"/>
    <p:sldId id="899" r:id="rId12"/>
  </p:sldIdLst>
  <p:sldSz cx="9144000" cy="6858000" type="screen4x3"/>
  <p:notesSz cx="7150100" cy="94488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DDDD"/>
    <a:srgbClr val="FAF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65" autoAdjust="0"/>
  </p:normalViewPr>
  <p:slideViewPr>
    <p:cSldViewPr>
      <p:cViewPr varScale="1">
        <p:scale>
          <a:sx n="107" d="100"/>
          <a:sy n="107" d="100"/>
        </p:scale>
        <p:origin x="176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0893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4088" y="4487863"/>
            <a:ext cx="5241925" cy="42529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863" tIns="46108" rIns="93863" bIns="461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2375" y="715963"/>
            <a:ext cx="4705350" cy="35290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8622684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08946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29071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5675" y="4487863"/>
            <a:ext cx="5238750" cy="42529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29007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5675" y="4487863"/>
            <a:ext cx="5238750" cy="42529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97449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5675" y="4487863"/>
            <a:ext cx="5238750" cy="42529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56908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</p:grpSp>
      <p:sp>
        <p:nvSpPr>
          <p:cNvPr id="17921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921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53B3FD5-80BF-4FC6-8762-DD29D80649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083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F5970-6AE3-45A3-80A7-A539A4438C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54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228600"/>
            <a:ext cx="19621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28600"/>
            <a:ext cx="57340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A7322-236B-46BE-9A46-B983AADDC6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3400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75160-5D52-48EF-B75D-89259076E3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9677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84E49-60D0-474B-9134-B6F23C5EA1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7324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00200"/>
            <a:ext cx="38481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1600200"/>
            <a:ext cx="38481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B86C3-EDB9-49E5-9511-2C8FF366A0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6848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9167B-A3A5-44D1-BB81-C6734B875A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8191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7BDF4-C120-4855-95D1-F03829EA20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3377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E4762-8BF9-448B-88DB-00F67F87E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084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2DCAB-EE71-419D-BC22-C8FB7CFAC7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0780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FE981-D17E-444F-8011-573653497C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129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gray">
          <a:xfrm>
            <a:off x="685800" y="13716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mtClean="0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28600"/>
            <a:ext cx="75723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00200"/>
            <a:ext cx="7848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818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8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17818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324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1BE60B3-4D83-499F-B9C8-EFAB2A3D61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2" name="Picture 17" descr="Click To Downloa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0"/>
            <a:ext cx="99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ransition/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tools.com/tool/arin-whois-domain-search" TargetMode="External"/><Relationship Id="rId3" Type="http://schemas.openxmlformats.org/officeDocument/2006/relationships/hyperlink" Target="http://itools.com/tool/ripe-whois-ip-addres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886E75-B11D-4B21-A5BD-77EB3419941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 smtClean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391400" cy="1143000"/>
          </a:xfrm>
        </p:spPr>
        <p:txBody>
          <a:bodyPr/>
          <a:lstStyle/>
          <a:p>
            <a:pPr eaLnBrk="1" hangingPunct="1"/>
            <a:r>
              <a:rPr lang="en-US" altLang="en-US" sz="2400" b="1" smtClean="0"/>
              <a:t>CISC 250 –</a:t>
            </a:r>
            <a:r>
              <a:rPr lang="en-US" altLang="en-US" sz="3200" b="1" smtClean="0"/>
              <a:t> </a:t>
            </a:r>
            <a:br>
              <a:rPr lang="en-US" altLang="en-US" sz="3200" b="1" smtClean="0"/>
            </a:br>
            <a:r>
              <a:rPr lang="en-US" altLang="en-US" sz="3200" b="1" smtClean="0"/>
              <a:t>Business Telecomm Networks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3795713"/>
            <a:ext cx="5580063" cy="1304925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ICMP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&amp;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smtClean="0"/>
              <a:t>Lab 2</a:t>
            </a:r>
          </a:p>
        </p:txBody>
      </p:sp>
      <p:pic>
        <p:nvPicPr>
          <p:cNvPr id="4103" name="Picture 4" descr="Click To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76400"/>
            <a:ext cx="2057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22B1E2-A46D-4B3E-B102-98122DF25C7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 smtClean="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TRACEROUTE Alters the TTL Value to Find Routers Along a Path</a:t>
            </a:r>
          </a:p>
        </p:txBody>
      </p:sp>
      <p:graphicFrame>
        <p:nvGraphicFramePr>
          <p:cNvPr id="18438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524000" y="1600200"/>
          <a:ext cx="6161088" cy="474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Bitmap Image" r:id="rId3" imgW="6095238" imgH="4571429" progId="Paint.Picture">
                  <p:embed/>
                </p:oleObj>
              </mc:Choice>
              <mc:Fallback>
                <p:oleObj name="Bitmap Image" r:id="rId3" imgW="6095238" imgH="4571429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5084"/>
                      <a:stretch>
                        <a:fillRect/>
                      </a:stretch>
                    </p:blipFill>
                    <p:spPr bwMode="auto">
                      <a:xfrm>
                        <a:off x="1524000" y="1600200"/>
                        <a:ext cx="6161088" cy="474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567C66-33B8-4600-B038-22EE089087F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 smtClean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Check IP address location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2800" dirty="0" smtClean="0">
              <a:hlinkClick r:id="rId2"/>
            </a:endParaRPr>
          </a:p>
          <a:p>
            <a:pPr marL="0" indent="0" eaLnBrk="1" hangingPunct="1">
              <a:buNone/>
              <a:defRPr/>
            </a:pPr>
            <a:r>
              <a:rPr lang="en-US" altLang="en-US" sz="2800" dirty="0">
                <a:hlinkClick r:id="rId2"/>
              </a:rPr>
              <a:t>https://www.iplocation.net/</a:t>
            </a:r>
            <a:endParaRPr lang="en-US" altLang="en-US" sz="2800" dirty="0" smtClean="0">
              <a:hlinkClick r:id="rId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2800" dirty="0">
              <a:hlinkClick r:id="rId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800" dirty="0" smtClean="0">
                <a:hlinkClick r:id="rId2"/>
              </a:rPr>
              <a:t>http://itools.com/tool/arin-whois-domain-search</a:t>
            </a:r>
            <a:r>
              <a:rPr lang="en-US" altLang="en-US" sz="2800" dirty="0" smtClean="0"/>
              <a:t>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2800" dirty="0"/>
          </a:p>
          <a:p>
            <a:pPr marL="0" indent="0" eaLnBrk="1" hangingPunct="1">
              <a:buNone/>
              <a:defRPr/>
            </a:pPr>
            <a:r>
              <a:rPr lang="en-US" altLang="en-US" sz="2800" dirty="0">
                <a:hlinkClick r:id="rId3"/>
              </a:rPr>
              <a:t>http://</a:t>
            </a:r>
            <a:r>
              <a:rPr lang="en-US" altLang="en-US" sz="2800" dirty="0" smtClean="0">
                <a:hlinkClick r:id="rId3"/>
              </a:rPr>
              <a:t>itools.com/tool/ripe-whois-ip-address</a:t>
            </a:r>
            <a:r>
              <a:rPr lang="en-US" altLang="en-US" sz="2800" dirty="0" smtClean="0"/>
              <a:t> </a:t>
            </a:r>
          </a:p>
        </p:txBody>
      </p:sp>
      <p:sp>
        <p:nvSpPr>
          <p:cNvPr id="194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Lab 2 Part II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614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0047D0-0CDF-43BA-816E-CFDBA8A3812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 smtClean="0"/>
          </a:p>
        </p:txBody>
      </p:sp>
      <p:grpSp>
        <p:nvGrpSpPr>
          <p:cNvPr id="6149" name="Group 2"/>
          <p:cNvGrpSpPr>
            <a:grpSpLocks/>
          </p:cNvGrpSpPr>
          <p:nvPr/>
        </p:nvGrpSpPr>
        <p:grpSpPr bwMode="auto">
          <a:xfrm>
            <a:off x="381000" y="1371600"/>
            <a:ext cx="8331200" cy="4495800"/>
            <a:chOff x="138" y="1008"/>
            <a:chExt cx="5392" cy="2832"/>
          </a:xfrm>
        </p:grpSpPr>
        <p:sp>
          <p:nvSpPr>
            <p:cNvPr id="6151" name="Rectangle 3"/>
            <p:cNvSpPr>
              <a:spLocks noChangeArrowheads="1"/>
            </p:cNvSpPr>
            <p:nvPr/>
          </p:nvSpPr>
          <p:spPr bwMode="auto">
            <a:xfrm>
              <a:off x="2832" y="1241"/>
              <a:ext cx="2640" cy="631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Total Length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(16 bits)</a:t>
              </a:r>
            </a:p>
          </p:txBody>
        </p:sp>
        <p:sp>
          <p:nvSpPr>
            <p:cNvPr id="6152" name="Rectangle 4"/>
            <p:cNvSpPr>
              <a:spLocks noChangeArrowheads="1"/>
            </p:cNvSpPr>
            <p:nvPr/>
          </p:nvSpPr>
          <p:spPr bwMode="auto">
            <a:xfrm>
              <a:off x="192" y="1872"/>
              <a:ext cx="2640" cy="28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Identification (16 bits)</a:t>
              </a:r>
            </a:p>
          </p:txBody>
        </p:sp>
        <p:sp>
          <p:nvSpPr>
            <p:cNvPr id="6153" name="Rectangle 5"/>
            <p:cNvSpPr>
              <a:spLocks noChangeArrowheads="1"/>
            </p:cNvSpPr>
            <p:nvPr/>
          </p:nvSpPr>
          <p:spPr bwMode="auto">
            <a:xfrm>
              <a:off x="2832" y="2160"/>
              <a:ext cx="2640" cy="57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Header Checksum (16 bits)</a:t>
              </a:r>
            </a:p>
          </p:txBody>
        </p:sp>
        <p:sp>
          <p:nvSpPr>
            <p:cNvPr id="6154" name="Rectangle 6"/>
            <p:cNvSpPr>
              <a:spLocks noChangeArrowheads="1"/>
            </p:cNvSpPr>
            <p:nvPr/>
          </p:nvSpPr>
          <p:spPr bwMode="auto">
            <a:xfrm>
              <a:off x="192" y="2160"/>
              <a:ext cx="129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chemeClr val="tx2"/>
                  </a:solidFill>
                  <a:latin typeface="Arial" panose="020B0604020202020204" pitchFamily="34" charset="0"/>
                </a:rPr>
                <a:t>Time to Live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chemeClr val="tx2"/>
                  </a:solidFill>
                  <a:latin typeface="Arial" panose="020B0604020202020204" pitchFamily="34" charset="0"/>
                </a:rPr>
                <a:t>(8 bits)</a:t>
              </a:r>
            </a:p>
          </p:txBody>
        </p:sp>
        <p:sp>
          <p:nvSpPr>
            <p:cNvPr id="6155" name="Rectangle 7"/>
            <p:cNvSpPr>
              <a:spLocks noChangeArrowheads="1"/>
            </p:cNvSpPr>
            <p:nvPr/>
          </p:nvSpPr>
          <p:spPr bwMode="auto">
            <a:xfrm>
              <a:off x="2832" y="1872"/>
              <a:ext cx="672" cy="28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Flags</a:t>
              </a:r>
            </a:p>
          </p:txBody>
        </p:sp>
        <p:sp>
          <p:nvSpPr>
            <p:cNvPr id="6156" name="Rectangle 8"/>
            <p:cNvSpPr>
              <a:spLocks noChangeArrowheads="1"/>
            </p:cNvSpPr>
            <p:nvPr/>
          </p:nvSpPr>
          <p:spPr bwMode="auto">
            <a:xfrm>
              <a:off x="1488" y="2160"/>
              <a:ext cx="134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Protocol (8 bits)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1=ICMP</a:t>
              </a:r>
              <a:r>
                <a:rPr lang="en-US" altLang="en-US" sz="2000" dirty="0">
                  <a:latin typeface="Arial" panose="020B0604020202020204" pitchFamily="34" charset="0"/>
                </a:rPr>
                <a:t>, 6=TCP,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17=UDP</a:t>
              </a:r>
            </a:p>
          </p:txBody>
        </p:sp>
        <p:sp>
          <p:nvSpPr>
            <p:cNvPr id="6157" name="Text Box 9"/>
            <p:cNvSpPr txBox="1">
              <a:spLocks noChangeArrowheads="1"/>
            </p:cNvSpPr>
            <p:nvPr/>
          </p:nvSpPr>
          <p:spPr bwMode="auto">
            <a:xfrm>
              <a:off x="138" y="1008"/>
              <a:ext cx="4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Bit 0</a:t>
              </a:r>
            </a:p>
          </p:txBody>
        </p:sp>
        <p:sp>
          <p:nvSpPr>
            <p:cNvPr id="6158" name="Text Box 10"/>
            <p:cNvSpPr txBox="1">
              <a:spLocks noChangeArrowheads="1"/>
            </p:cNvSpPr>
            <p:nvPr/>
          </p:nvSpPr>
          <p:spPr bwMode="auto">
            <a:xfrm>
              <a:off x="4991" y="1008"/>
              <a:ext cx="5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Bit 31</a:t>
              </a:r>
            </a:p>
          </p:txBody>
        </p:sp>
        <p:sp>
          <p:nvSpPr>
            <p:cNvPr id="6159" name="Rectangle 11"/>
            <p:cNvSpPr>
              <a:spLocks noChangeArrowheads="1"/>
            </p:cNvSpPr>
            <p:nvPr/>
          </p:nvSpPr>
          <p:spPr bwMode="auto">
            <a:xfrm>
              <a:off x="192" y="2736"/>
              <a:ext cx="5280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Source IP Address (32 bits)</a:t>
              </a:r>
            </a:p>
          </p:txBody>
        </p:sp>
        <p:sp>
          <p:nvSpPr>
            <p:cNvPr id="6160" name="Rectangle 12"/>
            <p:cNvSpPr>
              <a:spLocks noChangeArrowheads="1"/>
            </p:cNvSpPr>
            <p:nvPr/>
          </p:nvSpPr>
          <p:spPr bwMode="auto">
            <a:xfrm>
              <a:off x="3504" y="1872"/>
              <a:ext cx="1968" cy="28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Fragment Offset (13 bits)</a:t>
              </a:r>
            </a:p>
          </p:txBody>
        </p:sp>
        <p:sp>
          <p:nvSpPr>
            <p:cNvPr id="6161" name="Rectangle 13"/>
            <p:cNvSpPr>
              <a:spLocks noChangeArrowheads="1"/>
            </p:cNvSpPr>
            <p:nvPr/>
          </p:nvSpPr>
          <p:spPr bwMode="auto">
            <a:xfrm>
              <a:off x="1488" y="1241"/>
              <a:ext cx="1344" cy="631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Diff-Serv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(8 bits)</a:t>
              </a:r>
            </a:p>
          </p:txBody>
        </p:sp>
        <p:sp>
          <p:nvSpPr>
            <p:cNvPr id="6162" name="Rectangle 14"/>
            <p:cNvSpPr>
              <a:spLocks noChangeArrowheads="1"/>
            </p:cNvSpPr>
            <p:nvPr/>
          </p:nvSpPr>
          <p:spPr bwMode="auto">
            <a:xfrm>
              <a:off x="816" y="1241"/>
              <a:ext cx="672" cy="631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Header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Length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(4 bits)</a:t>
              </a:r>
            </a:p>
          </p:txBody>
        </p:sp>
        <p:sp>
          <p:nvSpPr>
            <p:cNvPr id="6163" name="Rectangle 15"/>
            <p:cNvSpPr>
              <a:spLocks noChangeArrowheads="1"/>
            </p:cNvSpPr>
            <p:nvPr/>
          </p:nvSpPr>
          <p:spPr bwMode="auto">
            <a:xfrm>
              <a:off x="192" y="1241"/>
              <a:ext cx="624" cy="6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Version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(4 bits)</a:t>
              </a:r>
            </a:p>
          </p:txBody>
        </p:sp>
        <p:sp>
          <p:nvSpPr>
            <p:cNvPr id="6164" name="Rectangle 16"/>
            <p:cNvSpPr>
              <a:spLocks noChangeArrowheads="1"/>
            </p:cNvSpPr>
            <p:nvPr/>
          </p:nvSpPr>
          <p:spPr bwMode="auto">
            <a:xfrm>
              <a:off x="192" y="2976"/>
              <a:ext cx="5280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Destination IP Address (32 bits)</a:t>
              </a:r>
            </a:p>
          </p:txBody>
        </p:sp>
        <p:sp>
          <p:nvSpPr>
            <p:cNvPr id="6165" name="Rectangle 17"/>
            <p:cNvSpPr>
              <a:spLocks noChangeArrowheads="1"/>
            </p:cNvSpPr>
            <p:nvPr/>
          </p:nvSpPr>
          <p:spPr bwMode="auto">
            <a:xfrm>
              <a:off x="192" y="3216"/>
              <a:ext cx="3456" cy="24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Options (if any)</a:t>
              </a:r>
            </a:p>
          </p:txBody>
        </p:sp>
        <p:sp>
          <p:nvSpPr>
            <p:cNvPr id="6166" name="Rectangle 18"/>
            <p:cNvSpPr>
              <a:spLocks noChangeArrowheads="1"/>
            </p:cNvSpPr>
            <p:nvPr/>
          </p:nvSpPr>
          <p:spPr bwMode="auto">
            <a:xfrm>
              <a:off x="3648" y="3216"/>
              <a:ext cx="1824" cy="24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Padding</a:t>
              </a:r>
            </a:p>
          </p:txBody>
        </p:sp>
        <p:sp>
          <p:nvSpPr>
            <p:cNvPr id="6167" name="Rectangle 19"/>
            <p:cNvSpPr>
              <a:spLocks noChangeArrowheads="1"/>
            </p:cNvSpPr>
            <p:nvPr/>
          </p:nvSpPr>
          <p:spPr bwMode="auto">
            <a:xfrm>
              <a:off x="192" y="3456"/>
              <a:ext cx="5280" cy="38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Data Field</a:t>
              </a:r>
            </a:p>
          </p:txBody>
        </p:sp>
      </p:grpSp>
      <p:sp>
        <p:nvSpPr>
          <p:cNvPr id="6150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 smtClean="0"/>
              <a:t>IP Packet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819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819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A49215-4EC4-4F99-B867-D1ADDCE85A8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591425" cy="11430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ICMP: </a:t>
            </a:r>
            <a:r>
              <a:rPr lang="en-US" altLang="en-US" sz="2800" smtClean="0"/>
              <a:t>Internet Control Message Protocol</a:t>
            </a:r>
            <a:endParaRPr lang="en-US" altLang="en-US" sz="3600" smtClean="0"/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600200"/>
            <a:ext cx="6781800" cy="44958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ICMP’s most common uses are </a:t>
            </a:r>
            <a:r>
              <a:rPr lang="en-US" altLang="en-US" sz="2400" b="1" smtClean="0"/>
              <a:t>testing</a:t>
            </a:r>
            <a:r>
              <a:rPr lang="en-US" altLang="en-US" sz="2400" smtClean="0"/>
              <a:t> and </a:t>
            </a:r>
            <a:r>
              <a:rPr lang="en-US" altLang="en-US" sz="2400" b="1" smtClean="0"/>
              <a:t>troubleshooting</a:t>
            </a:r>
            <a:r>
              <a:rPr lang="en-US" altLang="en-US" sz="2400" smtClean="0"/>
              <a:t> 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Two of the most well-known utilities, </a:t>
            </a:r>
            <a:r>
              <a:rPr lang="en-US" altLang="en-US" sz="2400" b="1" smtClean="0"/>
              <a:t>PING</a:t>
            </a:r>
            <a:r>
              <a:rPr lang="en-US" altLang="en-US" sz="2400" smtClean="0"/>
              <a:t> and </a:t>
            </a:r>
            <a:r>
              <a:rPr lang="en-US" altLang="en-US" sz="2400" b="1" smtClean="0"/>
              <a:t>TRACEROUTE</a:t>
            </a:r>
            <a:r>
              <a:rPr lang="en-US" altLang="en-US" sz="2400" smtClean="0"/>
              <a:t>, rely on ICMP to perform </a:t>
            </a:r>
            <a:r>
              <a:rPr lang="en-US" altLang="en-US" sz="2400" u="sng" smtClean="0"/>
              <a:t>connectivity tests</a:t>
            </a:r>
            <a:r>
              <a:rPr lang="en-US" altLang="en-US" sz="2400" smtClean="0"/>
              <a:t> and </a:t>
            </a:r>
            <a:r>
              <a:rPr lang="en-US" altLang="en-US" sz="2400" u="sng" smtClean="0"/>
              <a:t>path discovery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921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922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DF95F6-ADBD-4B05-862C-3510B820930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 smtClean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591425" cy="11430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ICMP: </a:t>
            </a:r>
            <a:r>
              <a:rPr lang="en-US" altLang="en-US" sz="2800" smtClean="0"/>
              <a:t>Internet Control Message Protocol</a:t>
            </a:r>
            <a:endParaRPr lang="en-US" altLang="en-US" sz="3600" smtClean="0"/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600200"/>
            <a:ext cx="3810000" cy="44958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Used by hosts &amp; routers to communicate network-level information</a:t>
            </a:r>
          </a:p>
          <a:p>
            <a:pPr lvl="1" eaLnBrk="1" hangingPunct="1"/>
            <a:r>
              <a:rPr lang="en-US" altLang="en-US" sz="2000" b="1" smtClean="0"/>
              <a:t>echo request/reply</a:t>
            </a:r>
            <a:r>
              <a:rPr lang="en-US" altLang="en-US" sz="2000" smtClean="0"/>
              <a:t> (used by </a:t>
            </a:r>
            <a:r>
              <a:rPr lang="en-US" altLang="en-US" sz="2000" b="1" u="sng" smtClean="0"/>
              <a:t>ping</a:t>
            </a:r>
            <a:r>
              <a:rPr lang="en-US" altLang="en-US" sz="2000" smtClean="0"/>
              <a:t>)</a:t>
            </a:r>
          </a:p>
          <a:p>
            <a:pPr lvl="1" eaLnBrk="1" hangingPunct="1"/>
            <a:r>
              <a:rPr lang="en-US" altLang="en-US" sz="2000" b="1" smtClean="0"/>
              <a:t>error reporting</a:t>
            </a:r>
            <a:r>
              <a:rPr lang="en-US" altLang="en-US" sz="2000" smtClean="0"/>
              <a:t>: unreachable host, network, port, protocol</a:t>
            </a:r>
          </a:p>
          <a:p>
            <a:pPr eaLnBrk="1" hangingPunct="1"/>
            <a:r>
              <a:rPr lang="en-US" altLang="en-US" sz="2000" smtClean="0"/>
              <a:t>Network-layer, but “above” IP</a:t>
            </a:r>
          </a:p>
          <a:p>
            <a:pPr lvl="1" eaLnBrk="1" hangingPunct="1"/>
            <a:r>
              <a:rPr lang="en-US" altLang="en-US" sz="2000" smtClean="0"/>
              <a:t>ICMP msgs carried in IP packets</a:t>
            </a:r>
          </a:p>
        </p:txBody>
      </p:sp>
      <p:pic>
        <p:nvPicPr>
          <p:cNvPr id="9223" name="Picture 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603625"/>
            <a:ext cx="4038600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024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1024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BE5F55-F18C-4936-8497-A60E7A17159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591425" cy="11430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ICMP (cont’d)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3200400" cy="4495800"/>
          </a:xfrm>
        </p:spPr>
        <p:txBody>
          <a:bodyPr/>
          <a:lstStyle/>
          <a:p>
            <a:pPr eaLnBrk="1" hangingPunct="1"/>
            <a:r>
              <a:rPr lang="en-US" altLang="en-US" sz="2000" smtClean="0">
                <a:solidFill>
                  <a:schemeClr val="folHlink"/>
                </a:solidFill>
              </a:rPr>
              <a:t>ICMP message:</a:t>
            </a:r>
            <a:r>
              <a:rPr lang="en-US" altLang="en-US" sz="2000" smtClean="0"/>
              <a:t> type, code, checksum, &amp; data (e.g. the first 8 bytes of IP datagram causing error)</a:t>
            </a:r>
          </a:p>
          <a:p>
            <a:pPr eaLnBrk="1" hangingPunct="1"/>
            <a:endParaRPr lang="en-US" altLang="en-US" sz="2000" smtClean="0"/>
          </a:p>
        </p:txBody>
      </p:sp>
      <p:sp>
        <p:nvSpPr>
          <p:cNvPr id="10247" name="Text Box 4"/>
          <p:cNvSpPr txBox="1">
            <a:spLocks noChangeArrowheads="1"/>
          </p:cNvSpPr>
          <p:nvPr/>
        </p:nvSpPr>
        <p:spPr bwMode="auto">
          <a:xfrm>
            <a:off x="4584700" y="1760538"/>
            <a:ext cx="426085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>
                <a:latin typeface="Arial" panose="020B0604020202020204" pitchFamily="34" charset="0"/>
              </a:rPr>
              <a:t>Type</a:t>
            </a:r>
            <a:r>
              <a:rPr lang="en-US" altLang="en-US" sz="1800">
                <a:latin typeface="Arial" panose="020B0604020202020204" pitchFamily="34" charset="0"/>
              </a:rPr>
              <a:t>  </a:t>
            </a:r>
            <a:r>
              <a:rPr lang="en-US" altLang="en-US" sz="1800" u="sng">
                <a:latin typeface="Arial" panose="020B0604020202020204" pitchFamily="34" charset="0"/>
              </a:rPr>
              <a:t>Code</a:t>
            </a:r>
            <a:r>
              <a:rPr lang="en-US" altLang="en-US" sz="1800">
                <a:latin typeface="Arial" panose="020B0604020202020204" pitchFamily="34" charset="0"/>
              </a:rPr>
              <a:t>  </a:t>
            </a:r>
            <a:r>
              <a:rPr lang="en-US" altLang="en-US" sz="1800" u="sng">
                <a:latin typeface="Arial" panose="020B0604020202020204" pitchFamily="34" charset="0"/>
              </a:rPr>
              <a:t>description</a:t>
            </a:r>
            <a:endParaRPr lang="en-US" altLang="en-US" sz="18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0        0</a:t>
            </a:r>
            <a:r>
              <a:rPr lang="en-US" altLang="en-US" sz="1800">
                <a:latin typeface="Arial" panose="020B0604020202020204" pitchFamily="34" charset="0"/>
              </a:rPr>
              <a:t>         </a:t>
            </a:r>
            <a:r>
              <a:rPr lang="en-US" altLang="en-US" sz="1800" b="1">
                <a:latin typeface="Arial" panose="020B0604020202020204" pitchFamily="34" charset="0"/>
              </a:rPr>
              <a:t>echo reply (ping)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        0         dest. network unreachable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        1         dest host unreachable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        2         dest protocol unreachable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        3         dest port unreachable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        6         dest network unknown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        7         dest host unknown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4        0         source quench (congestion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                 control - not used)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8        0</a:t>
            </a:r>
            <a:r>
              <a:rPr lang="en-US" altLang="en-US" sz="1800">
                <a:latin typeface="Arial" panose="020B0604020202020204" pitchFamily="34" charset="0"/>
              </a:rPr>
              <a:t>         </a:t>
            </a:r>
            <a:r>
              <a:rPr lang="en-US" altLang="en-US" sz="1800" b="1">
                <a:latin typeface="Arial" panose="020B0604020202020204" pitchFamily="34" charset="0"/>
              </a:rPr>
              <a:t>echo request (ping)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        0         route advertisement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      0         router discovery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11      0         TTL expired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12      0         bad IP header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3AB8D6-12C7-4168-8097-523F9C425B3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Courier New" panose="02070309020205020404" pitchFamily="49" charset="0"/>
              </a:rPr>
              <a:t>ping</a:t>
            </a:r>
            <a:endParaRPr lang="en-GB" altLang="en-US" b="1" smtClean="0">
              <a:latin typeface="Courier New" panose="02070309020205020404" pitchFamily="49" charset="0"/>
            </a:endParaRP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Standard ping – used to check the availability of (connectivity to) a host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Ping &lt;ip address&gt;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If </a:t>
            </a:r>
            <a:r>
              <a:rPr lang="en-US" altLang="en-US" sz="2000" b="1" smtClean="0">
                <a:latin typeface="Courier New" panose="02070309020205020404" pitchFamily="49" charset="0"/>
              </a:rPr>
              <a:t>ping</a:t>
            </a:r>
            <a:r>
              <a:rPr lang="en-US" altLang="en-US" sz="2000" smtClean="0"/>
              <a:t> hostname, includes a rough check of DNS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Sends an ICMP </a:t>
            </a:r>
            <a:r>
              <a:rPr lang="en-US" altLang="en-US" sz="2400" smtClean="0">
                <a:solidFill>
                  <a:schemeClr val="hlink"/>
                </a:solidFill>
              </a:rPr>
              <a:t>ECHO_REQUEST </a:t>
            </a:r>
            <a:r>
              <a:rPr lang="en-US" altLang="en-US" sz="2400" smtClean="0"/>
              <a:t>(type = 8, code = 0)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Waits for an ICMP </a:t>
            </a:r>
            <a:r>
              <a:rPr lang="en-US" altLang="en-US" sz="2400" smtClean="0">
                <a:solidFill>
                  <a:schemeClr val="hlink"/>
                </a:solidFill>
              </a:rPr>
              <a:t>ECHO_REPLY </a:t>
            </a:r>
            <a:r>
              <a:rPr lang="en-US" altLang="en-US" sz="2400" smtClean="0"/>
              <a:t>(type = 0, code = 0)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Most </a:t>
            </a:r>
            <a:r>
              <a:rPr lang="en-US" altLang="en-US" sz="2400" b="1" smtClean="0">
                <a:latin typeface="Courier New" panose="02070309020205020404" pitchFamily="49" charset="0"/>
              </a:rPr>
              <a:t>ping</a:t>
            </a:r>
            <a:r>
              <a:rPr lang="en-US" altLang="en-US" sz="2400" smtClean="0"/>
              <a:t>s can display </a:t>
            </a:r>
            <a:r>
              <a:rPr lang="en-US" altLang="en-US" sz="2400" smtClean="0">
                <a:solidFill>
                  <a:schemeClr val="hlink"/>
                </a:solidFill>
              </a:rPr>
              <a:t>round trip time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Most </a:t>
            </a:r>
            <a:r>
              <a:rPr lang="en-US" altLang="en-US" sz="2400" b="1" smtClean="0">
                <a:latin typeface="Courier New" panose="02070309020205020404" pitchFamily="49" charset="0"/>
              </a:rPr>
              <a:t>ping</a:t>
            </a:r>
            <a:r>
              <a:rPr lang="en-US" altLang="en-US" sz="2400" smtClean="0"/>
              <a:t>s can allow </a:t>
            </a:r>
            <a:r>
              <a:rPr lang="en-US" altLang="en-US" sz="2400" smtClean="0">
                <a:solidFill>
                  <a:schemeClr val="hlink"/>
                </a:solidFill>
              </a:rPr>
              <a:t>setting size of packet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Can use to make a crude measurement of </a:t>
            </a:r>
            <a:r>
              <a:rPr lang="en-US" altLang="en-US" sz="2000" smtClean="0">
                <a:solidFill>
                  <a:schemeClr val="hlink"/>
                </a:solidFill>
              </a:rPr>
              <a:t>throughput</a:t>
            </a:r>
            <a:endParaRPr lang="en-GB" altLang="en-US" sz="200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9A4C23-8086-4A7F-A35E-0A9FF3A2FE8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 smtClean="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Lab 2 Part I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4E452D-69AC-45C4-87C2-9884F14095C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Courier New" panose="02070309020205020404" pitchFamily="49" charset="0"/>
              </a:rPr>
              <a:t>traceroute</a:t>
            </a:r>
            <a:endParaRPr lang="en-GB" altLang="en-US" smtClean="0"/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Used to display routers used to get to a specified Internet Host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In Windows: tracert &lt;ip address&gt;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Source sends series of ICMP packets to destination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First has TTL =1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Second has TTL=2, etc.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As IP packets pass through each router, TTL in IP header is decremented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Packet is discarded when TTL decrements to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0A75B7-E2FB-4C50-BE27-6F6C78FEF84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latin typeface="Courier New" panose="02070309020205020404" pitchFamily="49" charset="0"/>
              </a:rPr>
              <a:t>traceroute</a:t>
            </a:r>
            <a:endParaRPr lang="en-GB" altLang="en-US" smtClean="0"/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When nth packet arrives to nth router: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Router discards datagram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And sends to source an ICMP </a:t>
            </a:r>
            <a:r>
              <a:rPr lang="en-US" altLang="en-US" sz="2000" smtClean="0">
                <a:solidFill>
                  <a:schemeClr val="hlink"/>
                </a:solidFill>
              </a:rPr>
              <a:t>TIME_EXCEEDED</a:t>
            </a:r>
            <a:r>
              <a:rPr lang="en-US" altLang="en-US" sz="2000" smtClean="0"/>
              <a:t> message (type 11, code 0), including name of router&amp; IP address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When ICMP message arrives, source calculates RTT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Traceroute does this </a:t>
            </a:r>
            <a:r>
              <a:rPr lang="en-US" altLang="en-US" sz="2000" b="1" smtClean="0">
                <a:solidFill>
                  <a:srgbClr val="FF0000"/>
                </a:solidFill>
              </a:rPr>
              <a:t>3 times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When the packet eventually reaches destination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destination returns ICMP </a:t>
            </a:r>
            <a:r>
              <a:rPr lang="en-US" altLang="en-US" sz="2000" smtClean="0">
                <a:solidFill>
                  <a:schemeClr val="hlink"/>
                </a:solidFill>
              </a:rPr>
              <a:t>ECHO_REPLY </a:t>
            </a:r>
            <a:r>
              <a:rPr lang="en-US" altLang="en-US" sz="2000" smtClean="0"/>
              <a:t>(type = 0, code = 0)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smtClean="0"/>
              <a:t>source gets this ICMP, stops.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12042</TotalTime>
  <Pages>13</Pages>
  <Words>583</Words>
  <Application>Microsoft Macintosh PowerPoint</Application>
  <PresentationFormat>On-screen Show (4:3)</PresentationFormat>
  <Paragraphs>115</Paragraphs>
  <Slides>11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Courier New</vt:lpstr>
      <vt:lpstr>Tahoma</vt:lpstr>
      <vt:lpstr>Times New Roman</vt:lpstr>
      <vt:lpstr>Wingdings</vt:lpstr>
      <vt:lpstr>Blends</vt:lpstr>
      <vt:lpstr>Bitmap Image</vt:lpstr>
      <vt:lpstr>CISC 250 –  Business Telecomm Networks</vt:lpstr>
      <vt:lpstr>IP Packet</vt:lpstr>
      <vt:lpstr>ICMP: Internet Control Message Protocol</vt:lpstr>
      <vt:lpstr>ICMP: Internet Control Message Protocol</vt:lpstr>
      <vt:lpstr>ICMP (cont’d)</vt:lpstr>
      <vt:lpstr>ping</vt:lpstr>
      <vt:lpstr>Lab 2 Part I</vt:lpstr>
      <vt:lpstr>traceroute</vt:lpstr>
      <vt:lpstr>traceroute</vt:lpstr>
      <vt:lpstr>TRACEROUTE Alters the TTL Value to Find Routers Along a Path</vt:lpstr>
      <vt:lpstr>Lab 2 Part II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Communictions 3rd Edition</dc:title>
  <dc:subject/>
  <dc:creator>Jinwei Cao</dc:creator>
  <cp:keywords/>
  <dc:description>Chapter 4</dc:description>
  <cp:lastModifiedBy>Wang, Peiyu</cp:lastModifiedBy>
  <cp:revision>240</cp:revision>
  <cp:lastPrinted>1988-10-23T22:36:52Z</cp:lastPrinted>
  <dcterms:created xsi:type="dcterms:W3CDTF">1988-10-23T22:40:16Z</dcterms:created>
  <dcterms:modified xsi:type="dcterms:W3CDTF">2017-04-04T18:49:14Z</dcterms:modified>
</cp:coreProperties>
</file>