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2"/>
  </p:notesMasterIdLst>
  <p:handoutMasterIdLst>
    <p:handoutMasterId r:id="rId13"/>
  </p:handoutMasterIdLst>
  <p:sldIdLst>
    <p:sldId id="766" r:id="rId2"/>
    <p:sldId id="919" r:id="rId3"/>
    <p:sldId id="920" r:id="rId4"/>
    <p:sldId id="921" r:id="rId5"/>
    <p:sldId id="926" r:id="rId6"/>
    <p:sldId id="922" r:id="rId7"/>
    <p:sldId id="899" r:id="rId8"/>
    <p:sldId id="923" r:id="rId9"/>
    <p:sldId id="924" r:id="rId10"/>
    <p:sldId id="925" r:id="rId11"/>
  </p:sldIdLst>
  <p:sldSz cx="9144000" cy="6858000" type="screen4x3"/>
  <p:notesSz cx="7150100" cy="94488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FAF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7366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0" units="1/dev"/>
        </inkml:channelProperties>
      </inkml:inkSource>
      <inkml:timestamp xml:id="ts0" timeString="2010-04-20T18:58:24.054"/>
    </inkml:context>
    <inkml:brush xml:id="br0">
      <inkml:brushProperty name="width" value="0.03528" units="cm"/>
      <inkml:brushProperty name="height" value="0.03528" units="cm"/>
      <inkml:brushProperty name="color" value="#C00000"/>
      <inkml:brushProperty name="fitToCurve" value="1"/>
      <inkml:brushProperty name="ignorePressure" value="1"/>
    </inkml:brush>
  </inkml:definitions>
  <inkml:trace contextRef="#ctx0" brushRef="#br0">30 34 1,'0'0'9,"-7"-14"-5,7 14-6,-23-20-4</inkml:trace>
</inkml:ink>
</file>

<file path=ppt/ink/ink2.xml><?xml version="1.0" encoding="utf-8"?>
<inkml:ink xmlns:inkml="http://www.w3.org/2003/InkML">
  <inkml:definitions>
    <inkml:context xml:id="ctx0">
      <inkml:inkSource xml:id="inkSrc0">
        <inkml:traceFormat>
          <inkml:channel name="X" type="integer" max="24576" units="in"/>
          <inkml:channel name="Y" type="integer" max="18432" units="in"/>
          <inkml:channel name="F" type="integer" max="255" units="dev"/>
        </inkml:traceFormat>
        <inkml:channelProperties>
          <inkml:channelProperty channel="X" name="resolution" value="2540.15503" units="1/in"/>
          <inkml:channelProperty channel="Y" name="resolution" value="2540.24243" units="1/in"/>
          <inkml:channelProperty channel="F" name="resolution" value="0" units="1/dev"/>
        </inkml:channelProperties>
      </inkml:inkSource>
      <inkml:timestamp xml:id="ts0" timeString="2009-04-16T23:59:48.381"/>
    </inkml:context>
    <inkml:brush xml:id="br0">
      <inkml:brushProperty name="width" value="0.03528" units="cm"/>
      <inkml:brushProperty name="height" value="0.03528" units="cm"/>
      <inkml:brushProperty name="color" value="#C00000"/>
      <inkml:brushProperty name="fitToCurve" value="1"/>
      <inkml:brushProperty name="ignorePressure" value="1"/>
    </inkml:brush>
  </inkml:definitions>
  <inkml:trace contextRef="#ctx0" brushRef="#br0">0 0 2,'0'0'8,"0"0"-2,0 0 0,0 0-1,12 8 0,-12-8-1,0 0-1,0 0-7,0 0-13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54088" y="4487863"/>
            <a:ext cx="5241925" cy="4252912"/>
          </a:xfrm>
          <a:prstGeom prst="rect">
            <a:avLst/>
          </a:prstGeom>
          <a:noFill/>
          <a:ln w="12700">
            <a:noFill/>
            <a:miter lim="800000"/>
            <a:headEnd/>
            <a:tailEnd/>
          </a:ln>
          <a:effectLst/>
        </p:spPr>
        <p:txBody>
          <a:bodyPr vert="horz" wrap="square" lIns="93863" tIns="46108" rIns="93863" bIns="461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ChangeArrowheads="1" noTextEdit="1"/>
          </p:cNvSpPr>
          <p:nvPr>
            <p:ph type="sldImg" idx="2"/>
          </p:nvPr>
        </p:nvSpPr>
        <p:spPr bwMode="auto">
          <a:xfrm>
            <a:off x="1222375" y="715963"/>
            <a:ext cx="4705350" cy="35290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992876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3201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noTextEdit="1"/>
          </p:cNvSpPr>
          <p:nvPr>
            <p:ph type="sldImg"/>
          </p:nvPr>
        </p:nvSpPr>
        <p:spPr>
          <a:xfrm>
            <a:off x="1214438" y="706438"/>
            <a:ext cx="4724400" cy="3543300"/>
          </a:xfrm>
          <a:ln/>
        </p:spPr>
      </p:sp>
      <p:sp>
        <p:nvSpPr>
          <p:cNvPr id="8195" name="Rectangle 3"/>
          <p:cNvSpPr>
            <a:spLocks noGrp="1" noChangeArrowheads="1"/>
          </p:cNvSpPr>
          <p:nvPr>
            <p:ph type="body" idx="1"/>
          </p:nvPr>
        </p:nvSpPr>
        <p:spPr>
          <a:xfrm>
            <a:off x="954088" y="4487863"/>
            <a:ext cx="5241925" cy="42545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5215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a:xfrm>
            <a:off x="1214438" y="706438"/>
            <a:ext cx="4724400" cy="3543300"/>
          </a:xfrm>
          <a:ln/>
        </p:spPr>
      </p:sp>
      <p:sp>
        <p:nvSpPr>
          <p:cNvPr id="10243" name="Rectangle 3"/>
          <p:cNvSpPr>
            <a:spLocks noGrp="1" noChangeArrowheads="1"/>
          </p:cNvSpPr>
          <p:nvPr>
            <p:ph type="body" idx="1"/>
          </p:nvPr>
        </p:nvSpPr>
        <p:spPr>
          <a:xfrm>
            <a:off x="954088" y="4487863"/>
            <a:ext cx="5241925" cy="42545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9279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a:xfrm>
            <a:off x="1214438" y="706438"/>
            <a:ext cx="4724400" cy="3543300"/>
          </a:xfrm>
          <a:ln/>
        </p:spPr>
      </p:sp>
      <p:sp>
        <p:nvSpPr>
          <p:cNvPr id="12291" name="Rectangle 3"/>
          <p:cNvSpPr>
            <a:spLocks noGrp="1" noChangeArrowheads="1"/>
          </p:cNvSpPr>
          <p:nvPr>
            <p:ph type="body" idx="1"/>
          </p:nvPr>
        </p:nvSpPr>
        <p:spPr>
          <a:xfrm>
            <a:off x="954088" y="4487863"/>
            <a:ext cx="5241925" cy="42545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6412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4294967295"/>
          </p:nvPr>
        </p:nvSpPr>
        <p:spPr bwMode="auto">
          <a:xfrm>
            <a:off x="4049713" y="8974138"/>
            <a:ext cx="3098800" cy="473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8CD0FD33-002E-4A76-9061-D6CFB431D042}" type="slidenum">
              <a:rPr lang="en-US" altLang="en-US" sz="2400">
                <a:latin typeface="Tahoma" panose="020B0604030504040204" pitchFamily="34" charset="0"/>
              </a:rPr>
              <a:pPr eaLnBrk="1" hangingPunct="1">
                <a:spcBef>
                  <a:spcPct val="0"/>
                </a:spcBef>
              </a:pPr>
              <a:t>8</a:t>
            </a:fld>
            <a:endParaRPr lang="en-US" altLang="en-US" sz="2400">
              <a:latin typeface="Tahoma" panose="020B0604030504040204" pitchFamily="34" charset="0"/>
            </a:endParaRPr>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3591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4294967295"/>
          </p:nvPr>
        </p:nvSpPr>
        <p:spPr bwMode="auto">
          <a:xfrm>
            <a:off x="4049713" y="8974138"/>
            <a:ext cx="3098800" cy="473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77F20C5E-8A37-443E-A0C5-C35B424E3329}" type="slidenum">
              <a:rPr lang="en-US" altLang="en-US" sz="2400">
                <a:latin typeface="Tahoma" panose="020B0604030504040204" pitchFamily="34" charset="0"/>
              </a:rPr>
              <a:pPr eaLnBrk="1" hangingPunct="1">
                <a:spcBef>
                  <a:spcPct val="0"/>
                </a:spcBef>
              </a:pPr>
              <a:t>9</a:t>
            </a:fld>
            <a:endParaRPr lang="en-US" altLang="en-US" sz="2400">
              <a:latin typeface="Tahoma" panose="020B0604030504040204" pitchFamily="34" charset="0"/>
            </a:endParaRPr>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068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bwMode="auto">
          <a:xfrm>
            <a:off x="4049713" y="8974138"/>
            <a:ext cx="3098800" cy="473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pPr>
            <a:fld id="{DB7B6CCB-227F-4E00-80A4-3BA0D2161583}" type="slidenum">
              <a:rPr lang="en-US" altLang="en-US" sz="2400">
                <a:latin typeface="Tahoma" panose="020B0604030504040204" pitchFamily="34" charset="0"/>
              </a:rPr>
              <a:pPr eaLnBrk="1" hangingPunct="1">
                <a:spcBef>
                  <a:spcPct val="0"/>
                </a:spcBef>
              </a:pPr>
              <a:t>10</a:t>
            </a:fld>
            <a:endParaRPr lang="en-US" altLang="en-US" sz="2400">
              <a:latin typeface="Tahoma" panose="020B0604030504040204" pitchFamily="34" charset="0"/>
            </a:endParaRP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3206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endParaRPr lang="en-US" altLang="en-US" smtClean="0"/>
            </a:p>
          </p:txBody>
        </p:sp>
      </p:grpSp>
      <p:sp>
        <p:nvSpPr>
          <p:cNvPr id="179212"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79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CISC 250 Class Notes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7FDA871-34CD-4C76-8B30-05B76E1AA309}" type="slidenum">
              <a:rPr lang="en-US" altLang="en-US"/>
              <a:pPr>
                <a:defRPr/>
              </a:pPr>
              <a:t>‹#›</a:t>
            </a:fld>
            <a:endParaRPr lang="en-US" altLang="en-US"/>
          </a:p>
        </p:txBody>
      </p:sp>
    </p:spTree>
    <p:extLst>
      <p:ext uri="{BB962C8B-B14F-4D97-AF65-F5344CB8AC3E}">
        <p14:creationId xmlns:p14="http://schemas.microsoft.com/office/powerpoint/2010/main" val="7743195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7EE571E0-042E-4DF6-A0AC-84570F5A820E}" type="slidenum">
              <a:rPr lang="en-US" altLang="en-US"/>
              <a:pPr>
                <a:defRPr/>
              </a:pPr>
              <a:t>‹#›</a:t>
            </a:fld>
            <a:endParaRPr lang="en-US" altLang="en-US"/>
          </a:p>
        </p:txBody>
      </p:sp>
    </p:spTree>
    <p:extLst>
      <p:ext uri="{BB962C8B-B14F-4D97-AF65-F5344CB8AC3E}">
        <p14:creationId xmlns:p14="http://schemas.microsoft.com/office/powerpoint/2010/main" val="17546134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2286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2286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95FFED32-677C-40BA-B232-C3C8A2FD9BF7}" type="slidenum">
              <a:rPr lang="en-US" altLang="en-US"/>
              <a:pPr>
                <a:defRPr/>
              </a:pPr>
              <a:t>‹#›</a:t>
            </a:fld>
            <a:endParaRPr lang="en-US" altLang="en-US"/>
          </a:p>
        </p:txBody>
      </p:sp>
    </p:spTree>
    <p:extLst>
      <p:ext uri="{BB962C8B-B14F-4D97-AF65-F5344CB8AC3E}">
        <p14:creationId xmlns:p14="http://schemas.microsoft.com/office/powerpoint/2010/main" val="7348522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CE3236D8-7DE2-49EB-89BB-2985D609E2B6}" type="slidenum">
              <a:rPr lang="en-US" altLang="en-US"/>
              <a:pPr>
                <a:defRPr/>
              </a:pPr>
              <a:t>‹#›</a:t>
            </a:fld>
            <a:endParaRPr lang="en-US" altLang="en-US"/>
          </a:p>
        </p:txBody>
      </p:sp>
    </p:spTree>
    <p:extLst>
      <p:ext uri="{BB962C8B-B14F-4D97-AF65-F5344CB8AC3E}">
        <p14:creationId xmlns:p14="http://schemas.microsoft.com/office/powerpoint/2010/main" val="26031528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6" name="Rectangle 13"/>
          <p:cNvSpPr>
            <a:spLocks noGrp="1" noChangeArrowheads="1"/>
          </p:cNvSpPr>
          <p:nvPr>
            <p:ph type="sldNum" sz="quarter" idx="12"/>
          </p:nvPr>
        </p:nvSpPr>
        <p:spPr>
          <a:ln/>
        </p:spPr>
        <p:txBody>
          <a:bodyPr/>
          <a:lstStyle>
            <a:lvl1pPr>
              <a:defRPr/>
            </a:lvl1pPr>
          </a:lstStyle>
          <a:p>
            <a:pPr>
              <a:defRPr/>
            </a:pPr>
            <a:fld id="{BC42EF79-D01D-4700-95FA-679134FDEC66}" type="slidenum">
              <a:rPr lang="en-US" altLang="en-US"/>
              <a:pPr>
                <a:defRPr/>
              </a:pPr>
              <a:t>‹#›</a:t>
            </a:fld>
            <a:endParaRPr lang="en-US" altLang="en-US"/>
          </a:p>
        </p:txBody>
      </p:sp>
    </p:spTree>
    <p:extLst>
      <p:ext uri="{BB962C8B-B14F-4D97-AF65-F5344CB8AC3E}">
        <p14:creationId xmlns:p14="http://schemas.microsoft.com/office/powerpoint/2010/main" val="31763264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600200"/>
            <a:ext cx="38481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1600200"/>
            <a:ext cx="38481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7" name="Rectangle 13"/>
          <p:cNvSpPr>
            <a:spLocks noGrp="1" noChangeArrowheads="1"/>
          </p:cNvSpPr>
          <p:nvPr>
            <p:ph type="sldNum" sz="quarter" idx="12"/>
          </p:nvPr>
        </p:nvSpPr>
        <p:spPr>
          <a:ln/>
        </p:spPr>
        <p:txBody>
          <a:bodyPr/>
          <a:lstStyle>
            <a:lvl1pPr>
              <a:defRPr/>
            </a:lvl1pPr>
          </a:lstStyle>
          <a:p>
            <a:pPr>
              <a:defRPr/>
            </a:pPr>
            <a:fld id="{72CA7B69-264C-482E-926D-960CA8F1CAA3}" type="slidenum">
              <a:rPr lang="en-US" altLang="en-US"/>
              <a:pPr>
                <a:defRPr/>
              </a:pPr>
              <a:t>‹#›</a:t>
            </a:fld>
            <a:endParaRPr lang="en-US" altLang="en-US"/>
          </a:p>
        </p:txBody>
      </p:sp>
    </p:spTree>
    <p:extLst>
      <p:ext uri="{BB962C8B-B14F-4D97-AF65-F5344CB8AC3E}">
        <p14:creationId xmlns:p14="http://schemas.microsoft.com/office/powerpoint/2010/main" val="8607122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9" name="Rectangle 13"/>
          <p:cNvSpPr>
            <a:spLocks noGrp="1" noChangeArrowheads="1"/>
          </p:cNvSpPr>
          <p:nvPr>
            <p:ph type="sldNum" sz="quarter" idx="12"/>
          </p:nvPr>
        </p:nvSpPr>
        <p:spPr>
          <a:ln/>
        </p:spPr>
        <p:txBody>
          <a:bodyPr/>
          <a:lstStyle>
            <a:lvl1pPr>
              <a:defRPr/>
            </a:lvl1pPr>
          </a:lstStyle>
          <a:p>
            <a:pPr>
              <a:defRPr/>
            </a:pPr>
            <a:fld id="{52753B04-C55C-4105-8427-A9AC3A745E9A}" type="slidenum">
              <a:rPr lang="en-US" altLang="en-US"/>
              <a:pPr>
                <a:defRPr/>
              </a:pPr>
              <a:t>‹#›</a:t>
            </a:fld>
            <a:endParaRPr lang="en-US" altLang="en-US"/>
          </a:p>
        </p:txBody>
      </p:sp>
    </p:spTree>
    <p:extLst>
      <p:ext uri="{BB962C8B-B14F-4D97-AF65-F5344CB8AC3E}">
        <p14:creationId xmlns:p14="http://schemas.microsoft.com/office/powerpoint/2010/main" val="1463578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5" name="Rectangle 13"/>
          <p:cNvSpPr>
            <a:spLocks noGrp="1" noChangeArrowheads="1"/>
          </p:cNvSpPr>
          <p:nvPr>
            <p:ph type="sldNum" sz="quarter" idx="12"/>
          </p:nvPr>
        </p:nvSpPr>
        <p:spPr>
          <a:ln/>
        </p:spPr>
        <p:txBody>
          <a:bodyPr/>
          <a:lstStyle>
            <a:lvl1pPr>
              <a:defRPr/>
            </a:lvl1pPr>
          </a:lstStyle>
          <a:p>
            <a:pPr>
              <a:defRPr/>
            </a:pPr>
            <a:fld id="{E6CC162C-D137-4083-936A-8FDA138ECF23}" type="slidenum">
              <a:rPr lang="en-US" altLang="en-US"/>
              <a:pPr>
                <a:defRPr/>
              </a:pPr>
              <a:t>‹#›</a:t>
            </a:fld>
            <a:endParaRPr lang="en-US" altLang="en-US"/>
          </a:p>
        </p:txBody>
      </p:sp>
    </p:spTree>
    <p:extLst>
      <p:ext uri="{BB962C8B-B14F-4D97-AF65-F5344CB8AC3E}">
        <p14:creationId xmlns:p14="http://schemas.microsoft.com/office/powerpoint/2010/main" val="9369288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4" name="Rectangle 13"/>
          <p:cNvSpPr>
            <a:spLocks noGrp="1" noChangeArrowheads="1"/>
          </p:cNvSpPr>
          <p:nvPr>
            <p:ph type="sldNum" sz="quarter" idx="12"/>
          </p:nvPr>
        </p:nvSpPr>
        <p:spPr>
          <a:ln/>
        </p:spPr>
        <p:txBody>
          <a:bodyPr/>
          <a:lstStyle>
            <a:lvl1pPr>
              <a:defRPr/>
            </a:lvl1pPr>
          </a:lstStyle>
          <a:p>
            <a:pPr>
              <a:defRPr/>
            </a:pPr>
            <a:fld id="{D297363C-0973-4065-868E-A7951B9EFBA5}" type="slidenum">
              <a:rPr lang="en-US" altLang="en-US"/>
              <a:pPr>
                <a:defRPr/>
              </a:pPr>
              <a:t>‹#›</a:t>
            </a:fld>
            <a:endParaRPr lang="en-US" altLang="en-US"/>
          </a:p>
        </p:txBody>
      </p:sp>
    </p:spTree>
    <p:extLst>
      <p:ext uri="{BB962C8B-B14F-4D97-AF65-F5344CB8AC3E}">
        <p14:creationId xmlns:p14="http://schemas.microsoft.com/office/powerpoint/2010/main" val="1474726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7" name="Rectangle 13"/>
          <p:cNvSpPr>
            <a:spLocks noGrp="1" noChangeArrowheads="1"/>
          </p:cNvSpPr>
          <p:nvPr>
            <p:ph type="sldNum" sz="quarter" idx="12"/>
          </p:nvPr>
        </p:nvSpPr>
        <p:spPr>
          <a:ln/>
        </p:spPr>
        <p:txBody>
          <a:bodyPr/>
          <a:lstStyle>
            <a:lvl1pPr>
              <a:defRPr/>
            </a:lvl1pPr>
          </a:lstStyle>
          <a:p>
            <a:pPr>
              <a:defRPr/>
            </a:pPr>
            <a:fld id="{9724EBB6-9B01-44E3-A84D-5C13D18F5CEF}" type="slidenum">
              <a:rPr lang="en-US" altLang="en-US"/>
              <a:pPr>
                <a:defRPr/>
              </a:pPr>
              <a:t>‹#›</a:t>
            </a:fld>
            <a:endParaRPr lang="en-US" altLang="en-US"/>
          </a:p>
        </p:txBody>
      </p:sp>
    </p:spTree>
    <p:extLst>
      <p:ext uri="{BB962C8B-B14F-4D97-AF65-F5344CB8AC3E}">
        <p14:creationId xmlns:p14="http://schemas.microsoft.com/office/powerpoint/2010/main" val="10990596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CISC 250 Class Notes</a:t>
            </a:r>
          </a:p>
        </p:txBody>
      </p:sp>
      <p:sp>
        <p:nvSpPr>
          <p:cNvPr id="7" name="Rectangle 13"/>
          <p:cNvSpPr>
            <a:spLocks noGrp="1" noChangeArrowheads="1"/>
          </p:cNvSpPr>
          <p:nvPr>
            <p:ph type="sldNum" sz="quarter" idx="12"/>
          </p:nvPr>
        </p:nvSpPr>
        <p:spPr>
          <a:ln/>
        </p:spPr>
        <p:txBody>
          <a:bodyPr/>
          <a:lstStyle>
            <a:lvl1pPr>
              <a:defRPr/>
            </a:lvl1pPr>
          </a:lstStyle>
          <a:p>
            <a:pPr>
              <a:defRPr/>
            </a:pPr>
            <a:fld id="{819AB8B2-977F-404C-B33D-91008E9EE426}" type="slidenum">
              <a:rPr lang="en-US" altLang="en-US"/>
              <a:pPr>
                <a:defRPr/>
              </a:pPr>
              <a:t>‹#›</a:t>
            </a:fld>
            <a:endParaRPr lang="en-US" altLang="en-US"/>
          </a:p>
        </p:txBody>
      </p:sp>
    </p:spTree>
    <p:extLst>
      <p:ext uri="{BB962C8B-B14F-4D97-AF65-F5344CB8AC3E}">
        <p14:creationId xmlns:p14="http://schemas.microsoft.com/office/powerpoint/2010/main" val="34305181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gray">
          <a:xfrm>
            <a:off x="685800" y="13716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eaLnBrk="1" hangingPunct="1">
              <a:defRPr/>
            </a:pPr>
            <a:endParaRPr kumimoji="1" lang="en-US" altLang="en-US" smtClean="0"/>
          </a:p>
        </p:txBody>
      </p:sp>
      <p:sp>
        <p:nvSpPr>
          <p:cNvPr id="1027" name="Rectangle 9"/>
          <p:cNvSpPr>
            <a:spLocks noGrp="1" noChangeArrowheads="1"/>
          </p:cNvSpPr>
          <p:nvPr>
            <p:ph type="title"/>
          </p:nvPr>
        </p:nvSpPr>
        <p:spPr bwMode="auto">
          <a:xfrm>
            <a:off x="1219200" y="228600"/>
            <a:ext cx="757237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10"/>
          <p:cNvSpPr>
            <a:spLocks noGrp="1" noChangeArrowheads="1"/>
          </p:cNvSpPr>
          <p:nvPr>
            <p:ph type="body" idx="1"/>
          </p:nvPr>
        </p:nvSpPr>
        <p:spPr bwMode="auto">
          <a:xfrm>
            <a:off x="990600" y="16002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8187"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en-US"/>
          </a:p>
        </p:txBody>
      </p:sp>
      <p:sp>
        <p:nvSpPr>
          <p:cNvPr id="178188" name="Rectangle 12"/>
          <p:cNvSpPr>
            <a:spLocks noGrp="1" noChangeArrowheads="1"/>
          </p:cNvSpPr>
          <p:nvPr>
            <p:ph type="ftr" sz="quarter" idx="3"/>
          </p:nvPr>
        </p:nvSpPr>
        <p:spPr bwMode="auto">
          <a:xfrm>
            <a:off x="3124200" y="6324600"/>
            <a:ext cx="381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mn-ea"/>
              </a:defRPr>
            </a:lvl1pPr>
          </a:lstStyle>
          <a:p>
            <a:pPr>
              <a:defRPr/>
            </a:pPr>
            <a:r>
              <a:rPr lang="en-US"/>
              <a:t>CISC 250 Class Notes</a:t>
            </a:r>
          </a:p>
        </p:txBody>
      </p:sp>
      <p:sp>
        <p:nvSpPr>
          <p:cNvPr id="178189" name="Rectangle 13"/>
          <p:cNvSpPr>
            <a:spLocks noGrp="1" noChangeArrowheads="1"/>
          </p:cNvSpPr>
          <p:nvPr>
            <p:ph type="sldNum" sz="quarter" idx="4"/>
          </p:nvPr>
        </p:nvSpPr>
        <p:spPr bwMode="auto">
          <a:xfrm>
            <a:off x="7848600" y="6324600"/>
            <a:ext cx="838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2BBEA481-3796-4153-A030-298639AEA069}" type="slidenum">
              <a:rPr lang="en-US" altLang="en-US"/>
              <a:pPr>
                <a:defRPr/>
              </a:pPr>
              <a:t>‹#›</a:t>
            </a:fld>
            <a:endParaRPr lang="en-US" altLang="en-US"/>
          </a:p>
        </p:txBody>
      </p:sp>
      <p:pic>
        <p:nvPicPr>
          <p:cNvPr id="1032" name="Picture 17" descr="Click To Downloa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381000"/>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4"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hf hdr="0"/>
  <p:txStyles>
    <p:titleStyle>
      <a:lvl1pPr algn="l"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l" rtl="0" eaLnBrk="0" fontAlgn="base" hangingPunct="0">
        <a:spcBef>
          <a:spcPct val="0"/>
        </a:spcBef>
        <a:spcAft>
          <a:spcPct val="0"/>
        </a:spcAft>
        <a:defRPr sz="4400">
          <a:solidFill>
            <a:schemeClr val="tx2"/>
          </a:solidFill>
          <a:latin typeface="Tahoma" pitchFamily="34" charset="0"/>
          <a:ea typeface="MS PGothic" panose="020B0600070205080204" pitchFamily="34" charset="-128"/>
        </a:defRPr>
      </a:lvl2pPr>
      <a:lvl3pPr algn="l" rtl="0" eaLnBrk="0" fontAlgn="base" hangingPunct="0">
        <a:spcBef>
          <a:spcPct val="0"/>
        </a:spcBef>
        <a:spcAft>
          <a:spcPct val="0"/>
        </a:spcAft>
        <a:defRPr sz="4400">
          <a:solidFill>
            <a:schemeClr val="tx2"/>
          </a:solidFill>
          <a:latin typeface="Tahoma" pitchFamily="34" charset="0"/>
          <a:ea typeface="MS PGothic" panose="020B0600070205080204" pitchFamily="34" charset="-128"/>
        </a:defRPr>
      </a:lvl3pPr>
      <a:lvl4pPr algn="l" rtl="0" eaLnBrk="0" fontAlgn="base" hangingPunct="0">
        <a:spcBef>
          <a:spcPct val="0"/>
        </a:spcBef>
        <a:spcAft>
          <a:spcPct val="0"/>
        </a:spcAft>
        <a:defRPr sz="4400">
          <a:solidFill>
            <a:schemeClr val="tx2"/>
          </a:solidFill>
          <a:latin typeface="Tahoma" pitchFamily="34" charset="0"/>
          <a:ea typeface="MS PGothic" panose="020B0600070205080204" pitchFamily="34" charset="-128"/>
        </a:defRPr>
      </a:lvl4pPr>
      <a:lvl5pPr algn="l" rtl="0" eaLnBrk="0" fontAlgn="base" hangingPunct="0">
        <a:spcBef>
          <a:spcPct val="0"/>
        </a:spcBef>
        <a:spcAft>
          <a:spcPct val="0"/>
        </a:spcAft>
        <a:defRPr sz="4400">
          <a:solidFill>
            <a:schemeClr val="tx2"/>
          </a:solidFill>
          <a:latin typeface="Tahoma" pitchFamily="34" charset="0"/>
          <a:ea typeface="MS PGothic" panose="020B0600070205080204" pitchFamily="34" charset="-128"/>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hyperlink" Target="http://gaia.cs.umass.edu/wireshark-labs/HTTP-wireshark-file3.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hyperlink" Target="http://www.youtube.com/watch?v=p1zKRU7WMO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aia.cs.umass.edu/wireshark-labs/HTTP-wireshark-file3.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039F34F2-66FB-44EE-891C-F85DDA872563}" type="slidenum">
              <a:rPr lang="en-US" altLang="en-US" sz="1400" smtClean="0"/>
              <a:pPr>
                <a:spcBef>
                  <a:spcPct val="0"/>
                </a:spcBef>
                <a:buClrTx/>
                <a:buSzTx/>
                <a:buFontTx/>
                <a:buNone/>
              </a:pPr>
              <a:t>1</a:t>
            </a:fld>
            <a:endParaRPr lang="en-US" altLang="en-US" sz="1400" smtClean="0"/>
          </a:p>
        </p:txBody>
      </p:sp>
      <p:sp>
        <p:nvSpPr>
          <p:cNvPr id="4101" name="Rectangle 2"/>
          <p:cNvSpPr>
            <a:spLocks noGrp="1" noChangeArrowheads="1"/>
          </p:cNvSpPr>
          <p:nvPr>
            <p:ph type="title"/>
          </p:nvPr>
        </p:nvSpPr>
        <p:spPr>
          <a:xfrm>
            <a:off x="1371600" y="228600"/>
            <a:ext cx="7391400" cy="1143000"/>
          </a:xfrm>
        </p:spPr>
        <p:txBody>
          <a:bodyPr/>
          <a:lstStyle/>
          <a:p>
            <a:pPr eaLnBrk="1" hangingPunct="1"/>
            <a:r>
              <a:rPr lang="en-US" altLang="en-US" sz="2400" b="1" smtClean="0"/>
              <a:t>CISC 250 –</a:t>
            </a:r>
            <a:r>
              <a:rPr lang="en-US" altLang="en-US" sz="3200" b="1" smtClean="0"/>
              <a:t> </a:t>
            </a:r>
            <a:br>
              <a:rPr lang="en-US" altLang="en-US" sz="3200" b="1" smtClean="0"/>
            </a:br>
            <a:r>
              <a:rPr lang="en-US" altLang="en-US" sz="3200" b="1" smtClean="0"/>
              <a:t>Business Telecomm Networks</a:t>
            </a:r>
          </a:p>
        </p:txBody>
      </p:sp>
      <p:sp>
        <p:nvSpPr>
          <p:cNvPr id="4102" name="Rectangle 3"/>
          <p:cNvSpPr>
            <a:spLocks noGrp="1" noChangeArrowheads="1"/>
          </p:cNvSpPr>
          <p:nvPr>
            <p:ph type="body" idx="1"/>
          </p:nvPr>
        </p:nvSpPr>
        <p:spPr>
          <a:xfrm>
            <a:off x="2057400" y="3795713"/>
            <a:ext cx="5580063" cy="1304925"/>
          </a:xfrm>
        </p:spPr>
        <p:txBody>
          <a:bodyPr/>
          <a:lstStyle/>
          <a:p>
            <a:pPr algn="ctr" eaLnBrk="1" hangingPunct="1">
              <a:lnSpc>
                <a:spcPct val="80000"/>
              </a:lnSpc>
              <a:buFont typeface="Wingdings" panose="05000000000000000000" pitchFamily="2" charset="2"/>
              <a:buNone/>
            </a:pPr>
            <a:r>
              <a:rPr lang="en-US" altLang="en-US" sz="2800" smtClean="0"/>
              <a:t>ARP</a:t>
            </a:r>
          </a:p>
          <a:p>
            <a:pPr algn="ctr" eaLnBrk="1" hangingPunct="1">
              <a:lnSpc>
                <a:spcPct val="80000"/>
              </a:lnSpc>
              <a:buFont typeface="Wingdings" panose="05000000000000000000" pitchFamily="2" charset="2"/>
              <a:buNone/>
            </a:pPr>
            <a:r>
              <a:rPr lang="en-US" altLang="en-US" sz="2800" smtClean="0"/>
              <a:t>&amp;</a:t>
            </a:r>
          </a:p>
          <a:p>
            <a:pPr algn="ctr" eaLnBrk="1" hangingPunct="1">
              <a:lnSpc>
                <a:spcPct val="80000"/>
              </a:lnSpc>
              <a:buFont typeface="Wingdings" panose="05000000000000000000" pitchFamily="2" charset="2"/>
              <a:buNone/>
            </a:pPr>
            <a:r>
              <a:rPr lang="en-US" altLang="en-US" sz="2800" smtClean="0"/>
              <a:t>Lab 3</a:t>
            </a:r>
          </a:p>
        </p:txBody>
      </p:sp>
      <p:pic>
        <p:nvPicPr>
          <p:cNvPr id="4103" name="Picture 4" descr="Click To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7640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66800" y="685800"/>
            <a:ext cx="6248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400" b="1"/>
              <a:t>ARP SPOOFING!! How does it work?</a:t>
            </a:r>
          </a:p>
          <a:p>
            <a:pPr algn="ctr" eaLnBrk="1" hangingPunct="1">
              <a:spcBef>
                <a:spcPct val="0"/>
              </a:spcBef>
              <a:buClrTx/>
              <a:buSzTx/>
              <a:buFontTx/>
              <a:buNone/>
            </a:pPr>
            <a:endParaRPr lang="en-US" altLang="en-US" sz="2400" b="1"/>
          </a:p>
        </p:txBody>
      </p:sp>
      <p:sp>
        <p:nvSpPr>
          <p:cNvPr id="19459" name="Rectangle 3"/>
          <p:cNvSpPr>
            <a:spLocks noChangeArrowheads="1"/>
          </p:cNvSpPr>
          <p:nvPr/>
        </p:nvSpPr>
        <p:spPr bwMode="auto">
          <a:xfrm>
            <a:off x="457200" y="2543175"/>
            <a:ext cx="23622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a:t>Target 1</a:t>
            </a:r>
          </a:p>
          <a:p>
            <a:pPr algn="ctr" eaLnBrk="1" hangingPunct="1">
              <a:spcBef>
                <a:spcPct val="0"/>
              </a:spcBef>
              <a:buClrTx/>
              <a:buSzTx/>
              <a:buFontTx/>
              <a:buNone/>
            </a:pPr>
            <a:r>
              <a:rPr lang="en-US" altLang="en-US" sz="1600"/>
              <a:t>IP: 192.168.1.1</a:t>
            </a:r>
          </a:p>
          <a:p>
            <a:pPr algn="ctr" eaLnBrk="1" hangingPunct="1">
              <a:spcBef>
                <a:spcPct val="0"/>
              </a:spcBef>
              <a:buClrTx/>
              <a:buSzTx/>
              <a:buFontTx/>
              <a:buNone/>
            </a:pPr>
            <a:r>
              <a:rPr lang="en-US" altLang="en-US" sz="1600"/>
              <a:t>Hw: 00:00:00:00:00:01</a:t>
            </a:r>
          </a:p>
        </p:txBody>
      </p:sp>
      <p:sp>
        <p:nvSpPr>
          <p:cNvPr id="19460" name="Rectangle 4"/>
          <p:cNvSpPr>
            <a:spLocks noChangeArrowheads="1"/>
          </p:cNvSpPr>
          <p:nvPr/>
        </p:nvSpPr>
        <p:spPr bwMode="auto">
          <a:xfrm>
            <a:off x="6000750" y="2566988"/>
            <a:ext cx="2343150" cy="11620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a:t>Target 2</a:t>
            </a:r>
          </a:p>
          <a:p>
            <a:pPr algn="ctr" eaLnBrk="1" hangingPunct="1">
              <a:spcBef>
                <a:spcPct val="0"/>
              </a:spcBef>
              <a:buClrTx/>
              <a:buSzTx/>
              <a:buFontTx/>
              <a:buNone/>
            </a:pPr>
            <a:r>
              <a:rPr lang="en-US" altLang="en-US" sz="1600"/>
              <a:t>IP: 192.168.1.100</a:t>
            </a:r>
          </a:p>
          <a:p>
            <a:pPr algn="ctr" eaLnBrk="1" hangingPunct="1">
              <a:spcBef>
                <a:spcPct val="0"/>
              </a:spcBef>
              <a:buClrTx/>
              <a:buSzTx/>
              <a:buFontTx/>
              <a:buNone/>
            </a:pPr>
            <a:r>
              <a:rPr lang="en-US" altLang="en-US" sz="1600"/>
              <a:t>Hw: 00:00:00:00:00:02</a:t>
            </a:r>
          </a:p>
        </p:txBody>
      </p:sp>
      <p:sp>
        <p:nvSpPr>
          <p:cNvPr id="19461" name="Rectangle 5"/>
          <p:cNvSpPr>
            <a:spLocks noChangeArrowheads="1"/>
          </p:cNvSpPr>
          <p:nvPr/>
        </p:nvSpPr>
        <p:spPr bwMode="auto">
          <a:xfrm>
            <a:off x="3200400" y="4186238"/>
            <a:ext cx="24384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a:t>AM (Attacking Machine)</a:t>
            </a:r>
          </a:p>
          <a:p>
            <a:pPr algn="ctr" eaLnBrk="1" hangingPunct="1">
              <a:spcBef>
                <a:spcPct val="0"/>
              </a:spcBef>
              <a:buClrTx/>
              <a:buSzTx/>
              <a:buFontTx/>
              <a:buNone/>
            </a:pPr>
            <a:r>
              <a:rPr lang="en-US" altLang="en-US" sz="1600"/>
              <a:t>IP: 192.168.1.121</a:t>
            </a:r>
          </a:p>
          <a:p>
            <a:pPr algn="ctr" eaLnBrk="1" hangingPunct="1">
              <a:spcBef>
                <a:spcPct val="0"/>
              </a:spcBef>
              <a:buClrTx/>
              <a:buSzTx/>
              <a:buFontTx/>
              <a:buNone/>
            </a:pPr>
            <a:r>
              <a:rPr lang="en-US" altLang="en-US" sz="1600"/>
              <a:t>Hw: 00:00:00:00:00:03</a:t>
            </a:r>
          </a:p>
        </p:txBody>
      </p:sp>
      <p:sp>
        <p:nvSpPr>
          <p:cNvPr id="19462" name="Line 6"/>
          <p:cNvSpPr>
            <a:spLocks noChangeShapeType="1"/>
          </p:cNvSpPr>
          <p:nvPr/>
        </p:nvSpPr>
        <p:spPr bwMode="auto">
          <a:xfrm>
            <a:off x="2819400" y="2924175"/>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3" name="Rectangle 8"/>
          <p:cNvSpPr>
            <a:spLocks noChangeArrowheads="1"/>
          </p:cNvSpPr>
          <p:nvPr/>
        </p:nvSpPr>
        <p:spPr bwMode="auto">
          <a:xfrm>
            <a:off x="3124200" y="2847975"/>
            <a:ext cx="2438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400"/>
              <a:t>Switch</a:t>
            </a:r>
          </a:p>
        </p:txBody>
      </p:sp>
      <p:sp>
        <p:nvSpPr>
          <p:cNvPr id="19464" name="Line 9"/>
          <p:cNvSpPr>
            <a:spLocks noChangeShapeType="1"/>
          </p:cNvSpPr>
          <p:nvPr/>
        </p:nvSpPr>
        <p:spPr bwMode="auto">
          <a:xfrm flipH="1">
            <a:off x="3886200" y="2009775"/>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Text Box 10"/>
          <p:cNvSpPr txBox="1">
            <a:spLocks noChangeArrowheads="1"/>
          </p:cNvSpPr>
          <p:nvPr/>
        </p:nvSpPr>
        <p:spPr bwMode="auto">
          <a:xfrm>
            <a:off x="5318125" y="1538288"/>
            <a:ext cx="3825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600"/>
              <a:t>Switch forwarding traffic based on MAC address</a:t>
            </a:r>
          </a:p>
        </p:txBody>
      </p:sp>
      <p:sp>
        <p:nvSpPr>
          <p:cNvPr id="19466" name="Text Box 11"/>
          <p:cNvSpPr txBox="1">
            <a:spLocks noChangeArrowheads="1"/>
          </p:cNvSpPr>
          <p:nvPr/>
        </p:nvSpPr>
        <p:spPr bwMode="auto">
          <a:xfrm>
            <a:off x="3352800" y="5653088"/>
            <a:ext cx="206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b="1"/>
              <a:t>After Attack……..</a:t>
            </a:r>
          </a:p>
        </p:txBody>
      </p:sp>
      <p:sp>
        <p:nvSpPr>
          <p:cNvPr id="19467" name="Line 12"/>
          <p:cNvSpPr>
            <a:spLocks noChangeShapeType="1"/>
          </p:cNvSpPr>
          <p:nvPr/>
        </p:nvSpPr>
        <p:spPr bwMode="auto">
          <a:xfrm>
            <a:off x="3886200" y="2924175"/>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Line 13"/>
          <p:cNvSpPr>
            <a:spLocks noChangeShapeType="1"/>
          </p:cNvSpPr>
          <p:nvPr/>
        </p:nvSpPr>
        <p:spPr bwMode="auto">
          <a:xfrm>
            <a:off x="4800600" y="2924175"/>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Line 14"/>
          <p:cNvSpPr>
            <a:spLocks noChangeShapeType="1"/>
          </p:cNvSpPr>
          <p:nvPr/>
        </p:nvSpPr>
        <p:spPr bwMode="auto">
          <a:xfrm flipV="1">
            <a:off x="4800600" y="2909888"/>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0" name="Line 16"/>
          <p:cNvSpPr>
            <a:spLocks noChangeShapeType="1"/>
          </p:cNvSpPr>
          <p:nvPr/>
        </p:nvSpPr>
        <p:spPr bwMode="auto">
          <a:xfrm flipH="1">
            <a:off x="5105400" y="315277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Line 17"/>
          <p:cNvSpPr>
            <a:spLocks noChangeShapeType="1"/>
          </p:cNvSpPr>
          <p:nvPr/>
        </p:nvSpPr>
        <p:spPr bwMode="auto">
          <a:xfrm>
            <a:off x="5105400" y="3152775"/>
            <a:ext cx="0" cy="1052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2" name="Line 18"/>
          <p:cNvSpPr>
            <a:spLocks noChangeShapeType="1"/>
          </p:cNvSpPr>
          <p:nvPr/>
        </p:nvSpPr>
        <p:spPr bwMode="auto">
          <a:xfrm flipV="1">
            <a:off x="3581400" y="3152775"/>
            <a:ext cx="0" cy="1052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Line 19"/>
          <p:cNvSpPr>
            <a:spLocks noChangeShapeType="1"/>
          </p:cNvSpPr>
          <p:nvPr/>
        </p:nvSpPr>
        <p:spPr bwMode="auto">
          <a:xfrm flipH="1">
            <a:off x="2819400" y="3152775"/>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4" name="Date Placeholder 17"/>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9475"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4BACBD36-DE22-4542-A34A-A2DE3E401344}" type="slidenum">
              <a:rPr lang="en-US" altLang="en-US" sz="1400" smtClean="0"/>
              <a:pPr>
                <a:spcBef>
                  <a:spcPct val="0"/>
                </a:spcBef>
                <a:buClrTx/>
                <a:buSzTx/>
                <a:buFontTx/>
                <a:buNone/>
              </a:pPr>
              <a:t>10</a:t>
            </a:fld>
            <a:endParaRPr lang="en-US" altLang="en-US" sz="1400" smtClean="0"/>
          </a:p>
        </p:txBody>
      </p:sp>
      <p:sp>
        <p:nvSpPr>
          <p:cNvPr id="19476" name="Footer Placeholder 19"/>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mc:AlternateContent xmlns:mc="http://schemas.openxmlformats.org/markup-compatibility/2006">
        <mc:Choice xmlns:p14="http://schemas.microsoft.com/office/powerpoint/2010/main" Requires="p14">
          <p:contentPart p14:bwMode="auto" r:id="rId3">
            <p14:nvContentPartPr>
              <p14:cNvPr id="4098" name="Ink 18"/>
              <p14:cNvContentPartPr>
                <a14:cpLocks xmlns:a14="http://schemas.microsoft.com/office/drawing/2010/main" noRot="1" noChangeAspect="1" noEditPoints="1" noChangeArrowheads="1" noChangeShapeType="1"/>
              </p14:cNvContentPartPr>
              <p14:nvPr/>
            </p14:nvContentPartPr>
            <p14:xfrm>
              <a:off x="6016625" y="4926013"/>
              <a:ext cx="4763" cy="3175"/>
            </p14:xfrm>
          </p:contentPart>
        </mc:Choice>
        <mc:Fallback>
          <p:pic>
            <p:nvPicPr>
              <p:cNvPr id="4098" name="Ink 18"/>
              <p:cNvPicPr>
                <a:picLocks noRot="1" noChangeAspect="1" noEditPoints="1" noChangeArrowheads="1" noChangeShapeType="1"/>
              </p:cNvPicPr>
              <p:nvPr/>
            </p:nvPicPr>
            <p:blipFill>
              <a:blip r:embed="rId4"/>
              <a:stretch>
                <a:fillRect/>
              </a:stretch>
            </p:blipFill>
            <p:spPr>
              <a:xfrm>
                <a:off x="6010030" y="4919663"/>
                <a:ext cx="17953" cy="15875"/>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DE66E7C1-B1EC-4945-BEA8-BC0F3B7DA55B}" type="slidenum">
              <a:rPr lang="en-US" altLang="en-US" sz="1400" smtClean="0"/>
              <a:pPr>
                <a:spcBef>
                  <a:spcPct val="0"/>
                </a:spcBef>
                <a:buClrTx/>
                <a:buSzTx/>
                <a:buFontTx/>
                <a:buNone/>
              </a:pPr>
              <a:t>2</a:t>
            </a:fld>
            <a:endParaRPr lang="en-US" altLang="en-US" sz="1400" smtClean="0"/>
          </a:p>
        </p:txBody>
      </p:sp>
      <p:sp>
        <p:nvSpPr>
          <p:cNvPr id="6149" name="Rectangle 2"/>
          <p:cNvSpPr>
            <a:spLocks noGrp="1" noChangeArrowheads="1"/>
          </p:cNvSpPr>
          <p:nvPr>
            <p:ph type="title"/>
          </p:nvPr>
        </p:nvSpPr>
        <p:spPr/>
        <p:txBody>
          <a:bodyPr/>
          <a:lstStyle/>
          <a:p>
            <a:pPr eaLnBrk="1" hangingPunct="1"/>
            <a:r>
              <a:rPr lang="en-US" altLang="en-US" smtClean="0"/>
              <a:t>Lab 3 Part I</a:t>
            </a:r>
          </a:p>
        </p:txBody>
      </p:sp>
      <p:sp>
        <p:nvSpPr>
          <p:cNvPr id="6150" name="Rectangle 3"/>
          <p:cNvSpPr>
            <a:spLocks noGrp="1" noChangeArrowheads="1"/>
          </p:cNvSpPr>
          <p:nvPr>
            <p:ph type="body" idx="1"/>
          </p:nvPr>
        </p:nvSpPr>
        <p:spPr/>
        <p:txBody>
          <a:bodyPr/>
          <a:lstStyle/>
          <a:p>
            <a:pPr eaLnBrk="1" hangingPunct="1"/>
            <a:r>
              <a:rPr lang="en-US" altLang="en-US" smtClean="0"/>
              <a:t>Ethernet Frames</a:t>
            </a:r>
          </a:p>
          <a:p>
            <a:pPr eaLnBrk="1" hangingPunct="1"/>
            <a:endParaRPr lang="en-US" altLang="en-US" smtClean="0"/>
          </a:p>
          <a:p>
            <a:pPr eaLnBrk="1" hangingPunct="1">
              <a:buFont typeface="Wingdings" panose="05000000000000000000" pitchFamily="2" charset="2"/>
              <a:buNone/>
            </a:pPr>
            <a:r>
              <a:rPr lang="en-US" altLang="en-US" sz="2800" smtClean="0"/>
              <a:t>	</a:t>
            </a:r>
            <a:r>
              <a:rPr lang="en-US" altLang="en-US" sz="2800" smtClean="0">
                <a:hlinkClick r:id="rId2"/>
              </a:rPr>
              <a:t>http://gaia.cs.umass.edu/wireshark-labs/HTTP-wireshark-file3.html</a:t>
            </a:r>
            <a:r>
              <a:rPr lang="en-US" altLang="en-US" sz="2800" smtClean="0"/>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71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C55FBC5D-33AA-4FD6-AF20-37099D8BA3FE}" type="slidenum">
              <a:rPr lang="en-US" altLang="en-US" sz="1400" smtClean="0"/>
              <a:pPr>
                <a:spcBef>
                  <a:spcPct val="0"/>
                </a:spcBef>
                <a:buClrTx/>
                <a:buSzTx/>
                <a:buFontTx/>
                <a:buNone/>
              </a:pPr>
              <a:t>3</a:t>
            </a:fld>
            <a:endParaRPr lang="en-US" altLang="en-US" sz="1400" smtClean="0"/>
          </a:p>
        </p:txBody>
      </p:sp>
      <p:sp>
        <p:nvSpPr>
          <p:cNvPr id="7173" name="Rectangle 2"/>
          <p:cNvSpPr>
            <a:spLocks noGrp="1" noChangeArrowheads="1"/>
          </p:cNvSpPr>
          <p:nvPr>
            <p:ph type="title"/>
          </p:nvPr>
        </p:nvSpPr>
        <p:spPr>
          <a:xfrm>
            <a:off x="1143000" y="393700"/>
            <a:ext cx="7550150" cy="901700"/>
          </a:xfrm>
        </p:spPr>
        <p:txBody>
          <a:bodyPr/>
          <a:lstStyle/>
          <a:p>
            <a:pPr eaLnBrk="1" hangingPunct="1"/>
            <a:r>
              <a:rPr lang="en-US" altLang="en-US" sz="3600" b="1" smtClean="0"/>
              <a:t>ARP: Address Resolution Protocol</a:t>
            </a:r>
            <a:endParaRPr lang="en-US" altLang="en-US" sz="4000" b="1" smtClean="0"/>
          </a:p>
        </p:txBody>
      </p:sp>
      <p:sp>
        <p:nvSpPr>
          <p:cNvPr id="1628163" name="Rectangle 3"/>
          <p:cNvSpPr>
            <a:spLocks noGrp="1" noChangeArrowheads="1"/>
          </p:cNvSpPr>
          <p:nvPr>
            <p:ph type="body" idx="1"/>
          </p:nvPr>
        </p:nvSpPr>
        <p:spPr>
          <a:xfrm>
            <a:off x="4908550" y="1474788"/>
            <a:ext cx="3990975" cy="4648200"/>
          </a:xfrm>
        </p:spPr>
        <p:txBody>
          <a:bodyPr/>
          <a:lstStyle/>
          <a:p>
            <a:pPr eaLnBrk="1" hangingPunct="1"/>
            <a:r>
              <a:rPr lang="en-US" altLang="en-US" sz="2400" smtClean="0"/>
              <a:t>Each IP node (Host, Router) on LAN has  </a:t>
            </a:r>
            <a:r>
              <a:rPr lang="en-US" altLang="en-US" sz="2400" smtClean="0">
                <a:solidFill>
                  <a:srgbClr val="FF0000"/>
                </a:solidFill>
              </a:rPr>
              <a:t>ARP </a:t>
            </a:r>
            <a:r>
              <a:rPr lang="en-US" altLang="en-US" sz="2400" smtClean="0"/>
              <a:t>table</a:t>
            </a:r>
          </a:p>
          <a:p>
            <a:pPr eaLnBrk="1" hangingPunct="1"/>
            <a:r>
              <a:rPr lang="en-US" altLang="en-US" sz="2400" smtClean="0"/>
              <a:t>ARP Table: IP/MAC address mappings for some LAN nodes</a:t>
            </a:r>
          </a:p>
          <a:p>
            <a:pPr eaLnBrk="1" hangingPunct="1">
              <a:buFont typeface="Wingdings" panose="05000000000000000000" pitchFamily="2" charset="2"/>
              <a:buNone/>
            </a:pPr>
            <a:r>
              <a:rPr lang="en-US" altLang="en-US" sz="1800" smtClean="0"/>
              <a:t>    </a:t>
            </a:r>
            <a:r>
              <a:rPr lang="en-US" altLang="en-US" sz="1800" smtClean="0">
                <a:solidFill>
                  <a:srgbClr val="FF0000"/>
                </a:solidFill>
              </a:rPr>
              <a:t>&lt; IP address; MAC address; </a:t>
            </a:r>
            <a:r>
              <a:rPr lang="en-US" altLang="en-US" sz="1800" i="1" u="sng" smtClean="0">
                <a:solidFill>
                  <a:srgbClr val="FF0000"/>
                </a:solidFill>
              </a:rPr>
              <a:t>TTL</a:t>
            </a:r>
            <a:r>
              <a:rPr lang="en-US" altLang="en-US" sz="1800" smtClean="0">
                <a:solidFill>
                  <a:srgbClr val="FF0000"/>
                </a:solidFill>
              </a:rPr>
              <a:t>&gt;</a:t>
            </a:r>
          </a:p>
          <a:p>
            <a:pPr lvl="1" eaLnBrk="1" hangingPunct="1"/>
            <a:r>
              <a:rPr lang="en-US" altLang="en-US" sz="1600" smtClean="0"/>
              <a:t> </a:t>
            </a:r>
            <a:r>
              <a:rPr lang="en-US" altLang="en-US" sz="2000" smtClean="0"/>
              <a:t>TTL (Time To Live): time after which address mapping will be forgotten (typically 20 min)</a:t>
            </a:r>
            <a:endParaRPr lang="en-US" altLang="en-US" sz="2400" smtClean="0"/>
          </a:p>
        </p:txBody>
      </p:sp>
      <p:grpSp>
        <p:nvGrpSpPr>
          <p:cNvPr id="7175" name="Group 4"/>
          <p:cNvGrpSpPr>
            <a:grpSpLocks/>
          </p:cNvGrpSpPr>
          <p:nvPr/>
        </p:nvGrpSpPr>
        <p:grpSpPr bwMode="auto">
          <a:xfrm>
            <a:off x="230188" y="1487488"/>
            <a:ext cx="4343400" cy="1277937"/>
            <a:chOff x="297" y="3336"/>
            <a:chExt cx="2788" cy="805"/>
          </a:xfrm>
        </p:grpSpPr>
        <p:sp>
          <p:nvSpPr>
            <p:cNvPr id="7207" name="Text Box 5"/>
            <p:cNvSpPr txBox="1">
              <a:spLocks noChangeArrowheads="1"/>
            </p:cNvSpPr>
            <p:nvPr/>
          </p:nvSpPr>
          <p:spPr bwMode="auto">
            <a:xfrm>
              <a:off x="390" y="3380"/>
              <a:ext cx="223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2000">
                  <a:latin typeface="Comic Sans MS" panose="030F0702030302020204" pitchFamily="66" charset="0"/>
                </a:rPr>
                <a:t>Question: how to determine</a:t>
              </a:r>
            </a:p>
            <a:p>
              <a:pPr>
                <a:spcBef>
                  <a:spcPct val="0"/>
                </a:spcBef>
                <a:buClrTx/>
                <a:buSzTx/>
                <a:buFontTx/>
                <a:buNone/>
              </a:pPr>
              <a:r>
                <a:rPr lang="en-US" altLang="en-US" sz="2000">
                  <a:latin typeface="Comic Sans MS" panose="030F0702030302020204" pitchFamily="66" charset="0"/>
                </a:rPr>
                <a:t>MAC address of B</a:t>
              </a:r>
            </a:p>
            <a:p>
              <a:pPr>
                <a:spcBef>
                  <a:spcPct val="0"/>
                </a:spcBef>
                <a:buClrTx/>
                <a:buSzTx/>
                <a:buFontTx/>
                <a:buNone/>
              </a:pPr>
              <a:r>
                <a:rPr lang="en-US" altLang="en-US" sz="2000">
                  <a:latin typeface="Comic Sans MS" panose="030F0702030302020204" pitchFamily="66" charset="0"/>
                </a:rPr>
                <a:t>knowing B</a:t>
              </a:r>
              <a:r>
                <a:rPr lang="ja-JP" altLang="en-US" sz="2000">
                  <a:latin typeface="Comic Sans MS" panose="030F0702030302020204" pitchFamily="66" charset="0"/>
                </a:rPr>
                <a:t>’</a:t>
              </a:r>
              <a:r>
                <a:rPr lang="en-US" altLang="ja-JP" sz="2000">
                  <a:latin typeface="Comic Sans MS" panose="030F0702030302020204" pitchFamily="66" charset="0"/>
                </a:rPr>
                <a:t>s IP address?</a:t>
              </a:r>
              <a:endParaRPr lang="en-US" altLang="en-US" sz="2000">
                <a:latin typeface="Times New Roman" panose="02020603050405020304" pitchFamily="18" charset="0"/>
              </a:endParaRPr>
            </a:p>
          </p:txBody>
        </p:sp>
        <p:sp>
          <p:nvSpPr>
            <p:cNvPr id="7208" name="Rectangle 6"/>
            <p:cNvSpPr>
              <a:spLocks noChangeArrowheads="1"/>
            </p:cNvSpPr>
            <p:nvPr/>
          </p:nvSpPr>
          <p:spPr bwMode="auto">
            <a:xfrm>
              <a:off x="297" y="3336"/>
              <a:ext cx="2788" cy="80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grpSp>
      <p:graphicFrame>
        <p:nvGraphicFramePr>
          <p:cNvPr id="7176" name="Object 7"/>
          <p:cNvGraphicFramePr>
            <a:graphicFrameLocks noChangeAspect="1"/>
          </p:cNvGraphicFramePr>
          <p:nvPr/>
        </p:nvGraphicFramePr>
        <p:xfrm>
          <a:off x="2354263" y="3044825"/>
          <a:ext cx="415925" cy="387350"/>
        </p:xfrm>
        <a:graphic>
          <a:graphicData uri="http://schemas.openxmlformats.org/presentationml/2006/ole">
            <mc:AlternateContent xmlns:mc="http://schemas.openxmlformats.org/markup-compatibility/2006">
              <mc:Choice xmlns:v="urn:schemas-microsoft-com:vml" Requires="v">
                <p:oleObj spid="_x0000_s7213" name="Clip" r:id="rId4" imgW="1307263" imgH="1084139" progId="MS_ClipArt_Gallery.2">
                  <p:embed/>
                </p:oleObj>
              </mc:Choice>
              <mc:Fallback>
                <p:oleObj name="Clip" r:id="rId4" imgW="1307263" imgH="1084139"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263" y="3044825"/>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77" name="Freeform 8"/>
          <p:cNvSpPr>
            <a:spLocks/>
          </p:cNvSpPr>
          <p:nvPr/>
        </p:nvSpPr>
        <p:spPr bwMode="auto">
          <a:xfrm>
            <a:off x="1800225" y="3944938"/>
            <a:ext cx="1393825" cy="1525587"/>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7178" name="Object 9"/>
          <p:cNvGraphicFramePr>
            <a:graphicFrameLocks noChangeAspect="1"/>
          </p:cNvGraphicFramePr>
          <p:nvPr/>
        </p:nvGraphicFramePr>
        <p:xfrm>
          <a:off x="3852863" y="4397375"/>
          <a:ext cx="415925" cy="387350"/>
        </p:xfrm>
        <a:graphic>
          <a:graphicData uri="http://schemas.openxmlformats.org/presentationml/2006/ole">
            <mc:AlternateContent xmlns:mc="http://schemas.openxmlformats.org/markup-compatibility/2006">
              <mc:Choice xmlns:v="urn:schemas-microsoft-com:vml" Requires="v">
                <p:oleObj spid="_x0000_s7214" name="Clip" r:id="rId6" imgW="1307263" imgH="1084139" progId="MS_ClipArt_Gallery.2">
                  <p:embed/>
                </p:oleObj>
              </mc:Choice>
              <mc:Fallback>
                <p:oleObj name="Clip" r:id="rId6" imgW="1307263" imgH="1084139"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4397375"/>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79" name="Object 10"/>
          <p:cNvGraphicFramePr>
            <a:graphicFrameLocks noChangeAspect="1"/>
          </p:cNvGraphicFramePr>
          <p:nvPr/>
        </p:nvGraphicFramePr>
        <p:xfrm>
          <a:off x="2344738" y="5843588"/>
          <a:ext cx="415925" cy="387350"/>
        </p:xfrm>
        <a:graphic>
          <a:graphicData uri="http://schemas.openxmlformats.org/presentationml/2006/ole">
            <mc:AlternateContent xmlns:mc="http://schemas.openxmlformats.org/markup-compatibility/2006">
              <mc:Choice xmlns:v="urn:schemas-microsoft-com:vml" Requires="v">
                <p:oleObj spid="_x0000_s7215" name="Clip" r:id="rId7" imgW="1307263" imgH="1084139" progId="MS_ClipArt_Gallery.2">
                  <p:embed/>
                </p:oleObj>
              </mc:Choice>
              <mc:Fallback>
                <p:oleObj name="Clip" r:id="rId7" imgW="1307263" imgH="1084139"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4738" y="5843588"/>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180" name="Object 11"/>
          <p:cNvGraphicFramePr>
            <a:graphicFrameLocks noChangeAspect="1"/>
          </p:cNvGraphicFramePr>
          <p:nvPr/>
        </p:nvGraphicFramePr>
        <p:xfrm>
          <a:off x="668338" y="4279900"/>
          <a:ext cx="415925" cy="387350"/>
        </p:xfrm>
        <a:graphic>
          <a:graphicData uri="http://schemas.openxmlformats.org/presentationml/2006/ole">
            <mc:AlternateContent xmlns:mc="http://schemas.openxmlformats.org/markup-compatibility/2006">
              <mc:Choice xmlns:v="urn:schemas-microsoft-com:vml" Requires="v">
                <p:oleObj spid="_x0000_s7216" name="Clip" r:id="rId8" imgW="1307263" imgH="1084139" progId="MS_ClipArt_Gallery.2">
                  <p:embed/>
                </p:oleObj>
              </mc:Choice>
              <mc:Fallback>
                <p:oleObj name="Clip" r:id="rId8" imgW="1307263" imgH="1084139"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338" y="4279900"/>
                        <a:ext cx="4159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81" name="Rectangle 12"/>
          <p:cNvSpPr>
            <a:spLocks noChangeArrowheads="1"/>
          </p:cNvSpPr>
          <p:nvPr/>
        </p:nvSpPr>
        <p:spPr bwMode="auto">
          <a:xfrm>
            <a:off x="3717925" y="4508500"/>
            <a:ext cx="184150" cy="152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7182" name="Rectangle 13"/>
          <p:cNvSpPr>
            <a:spLocks noChangeArrowheads="1"/>
          </p:cNvSpPr>
          <p:nvPr/>
        </p:nvSpPr>
        <p:spPr bwMode="auto">
          <a:xfrm>
            <a:off x="1041400" y="4371975"/>
            <a:ext cx="182563" cy="152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7183" name="Rectangle 14"/>
          <p:cNvSpPr>
            <a:spLocks noChangeArrowheads="1"/>
          </p:cNvSpPr>
          <p:nvPr/>
        </p:nvSpPr>
        <p:spPr bwMode="auto">
          <a:xfrm>
            <a:off x="2540000" y="3413125"/>
            <a:ext cx="130175" cy="18891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7184" name="Rectangle 15"/>
          <p:cNvSpPr>
            <a:spLocks noChangeArrowheads="1"/>
          </p:cNvSpPr>
          <p:nvPr/>
        </p:nvSpPr>
        <p:spPr bwMode="auto">
          <a:xfrm>
            <a:off x="2493963" y="5654675"/>
            <a:ext cx="130175" cy="190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endParaRPr lang="en-US" altLang="en-US" sz="2400"/>
          </a:p>
        </p:txBody>
      </p:sp>
      <p:sp>
        <p:nvSpPr>
          <p:cNvPr id="7185" name="Line 16"/>
          <p:cNvSpPr>
            <a:spLocks noChangeShapeType="1"/>
          </p:cNvSpPr>
          <p:nvPr/>
        </p:nvSpPr>
        <p:spPr bwMode="auto">
          <a:xfrm>
            <a:off x="1219200" y="4449763"/>
            <a:ext cx="614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186" name="Line 17"/>
          <p:cNvSpPr>
            <a:spLocks noChangeShapeType="1"/>
          </p:cNvSpPr>
          <p:nvPr/>
        </p:nvSpPr>
        <p:spPr bwMode="auto">
          <a:xfrm>
            <a:off x="2587625" y="3606800"/>
            <a:ext cx="0" cy="488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187" name="Line 18"/>
          <p:cNvSpPr>
            <a:spLocks noChangeShapeType="1"/>
          </p:cNvSpPr>
          <p:nvPr/>
        </p:nvSpPr>
        <p:spPr bwMode="auto">
          <a:xfrm flipH="1">
            <a:off x="3176588" y="4575175"/>
            <a:ext cx="54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188" name="Line 19"/>
          <p:cNvSpPr>
            <a:spLocks noChangeShapeType="1"/>
          </p:cNvSpPr>
          <p:nvPr/>
        </p:nvSpPr>
        <p:spPr bwMode="auto">
          <a:xfrm flipV="1">
            <a:off x="2562225" y="5322888"/>
            <a:ext cx="0" cy="327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189" name="Text Box 20"/>
          <p:cNvSpPr txBox="1">
            <a:spLocks noChangeArrowheads="1"/>
          </p:cNvSpPr>
          <p:nvPr/>
        </p:nvSpPr>
        <p:spPr bwMode="auto">
          <a:xfrm>
            <a:off x="2806700" y="3389313"/>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1A-2F-BB-76-09-AD</a:t>
            </a:r>
          </a:p>
        </p:txBody>
      </p:sp>
      <p:sp>
        <p:nvSpPr>
          <p:cNvPr id="7190" name="Line 21"/>
          <p:cNvSpPr>
            <a:spLocks noChangeShapeType="1"/>
          </p:cNvSpPr>
          <p:nvPr/>
        </p:nvSpPr>
        <p:spPr bwMode="auto">
          <a:xfrm flipH="1" flipV="1">
            <a:off x="2674938" y="3490913"/>
            <a:ext cx="176212"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1" name="Line 22"/>
          <p:cNvSpPr>
            <a:spLocks noChangeShapeType="1"/>
          </p:cNvSpPr>
          <p:nvPr/>
        </p:nvSpPr>
        <p:spPr bwMode="auto">
          <a:xfrm flipV="1">
            <a:off x="3798888" y="4651375"/>
            <a:ext cx="0"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2" name="Text Box 23"/>
          <p:cNvSpPr txBox="1">
            <a:spLocks noChangeArrowheads="1"/>
          </p:cNvSpPr>
          <p:nvPr/>
        </p:nvSpPr>
        <p:spPr bwMode="auto">
          <a:xfrm>
            <a:off x="3384550" y="4943475"/>
            <a:ext cx="190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58-23-D7-FA-20-B0</a:t>
            </a:r>
          </a:p>
        </p:txBody>
      </p:sp>
      <p:sp>
        <p:nvSpPr>
          <p:cNvPr id="7193" name="Line 24"/>
          <p:cNvSpPr>
            <a:spLocks noChangeShapeType="1"/>
          </p:cNvSpPr>
          <p:nvPr/>
        </p:nvSpPr>
        <p:spPr bwMode="auto">
          <a:xfrm flipH="1">
            <a:off x="2632075" y="5735638"/>
            <a:ext cx="24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4" name="Text Box 25"/>
          <p:cNvSpPr txBox="1">
            <a:spLocks noChangeArrowheads="1"/>
          </p:cNvSpPr>
          <p:nvPr/>
        </p:nvSpPr>
        <p:spPr bwMode="auto">
          <a:xfrm>
            <a:off x="2921000" y="5651500"/>
            <a:ext cx="1795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0C-C4-11-6F-E3-98</a:t>
            </a:r>
          </a:p>
        </p:txBody>
      </p:sp>
      <p:sp>
        <p:nvSpPr>
          <p:cNvPr id="7195" name="Line 26"/>
          <p:cNvSpPr>
            <a:spLocks noChangeShapeType="1"/>
          </p:cNvSpPr>
          <p:nvPr/>
        </p:nvSpPr>
        <p:spPr bwMode="auto">
          <a:xfrm flipV="1">
            <a:off x="1130300" y="4524375"/>
            <a:ext cx="0"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96" name="Text Box 27"/>
          <p:cNvSpPr txBox="1">
            <a:spLocks noChangeArrowheads="1"/>
          </p:cNvSpPr>
          <p:nvPr/>
        </p:nvSpPr>
        <p:spPr bwMode="auto">
          <a:xfrm>
            <a:off x="0" y="4833938"/>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71-65-F7-2B-08-53</a:t>
            </a:r>
          </a:p>
        </p:txBody>
      </p:sp>
      <p:sp>
        <p:nvSpPr>
          <p:cNvPr id="7197" name="Text Box 28"/>
          <p:cNvSpPr txBox="1">
            <a:spLocks noChangeArrowheads="1"/>
          </p:cNvSpPr>
          <p:nvPr/>
        </p:nvSpPr>
        <p:spPr bwMode="auto">
          <a:xfrm>
            <a:off x="2012950" y="4435475"/>
            <a:ext cx="86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800">
                <a:latin typeface="Comic Sans MS" panose="030F0702030302020204" pitchFamily="66" charset="0"/>
              </a:rPr>
              <a:t>   LAN</a:t>
            </a:r>
          </a:p>
        </p:txBody>
      </p:sp>
      <p:sp>
        <p:nvSpPr>
          <p:cNvPr id="7198" name="Text Box 29"/>
          <p:cNvSpPr txBox="1">
            <a:spLocks noChangeArrowheads="1"/>
          </p:cNvSpPr>
          <p:nvPr/>
        </p:nvSpPr>
        <p:spPr bwMode="auto">
          <a:xfrm>
            <a:off x="230188" y="379095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137.196.7.23</a:t>
            </a:r>
          </a:p>
        </p:txBody>
      </p:sp>
      <p:sp>
        <p:nvSpPr>
          <p:cNvPr id="7199" name="Line 30"/>
          <p:cNvSpPr>
            <a:spLocks noChangeShapeType="1"/>
          </p:cNvSpPr>
          <p:nvPr/>
        </p:nvSpPr>
        <p:spPr bwMode="auto">
          <a:xfrm>
            <a:off x="876300" y="4043363"/>
            <a:ext cx="0" cy="246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00" name="Text Box 31"/>
          <p:cNvSpPr txBox="1">
            <a:spLocks noChangeArrowheads="1"/>
          </p:cNvSpPr>
          <p:nvPr/>
        </p:nvSpPr>
        <p:spPr bwMode="auto">
          <a:xfrm>
            <a:off x="2944813" y="299085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137.196.7.78</a:t>
            </a:r>
          </a:p>
        </p:txBody>
      </p:sp>
      <p:sp>
        <p:nvSpPr>
          <p:cNvPr id="7201" name="Line 32"/>
          <p:cNvSpPr>
            <a:spLocks noChangeShapeType="1"/>
          </p:cNvSpPr>
          <p:nvPr/>
        </p:nvSpPr>
        <p:spPr bwMode="auto">
          <a:xfrm flipH="1" flipV="1">
            <a:off x="2705100" y="3116263"/>
            <a:ext cx="282575" cy="12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02" name="Line 33"/>
          <p:cNvSpPr>
            <a:spLocks noChangeShapeType="1"/>
          </p:cNvSpPr>
          <p:nvPr/>
        </p:nvSpPr>
        <p:spPr bwMode="auto">
          <a:xfrm>
            <a:off x="4054475" y="4156075"/>
            <a:ext cx="0" cy="246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03" name="Text Box 34"/>
          <p:cNvSpPr txBox="1">
            <a:spLocks noChangeArrowheads="1"/>
          </p:cNvSpPr>
          <p:nvPr/>
        </p:nvSpPr>
        <p:spPr bwMode="auto">
          <a:xfrm>
            <a:off x="3444875" y="3890963"/>
            <a:ext cx="1203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137.196.7.14</a:t>
            </a:r>
          </a:p>
        </p:txBody>
      </p:sp>
      <p:sp>
        <p:nvSpPr>
          <p:cNvPr id="7204" name="Line 35"/>
          <p:cNvSpPr>
            <a:spLocks noChangeShapeType="1"/>
          </p:cNvSpPr>
          <p:nvPr/>
        </p:nvSpPr>
        <p:spPr bwMode="auto">
          <a:xfrm>
            <a:off x="2136775" y="6002338"/>
            <a:ext cx="231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205" name="Text Box 36"/>
          <p:cNvSpPr txBox="1">
            <a:spLocks noChangeArrowheads="1"/>
          </p:cNvSpPr>
          <p:nvPr/>
        </p:nvSpPr>
        <p:spPr bwMode="auto">
          <a:xfrm>
            <a:off x="898525" y="5861050"/>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a:latin typeface="Comic Sans MS" panose="030F0702030302020204" pitchFamily="66" charset="0"/>
              </a:rPr>
              <a:t>137.196.7.88</a:t>
            </a:r>
          </a:p>
        </p:txBody>
      </p:sp>
      <p:sp>
        <p:nvSpPr>
          <p:cNvPr id="2" name="Rectangle 1"/>
          <p:cNvSpPr/>
          <p:nvPr/>
        </p:nvSpPr>
        <p:spPr>
          <a:xfrm>
            <a:off x="5410200" y="5703888"/>
            <a:ext cx="3352800" cy="646112"/>
          </a:xfrm>
          <a:prstGeom prst="rect">
            <a:avLst/>
          </a:prstGeom>
          <a:solidFill>
            <a:schemeClr val="accent2">
              <a:lumMod val="40000"/>
              <a:lumOff val="60000"/>
            </a:schemeClr>
          </a:solidFill>
        </p:spPr>
        <p:txBody>
          <a:bodyPr>
            <a:spAutoFit/>
          </a:bodyPr>
          <a:lstStyle>
            <a:lvl1pPr eaLnBrk="0" hangingPunct="0">
              <a:defRPr sz="2400">
                <a:solidFill>
                  <a:schemeClr val="tx1"/>
                </a:solidFill>
                <a:latin typeface="Tahoma" panose="020B0604030504040204" pitchFamily="34" charset="0"/>
                <a:ea typeface="MS PGothic" panose="020B0600070205080204" pitchFamily="34" charset="-128"/>
              </a:defRPr>
            </a:lvl1pPr>
            <a:lvl2pPr marL="742950" indent="-285750" eaLnBrk="0" hangingPunct="0">
              <a:defRPr sz="2400">
                <a:solidFill>
                  <a:schemeClr val="tx1"/>
                </a:solidFill>
                <a:latin typeface="Tahoma" panose="020B0604030504040204" pitchFamily="34" charset="0"/>
                <a:ea typeface="MS PGothic" panose="020B0600070205080204" pitchFamily="34" charset="-128"/>
              </a:defRPr>
            </a:lvl2pPr>
            <a:lvl3pPr marL="1143000" indent="-228600" eaLnBrk="0" hangingPunct="0">
              <a:defRPr sz="2400">
                <a:solidFill>
                  <a:schemeClr val="tx1"/>
                </a:solidFill>
                <a:latin typeface="Tahoma" panose="020B0604030504040204" pitchFamily="34" charset="0"/>
                <a:ea typeface="MS PGothic" panose="020B0600070205080204" pitchFamily="34" charset="-128"/>
              </a:defRPr>
            </a:lvl3pPr>
            <a:lvl4pPr marL="1600200" indent="-228600" eaLnBrk="0" hangingPunct="0">
              <a:defRPr sz="2400">
                <a:solidFill>
                  <a:schemeClr val="tx1"/>
                </a:solidFill>
                <a:latin typeface="Tahoma" panose="020B0604030504040204" pitchFamily="34" charset="0"/>
                <a:ea typeface="MS PGothic" panose="020B0600070205080204" pitchFamily="34" charset="-128"/>
              </a:defRPr>
            </a:lvl4pPr>
            <a:lvl5pPr marL="2057400" indent="-228600" eaLnBrk="0" hangingPunct="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eaLnBrk="1" hangingPunct="1">
              <a:defRPr/>
            </a:pPr>
            <a:r>
              <a:rPr lang="en-US" altLang="en-US" sz="1800" dirty="0" smtClean="0">
                <a:hlinkClick r:id="rId9"/>
              </a:rPr>
              <a:t>http://www.youtube.com/watch?v=p1zKRU7WMOE</a:t>
            </a:r>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28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921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922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138E31DA-3F39-4E98-9DDC-682063D9CC71}" type="slidenum">
              <a:rPr lang="en-US" altLang="en-US" sz="1400" smtClean="0"/>
              <a:pPr>
                <a:spcBef>
                  <a:spcPct val="0"/>
                </a:spcBef>
                <a:buClrTx/>
                <a:buSzTx/>
                <a:buFontTx/>
                <a:buNone/>
              </a:pPr>
              <a:t>4</a:t>
            </a:fld>
            <a:endParaRPr lang="en-US" altLang="en-US" sz="1400" smtClean="0"/>
          </a:p>
        </p:txBody>
      </p:sp>
      <p:sp>
        <p:nvSpPr>
          <p:cNvPr id="9221" name="Rectangle 2"/>
          <p:cNvSpPr>
            <a:spLocks noGrp="1" noChangeArrowheads="1"/>
          </p:cNvSpPr>
          <p:nvPr>
            <p:ph type="title"/>
          </p:nvPr>
        </p:nvSpPr>
        <p:spPr>
          <a:xfrm>
            <a:off x="1219200" y="152400"/>
            <a:ext cx="7086600" cy="1143000"/>
          </a:xfrm>
        </p:spPr>
        <p:txBody>
          <a:bodyPr/>
          <a:lstStyle/>
          <a:p>
            <a:pPr eaLnBrk="1" hangingPunct="1"/>
            <a:r>
              <a:rPr lang="en-US" altLang="en-US" sz="4000" b="1" smtClean="0"/>
              <a:t>ARP protocol: Same LAN</a:t>
            </a:r>
          </a:p>
        </p:txBody>
      </p:sp>
      <p:sp>
        <p:nvSpPr>
          <p:cNvPr id="9222" name="Rectangle 3"/>
          <p:cNvSpPr>
            <a:spLocks noGrp="1" noChangeArrowheads="1"/>
          </p:cNvSpPr>
          <p:nvPr>
            <p:ph type="body" sz="half" idx="1"/>
          </p:nvPr>
        </p:nvSpPr>
        <p:spPr>
          <a:xfrm>
            <a:off x="506413" y="1524000"/>
            <a:ext cx="3810000" cy="4648200"/>
          </a:xfrm>
        </p:spPr>
        <p:txBody>
          <a:bodyPr/>
          <a:lstStyle/>
          <a:p>
            <a:pPr eaLnBrk="1" hangingPunct="1">
              <a:lnSpc>
                <a:spcPct val="110000"/>
              </a:lnSpc>
            </a:pPr>
            <a:r>
              <a:rPr lang="en-US" altLang="en-US" sz="1800" smtClean="0"/>
              <a:t>A wants to send datagram to B, but B</a:t>
            </a:r>
            <a:r>
              <a:rPr lang="ja-JP" altLang="en-US" sz="1800" smtClean="0"/>
              <a:t>’</a:t>
            </a:r>
            <a:r>
              <a:rPr lang="en-US" altLang="ja-JP" sz="1800" smtClean="0"/>
              <a:t>s MAC address is not in A</a:t>
            </a:r>
            <a:r>
              <a:rPr lang="ja-JP" altLang="en-US" sz="1800" smtClean="0"/>
              <a:t>’</a:t>
            </a:r>
            <a:r>
              <a:rPr lang="en-US" altLang="ja-JP" sz="1800" smtClean="0"/>
              <a:t>s ARP table.</a:t>
            </a:r>
          </a:p>
          <a:p>
            <a:pPr eaLnBrk="1" hangingPunct="1">
              <a:lnSpc>
                <a:spcPct val="110000"/>
              </a:lnSpc>
            </a:pPr>
            <a:r>
              <a:rPr lang="en-US" altLang="en-US" sz="1800" smtClean="0"/>
              <a:t>A </a:t>
            </a:r>
            <a:r>
              <a:rPr lang="en-US" altLang="en-US" sz="1800" smtClean="0">
                <a:solidFill>
                  <a:srgbClr val="FF0000"/>
                </a:solidFill>
              </a:rPr>
              <a:t>broadcasts</a:t>
            </a:r>
            <a:r>
              <a:rPr lang="en-US" altLang="en-US" sz="1800" smtClean="0"/>
              <a:t> ARP query frame, containing B's IP address </a:t>
            </a:r>
          </a:p>
          <a:p>
            <a:pPr lvl="1" eaLnBrk="1" hangingPunct="1">
              <a:lnSpc>
                <a:spcPct val="110000"/>
              </a:lnSpc>
            </a:pPr>
            <a:r>
              <a:rPr lang="en-US" altLang="en-US" sz="1800" smtClean="0"/>
              <a:t>Dest MAC address = FF-FF-FF-FF-FF-FF</a:t>
            </a:r>
          </a:p>
          <a:p>
            <a:pPr lvl="1" eaLnBrk="1" hangingPunct="1">
              <a:lnSpc>
                <a:spcPct val="110000"/>
              </a:lnSpc>
            </a:pPr>
            <a:r>
              <a:rPr lang="en-US" altLang="en-US" sz="1800" smtClean="0"/>
              <a:t>all machines on LAN receive ARP query</a:t>
            </a:r>
            <a:r>
              <a:rPr lang="en-US" altLang="en-US" sz="1600" smtClean="0"/>
              <a:t> </a:t>
            </a:r>
          </a:p>
          <a:p>
            <a:pPr eaLnBrk="1" hangingPunct="1">
              <a:lnSpc>
                <a:spcPct val="110000"/>
              </a:lnSpc>
            </a:pPr>
            <a:r>
              <a:rPr lang="en-US" altLang="en-US" sz="1800" smtClean="0"/>
              <a:t>B receives ARP frame, replies to A with its (B's) MAC address</a:t>
            </a:r>
          </a:p>
          <a:p>
            <a:pPr lvl="1" eaLnBrk="1" hangingPunct="1">
              <a:lnSpc>
                <a:spcPct val="110000"/>
              </a:lnSpc>
            </a:pPr>
            <a:r>
              <a:rPr lang="en-US" altLang="en-US" sz="1600" smtClean="0"/>
              <a:t>frame sent to A</a:t>
            </a:r>
            <a:r>
              <a:rPr lang="ja-JP" altLang="en-US" sz="1600" smtClean="0"/>
              <a:t>’</a:t>
            </a:r>
            <a:r>
              <a:rPr lang="en-US" altLang="ja-JP" sz="1600" smtClean="0"/>
              <a:t>s MAC address (unicast)</a:t>
            </a:r>
          </a:p>
          <a:p>
            <a:pPr eaLnBrk="1" hangingPunct="1">
              <a:lnSpc>
                <a:spcPct val="110000"/>
              </a:lnSpc>
            </a:pPr>
            <a:endParaRPr lang="en-US" altLang="en-US" sz="1800" smtClean="0"/>
          </a:p>
        </p:txBody>
      </p:sp>
      <p:sp>
        <p:nvSpPr>
          <p:cNvPr id="9223" name="Rectangle 4"/>
          <p:cNvSpPr>
            <a:spLocks noGrp="1" noChangeArrowheads="1"/>
          </p:cNvSpPr>
          <p:nvPr>
            <p:ph type="body" sz="half" idx="2"/>
          </p:nvPr>
        </p:nvSpPr>
        <p:spPr>
          <a:xfrm>
            <a:off x="4800600" y="1600200"/>
            <a:ext cx="3848100" cy="4495800"/>
          </a:xfrm>
        </p:spPr>
        <p:txBody>
          <a:bodyPr/>
          <a:lstStyle/>
          <a:p>
            <a:pPr eaLnBrk="1" hangingPunct="1"/>
            <a:r>
              <a:rPr lang="en-US" altLang="en-US" sz="2000" smtClean="0"/>
              <a:t>A caches (saves) IP-to-MAC address pair in its ARP table until information becomes old (times out) </a:t>
            </a:r>
          </a:p>
          <a:p>
            <a:pPr lvl="1" eaLnBrk="1" hangingPunct="1"/>
            <a:r>
              <a:rPr lang="en-US" altLang="en-US" sz="2000" smtClean="0"/>
              <a:t>soft state: information that times out (goes away) unless refreshed</a:t>
            </a:r>
          </a:p>
          <a:p>
            <a:pPr eaLnBrk="1" hangingPunct="1"/>
            <a:r>
              <a:rPr lang="en-US" altLang="en-US" sz="2400" smtClean="0"/>
              <a:t>ARP is </a:t>
            </a:r>
            <a:r>
              <a:rPr lang="ja-JP" altLang="en-US" sz="2400" smtClean="0"/>
              <a:t>“</a:t>
            </a:r>
            <a:r>
              <a:rPr lang="en-US" altLang="ja-JP" sz="2400" smtClean="0"/>
              <a:t>plug-and-play</a:t>
            </a:r>
            <a:r>
              <a:rPr lang="ja-JP" altLang="en-US" sz="2400" smtClean="0"/>
              <a:t>”</a:t>
            </a:r>
            <a:r>
              <a:rPr lang="en-US" altLang="ja-JP" sz="2400" smtClean="0"/>
              <a:t>:</a:t>
            </a:r>
          </a:p>
          <a:p>
            <a:pPr lvl="1" eaLnBrk="1" hangingPunct="1"/>
            <a:r>
              <a:rPr lang="en-US" altLang="en-US" sz="2000" smtClean="0"/>
              <a:t>nodes create their ARP tables without intervention from net administrator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126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126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E88DAD26-827A-45D4-BAD1-8E2C53AF6E66}" type="slidenum">
              <a:rPr lang="en-US" altLang="en-US" sz="1400" smtClean="0"/>
              <a:pPr>
                <a:spcBef>
                  <a:spcPct val="0"/>
                </a:spcBef>
                <a:buClrTx/>
                <a:buSzTx/>
                <a:buFontTx/>
                <a:buNone/>
              </a:pPr>
              <a:t>5</a:t>
            </a:fld>
            <a:endParaRPr lang="en-US" altLang="en-US" sz="1400" smtClean="0"/>
          </a:p>
        </p:txBody>
      </p:sp>
      <p:sp>
        <p:nvSpPr>
          <p:cNvPr id="11269" name="Rectangle 2"/>
          <p:cNvSpPr>
            <a:spLocks noGrp="1" noChangeArrowheads="1"/>
          </p:cNvSpPr>
          <p:nvPr>
            <p:ph type="title"/>
          </p:nvPr>
        </p:nvSpPr>
        <p:spPr>
          <a:xfrm>
            <a:off x="1219200" y="152400"/>
            <a:ext cx="7086600" cy="1143000"/>
          </a:xfrm>
        </p:spPr>
        <p:txBody>
          <a:bodyPr/>
          <a:lstStyle/>
          <a:p>
            <a:pPr eaLnBrk="1" hangingPunct="1"/>
            <a:r>
              <a:rPr lang="en-US" altLang="en-US" sz="4000" b="1" smtClean="0"/>
              <a:t>ARP protocol: Same LAN</a:t>
            </a:r>
          </a:p>
        </p:txBody>
      </p:sp>
      <p:pic>
        <p:nvPicPr>
          <p:cNvPr id="11270" name="Picture 3" descr="http://www.tcpipguide.com/free/diagrams/arpope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464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331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F60D245B-C54D-4959-AE30-AE616943424D}" type="slidenum">
              <a:rPr lang="en-US" altLang="en-US" sz="1400" smtClean="0"/>
              <a:pPr>
                <a:spcBef>
                  <a:spcPct val="0"/>
                </a:spcBef>
                <a:buClrTx/>
                <a:buSzTx/>
                <a:buFontTx/>
                <a:buNone/>
              </a:pPr>
              <a:t>6</a:t>
            </a:fld>
            <a:endParaRPr lang="en-US" altLang="en-US" sz="1400" smtClean="0"/>
          </a:p>
        </p:txBody>
      </p:sp>
      <p:sp>
        <p:nvSpPr>
          <p:cNvPr id="13317" name="Rectangle 2"/>
          <p:cNvSpPr>
            <a:spLocks noGrp="1" noChangeArrowheads="1"/>
          </p:cNvSpPr>
          <p:nvPr>
            <p:ph type="title"/>
          </p:nvPr>
        </p:nvSpPr>
        <p:spPr/>
        <p:txBody>
          <a:bodyPr/>
          <a:lstStyle/>
          <a:p>
            <a:pPr eaLnBrk="1" hangingPunct="1"/>
            <a:r>
              <a:rPr lang="en-US" altLang="en-US" smtClean="0"/>
              <a:t>ARP message format</a:t>
            </a:r>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5438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433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AADC515B-9266-4FDB-95B7-AE277CB6217F}" type="slidenum">
              <a:rPr lang="en-US" altLang="en-US" sz="1400" smtClean="0"/>
              <a:pPr>
                <a:spcBef>
                  <a:spcPct val="0"/>
                </a:spcBef>
                <a:buClrTx/>
                <a:buSzTx/>
                <a:buFontTx/>
                <a:buNone/>
              </a:pPr>
              <a:t>7</a:t>
            </a:fld>
            <a:endParaRPr lang="en-US" altLang="en-US" sz="1400" smtClean="0"/>
          </a:p>
        </p:txBody>
      </p:sp>
      <p:sp>
        <p:nvSpPr>
          <p:cNvPr id="14341" name="Rectangle 2"/>
          <p:cNvSpPr>
            <a:spLocks noGrp="1" noChangeArrowheads="1"/>
          </p:cNvSpPr>
          <p:nvPr>
            <p:ph type="body" idx="1"/>
          </p:nvPr>
        </p:nvSpPr>
        <p:spPr/>
        <p:txBody>
          <a:bodyPr/>
          <a:lstStyle/>
          <a:p>
            <a:pPr eaLnBrk="1" hangingPunct="1"/>
            <a:r>
              <a:rPr lang="en-US" altLang="en-US" smtClean="0"/>
              <a:t>ARP protocol</a:t>
            </a:r>
          </a:p>
          <a:p>
            <a:pPr eaLnBrk="1" hangingPunct="1"/>
            <a:endParaRPr lang="en-US" altLang="en-US" smtClean="0"/>
          </a:p>
          <a:p>
            <a:pPr eaLnBrk="1" hangingPunct="1">
              <a:buFont typeface="Wingdings" panose="05000000000000000000" pitchFamily="2" charset="2"/>
              <a:buNone/>
            </a:pPr>
            <a:r>
              <a:rPr lang="en-US" altLang="en-US" smtClean="0"/>
              <a:t>	</a:t>
            </a:r>
            <a:r>
              <a:rPr lang="en-US" altLang="en-US" smtClean="0">
                <a:hlinkClick r:id="rId2"/>
              </a:rPr>
              <a:t>http://gaia.cs.umass.edu/wireshark-labs/HTTP-wireshark-file3.html</a:t>
            </a:r>
            <a:r>
              <a:rPr lang="en-US" altLang="en-US" smtClean="0"/>
              <a:t> </a:t>
            </a:r>
          </a:p>
        </p:txBody>
      </p:sp>
      <p:sp>
        <p:nvSpPr>
          <p:cNvPr id="14342" name="Rectangle 4"/>
          <p:cNvSpPr>
            <a:spLocks noGrp="1" noChangeArrowheads="1"/>
          </p:cNvSpPr>
          <p:nvPr>
            <p:ph type="title"/>
          </p:nvPr>
        </p:nvSpPr>
        <p:spPr/>
        <p:txBody>
          <a:bodyPr/>
          <a:lstStyle/>
          <a:p>
            <a:pPr eaLnBrk="1" hangingPunct="1"/>
            <a:r>
              <a:rPr lang="en-US" altLang="en-US" smtClean="0"/>
              <a:t>Lab 3 Part II</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371600" y="685800"/>
            <a:ext cx="571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400" b="1"/>
              <a:t>ARP SPOOFING!! How does it work?</a:t>
            </a:r>
          </a:p>
          <a:p>
            <a:pPr algn="ctr" eaLnBrk="1" hangingPunct="1">
              <a:spcBef>
                <a:spcPct val="0"/>
              </a:spcBef>
              <a:buClrTx/>
              <a:buSzTx/>
              <a:buFontTx/>
              <a:buNone/>
            </a:pPr>
            <a:endParaRPr lang="en-US" altLang="en-US" sz="2400" b="1"/>
          </a:p>
        </p:txBody>
      </p:sp>
      <p:sp>
        <p:nvSpPr>
          <p:cNvPr id="15363" name="Rectangle 5"/>
          <p:cNvSpPr>
            <a:spLocks noChangeArrowheads="1"/>
          </p:cNvSpPr>
          <p:nvPr/>
        </p:nvSpPr>
        <p:spPr bwMode="auto">
          <a:xfrm>
            <a:off x="457200" y="2362200"/>
            <a:ext cx="23622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a:t>Target 1</a:t>
            </a:r>
          </a:p>
          <a:p>
            <a:pPr algn="ctr" eaLnBrk="1" hangingPunct="1">
              <a:spcBef>
                <a:spcPct val="0"/>
              </a:spcBef>
              <a:buClrTx/>
              <a:buSzTx/>
              <a:buFontTx/>
              <a:buNone/>
            </a:pPr>
            <a:r>
              <a:rPr lang="en-US" altLang="en-US" sz="1600"/>
              <a:t>IP: 192.168.1.1</a:t>
            </a:r>
          </a:p>
          <a:p>
            <a:pPr algn="ctr" eaLnBrk="1" hangingPunct="1">
              <a:spcBef>
                <a:spcPct val="0"/>
              </a:spcBef>
              <a:buClrTx/>
              <a:buSzTx/>
              <a:buFontTx/>
              <a:buNone/>
            </a:pPr>
            <a:r>
              <a:rPr lang="en-US" altLang="en-US" sz="1600"/>
              <a:t>Hw: 00:00:00:00:00:01</a:t>
            </a:r>
          </a:p>
        </p:txBody>
      </p:sp>
      <p:sp>
        <p:nvSpPr>
          <p:cNvPr id="15364" name="Rectangle 7"/>
          <p:cNvSpPr>
            <a:spLocks noChangeArrowheads="1"/>
          </p:cNvSpPr>
          <p:nvPr/>
        </p:nvSpPr>
        <p:spPr bwMode="auto">
          <a:xfrm>
            <a:off x="6000750" y="2386013"/>
            <a:ext cx="2343150" cy="11620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a:t>Target 2</a:t>
            </a:r>
          </a:p>
          <a:p>
            <a:pPr algn="ctr" eaLnBrk="1" hangingPunct="1">
              <a:spcBef>
                <a:spcPct val="0"/>
              </a:spcBef>
              <a:buClrTx/>
              <a:buSzTx/>
              <a:buFontTx/>
              <a:buNone/>
            </a:pPr>
            <a:r>
              <a:rPr lang="en-US" altLang="en-US" sz="1600"/>
              <a:t>IP: 192.168.1.100</a:t>
            </a:r>
          </a:p>
          <a:p>
            <a:pPr algn="ctr" eaLnBrk="1" hangingPunct="1">
              <a:spcBef>
                <a:spcPct val="0"/>
              </a:spcBef>
              <a:buClrTx/>
              <a:buSzTx/>
              <a:buFontTx/>
              <a:buNone/>
            </a:pPr>
            <a:r>
              <a:rPr lang="en-US" altLang="en-US" sz="1600"/>
              <a:t>Hw: 00:00:00:00:00:02</a:t>
            </a:r>
          </a:p>
        </p:txBody>
      </p:sp>
      <p:sp>
        <p:nvSpPr>
          <p:cNvPr id="15365" name="Rectangle 11"/>
          <p:cNvSpPr>
            <a:spLocks noChangeArrowheads="1"/>
          </p:cNvSpPr>
          <p:nvPr/>
        </p:nvSpPr>
        <p:spPr bwMode="auto">
          <a:xfrm>
            <a:off x="3200400" y="4005263"/>
            <a:ext cx="24384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600"/>
              <a:t>AM (Attacking Machine)</a:t>
            </a:r>
          </a:p>
          <a:p>
            <a:pPr algn="ctr" eaLnBrk="1" hangingPunct="1">
              <a:spcBef>
                <a:spcPct val="0"/>
              </a:spcBef>
              <a:buClrTx/>
              <a:buSzTx/>
              <a:buFontTx/>
              <a:buNone/>
            </a:pPr>
            <a:r>
              <a:rPr lang="en-US" altLang="en-US" sz="1600"/>
              <a:t>IP: 192.168.1.121</a:t>
            </a:r>
          </a:p>
          <a:p>
            <a:pPr algn="ctr" eaLnBrk="1" hangingPunct="1">
              <a:spcBef>
                <a:spcPct val="0"/>
              </a:spcBef>
              <a:buClrTx/>
              <a:buSzTx/>
              <a:buFontTx/>
              <a:buNone/>
            </a:pPr>
            <a:r>
              <a:rPr lang="en-US" altLang="en-US" sz="1600"/>
              <a:t>Hw: 00:00:00:00:00:03</a:t>
            </a:r>
          </a:p>
        </p:txBody>
      </p:sp>
      <p:sp>
        <p:nvSpPr>
          <p:cNvPr id="15366" name="Line 63"/>
          <p:cNvSpPr>
            <a:spLocks noChangeShapeType="1"/>
          </p:cNvSpPr>
          <p:nvPr/>
        </p:nvSpPr>
        <p:spPr bwMode="auto">
          <a:xfrm>
            <a:off x="2819400" y="2743200"/>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7" name="Line 64"/>
          <p:cNvSpPr>
            <a:spLocks noChangeShapeType="1"/>
          </p:cNvSpPr>
          <p:nvPr/>
        </p:nvSpPr>
        <p:spPr bwMode="auto">
          <a:xfrm flipH="1">
            <a:off x="2819400" y="3048000"/>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8" name="Rectangle 68"/>
          <p:cNvSpPr>
            <a:spLocks noChangeArrowheads="1"/>
          </p:cNvSpPr>
          <p:nvPr/>
        </p:nvSpPr>
        <p:spPr bwMode="auto">
          <a:xfrm>
            <a:off x="3124200" y="2667000"/>
            <a:ext cx="2438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2400"/>
              <a:t>Switch</a:t>
            </a:r>
          </a:p>
        </p:txBody>
      </p:sp>
      <p:sp>
        <p:nvSpPr>
          <p:cNvPr id="15369" name="Line 70"/>
          <p:cNvSpPr>
            <a:spLocks noChangeShapeType="1"/>
          </p:cNvSpPr>
          <p:nvPr/>
        </p:nvSpPr>
        <p:spPr bwMode="auto">
          <a:xfrm flipH="1">
            <a:off x="3886200" y="1828800"/>
            <a:ext cx="1447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0" name="Text Box 71"/>
          <p:cNvSpPr txBox="1">
            <a:spLocks noChangeArrowheads="1"/>
          </p:cNvSpPr>
          <p:nvPr/>
        </p:nvSpPr>
        <p:spPr bwMode="auto">
          <a:xfrm>
            <a:off x="5318125" y="1447800"/>
            <a:ext cx="3825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600"/>
              <a:t>Switch forwarding traffic based on MAC address</a:t>
            </a:r>
          </a:p>
        </p:txBody>
      </p:sp>
      <p:sp>
        <p:nvSpPr>
          <p:cNvPr id="15371" name="Text Box 72"/>
          <p:cNvSpPr txBox="1">
            <a:spLocks noChangeArrowheads="1"/>
          </p:cNvSpPr>
          <p:nvPr/>
        </p:nvSpPr>
        <p:spPr bwMode="auto">
          <a:xfrm>
            <a:off x="3352800" y="5599113"/>
            <a:ext cx="225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b="1"/>
              <a:t>Before Attack……..</a:t>
            </a:r>
          </a:p>
        </p:txBody>
      </p:sp>
      <p:sp>
        <p:nvSpPr>
          <p:cNvPr id="15372" name="Date Placeholder 1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5373" name="Slide Number Placeholder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02180CFF-AF2C-457D-A0F1-04394EC39C4E}" type="slidenum">
              <a:rPr lang="en-US" altLang="en-US" sz="1400" smtClean="0"/>
              <a:pPr>
                <a:spcBef>
                  <a:spcPct val="0"/>
                </a:spcBef>
                <a:buClrTx/>
                <a:buSzTx/>
                <a:buFontTx/>
                <a:buNone/>
              </a:pPr>
              <a:t>8</a:t>
            </a:fld>
            <a:endParaRPr lang="en-US" altLang="en-US" sz="1400" dirty="0" smtClean="0"/>
          </a:p>
        </p:txBody>
      </p:sp>
      <p:sp>
        <p:nvSpPr>
          <p:cNvPr id="15374" name="Footer Placeholder 1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p:sp>
        <p:nvSpPr>
          <p:cNvPr id="2" name="Rectangle 1"/>
          <p:cNvSpPr/>
          <p:nvPr/>
        </p:nvSpPr>
        <p:spPr>
          <a:xfrm>
            <a:off x="6324600" y="3810000"/>
            <a:ext cx="2514600" cy="1385888"/>
          </a:xfrm>
          <a:prstGeom prst="rect">
            <a:avLst/>
          </a:prstGeom>
          <a:solidFill>
            <a:schemeClr val="accent2">
              <a:lumMod val="20000"/>
              <a:lumOff val="80000"/>
            </a:schemeClr>
          </a:solidFill>
          <a:ln>
            <a:solidFill>
              <a:schemeClr val="tx1"/>
            </a:solidFill>
          </a:ln>
        </p:spPr>
        <p:txBody>
          <a:bodyPr>
            <a:spAutoFit/>
          </a:bodyPr>
          <a:lstStyle/>
          <a:p>
            <a:pPr eaLnBrk="1" hangingPunct="1">
              <a:defRPr/>
            </a:pPr>
            <a:r>
              <a:rPr lang="en-US" sz="1400" dirty="0">
                <a:solidFill>
                  <a:srgbClr val="252525"/>
                </a:solidFill>
                <a:latin typeface="Arial" panose="020B0604020202020204" pitchFamily="34" charset="0"/>
              </a:rPr>
              <a:t>ARP is a </a:t>
            </a:r>
            <a:r>
              <a:rPr lang="en-US" sz="1400" dirty="0">
                <a:solidFill>
                  <a:srgbClr val="0B0080"/>
                </a:solidFill>
                <a:latin typeface="Arial" panose="020B0604020202020204" pitchFamily="34" charset="0"/>
              </a:rPr>
              <a:t>stateless protocol</a:t>
            </a:r>
            <a:r>
              <a:rPr lang="en-US" sz="1400" dirty="0">
                <a:solidFill>
                  <a:srgbClr val="252525"/>
                </a:solidFill>
                <a:latin typeface="Arial" panose="020B0604020202020204" pitchFamily="34" charset="0"/>
              </a:rPr>
              <a:t>. Network hosts will automatically </a:t>
            </a:r>
            <a:r>
              <a:rPr lang="en-US" sz="1400" dirty="0">
                <a:solidFill>
                  <a:srgbClr val="0B0080"/>
                </a:solidFill>
                <a:latin typeface="Arial" panose="020B0604020202020204" pitchFamily="34" charset="0"/>
              </a:rPr>
              <a:t>cache</a:t>
            </a:r>
            <a:r>
              <a:rPr lang="en-US" sz="1400" dirty="0">
                <a:solidFill>
                  <a:srgbClr val="252525"/>
                </a:solidFill>
                <a:latin typeface="Arial" panose="020B0604020202020204" pitchFamily="34" charset="0"/>
              </a:rPr>
              <a:t> any ARP replies they receive, </a:t>
            </a:r>
            <a:r>
              <a:rPr lang="en-US" sz="1400" b="1" dirty="0">
                <a:solidFill>
                  <a:srgbClr val="FF0000"/>
                </a:solidFill>
                <a:latin typeface="Arial" panose="020B0604020202020204" pitchFamily="34" charset="0"/>
              </a:rPr>
              <a:t>regardless of whether or not they requested them.</a:t>
            </a:r>
            <a:endParaRPr lang="en-US" sz="1400" b="1" dirty="0">
              <a:solidFill>
                <a:srgbClr val="FF0000"/>
              </a:solidFill>
            </a:endParaRPr>
          </a:p>
        </p:txBody>
      </p:sp>
      <p:pic>
        <p:nvPicPr>
          <p:cNvPr id="15377" name="Picture 17" descr="Image result for scared"/>
          <p:cNvPicPr>
            <a:picLocks noChangeAspect="1" noChangeArrowheads="1"/>
          </p:cNvPicPr>
          <p:nvPr/>
        </p:nvPicPr>
        <p:blipFill rotWithShape="1">
          <a:blip r:embed="rId3">
            <a:extLst>
              <a:ext uri="{28A0092B-C50C-407E-A947-70E740481C1C}">
                <a14:useLocalDpi xmlns:a14="http://schemas.microsoft.com/office/drawing/2010/main" val="0"/>
              </a:ext>
            </a:extLst>
          </a:blip>
          <a:srcRect b="7378"/>
          <a:stretch/>
        </p:blipFill>
        <p:spPr bwMode="auto">
          <a:xfrm>
            <a:off x="6902592" y="5254588"/>
            <a:ext cx="1336675" cy="15740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282" name="Group 90"/>
          <p:cNvGraphicFramePr>
            <a:graphicFrameLocks noGrp="1"/>
          </p:cNvGraphicFramePr>
          <p:nvPr/>
        </p:nvGraphicFramePr>
        <p:xfrm>
          <a:off x="1066800" y="1481138"/>
          <a:ext cx="3124200" cy="585789"/>
        </p:xfrm>
        <a:graphic>
          <a:graphicData uri="http://schemas.openxmlformats.org/drawingml/2006/table">
            <a:tbl>
              <a:tblPr/>
              <a:tblGrid>
                <a:gridCol w="1327150"/>
                <a:gridCol w="1797050"/>
              </a:tblGrid>
              <a:tr h="2963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192.168.1.100</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00:00:00:00:00:02</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4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192.168.1.123</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  00:00:00:00:00:14</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21" name="Text Box 15"/>
          <p:cNvSpPr txBox="1">
            <a:spLocks noChangeArrowheads="1"/>
          </p:cNvSpPr>
          <p:nvPr/>
        </p:nvSpPr>
        <p:spPr bwMode="auto">
          <a:xfrm>
            <a:off x="974725" y="1052513"/>
            <a:ext cx="187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a:t>T1(192.168.1.1):</a:t>
            </a:r>
          </a:p>
        </p:txBody>
      </p:sp>
      <p:sp>
        <p:nvSpPr>
          <p:cNvPr id="17422" name="Text Box 16"/>
          <p:cNvSpPr txBox="1">
            <a:spLocks noChangeArrowheads="1"/>
          </p:cNvSpPr>
          <p:nvPr/>
        </p:nvSpPr>
        <p:spPr bwMode="auto">
          <a:xfrm>
            <a:off x="4751388" y="1047750"/>
            <a:ext cx="212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a:t>T2(192.168.1.100):</a:t>
            </a:r>
          </a:p>
        </p:txBody>
      </p:sp>
      <p:graphicFrame>
        <p:nvGraphicFramePr>
          <p:cNvPr id="8283" name="Group 91"/>
          <p:cNvGraphicFramePr>
            <a:graphicFrameLocks noGrp="1"/>
          </p:cNvGraphicFramePr>
          <p:nvPr/>
        </p:nvGraphicFramePr>
        <p:xfrm>
          <a:off x="4876800" y="1481138"/>
          <a:ext cx="3124200" cy="585789"/>
        </p:xfrm>
        <a:graphic>
          <a:graphicData uri="http://schemas.openxmlformats.org/drawingml/2006/table">
            <a:tbl>
              <a:tblPr/>
              <a:tblGrid>
                <a:gridCol w="1327150"/>
                <a:gridCol w="1797050"/>
              </a:tblGrid>
              <a:tr h="29638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00:00:00:00:00:01</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4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192.168.1.123</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  00:00:00:00:00:14</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4" name="Text Box 28"/>
          <p:cNvSpPr txBox="1">
            <a:spLocks noChangeArrowheads="1"/>
          </p:cNvSpPr>
          <p:nvPr/>
        </p:nvSpPr>
        <p:spPr bwMode="auto">
          <a:xfrm>
            <a:off x="552450" y="390525"/>
            <a:ext cx="838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600"/>
              <a:t>Before attack, T1 and T2 are talking to each other only. Below is the arp table of the machines.</a:t>
            </a:r>
          </a:p>
        </p:txBody>
      </p:sp>
      <p:sp>
        <p:nvSpPr>
          <p:cNvPr id="17435" name="Text Box 29"/>
          <p:cNvSpPr txBox="1">
            <a:spLocks noChangeArrowheads="1"/>
          </p:cNvSpPr>
          <p:nvPr/>
        </p:nvSpPr>
        <p:spPr bwMode="auto">
          <a:xfrm>
            <a:off x="593725" y="2551113"/>
            <a:ext cx="80168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600"/>
              <a:t>The switch understands only MAC addresses and forwards the packets to the right machines based on this MAC address. What if we manipulate the arp tables (this is called arp poisoning) on T1 and T2 so that the target MAC address in all the packets being exchanged between them, becomes the MAC address of our attacking machine. You got it right. Then switch will forward the packet to the attacking machine.</a:t>
            </a:r>
          </a:p>
          <a:p>
            <a:pPr eaLnBrk="1" hangingPunct="1">
              <a:spcBef>
                <a:spcPct val="0"/>
              </a:spcBef>
              <a:buClrTx/>
              <a:buSzTx/>
              <a:buFontTx/>
              <a:buNone/>
            </a:pPr>
            <a:endParaRPr lang="en-US" altLang="en-US" sz="1600"/>
          </a:p>
          <a:p>
            <a:pPr eaLnBrk="1" hangingPunct="1">
              <a:spcBef>
                <a:spcPct val="0"/>
              </a:spcBef>
              <a:buClrTx/>
              <a:buSzTx/>
              <a:buFontTx/>
              <a:buNone/>
            </a:pPr>
            <a:r>
              <a:rPr lang="en-US" altLang="en-US" sz="1600"/>
              <a:t>So after attack arp table should look like something below:</a:t>
            </a:r>
          </a:p>
        </p:txBody>
      </p:sp>
      <p:graphicFrame>
        <p:nvGraphicFramePr>
          <p:cNvPr id="8284" name="Group 92"/>
          <p:cNvGraphicFramePr>
            <a:graphicFrameLocks noGrp="1"/>
          </p:cNvGraphicFramePr>
          <p:nvPr/>
        </p:nvGraphicFramePr>
        <p:xfrm>
          <a:off x="1143000" y="4956175"/>
          <a:ext cx="3124200" cy="585790"/>
        </p:xfrm>
        <a:graphic>
          <a:graphicData uri="http://schemas.openxmlformats.org/drawingml/2006/table">
            <a:tbl>
              <a:tblPr/>
              <a:tblGrid>
                <a:gridCol w="1327150"/>
                <a:gridCol w="1797050"/>
              </a:tblGrid>
              <a:tr h="2963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192.168.1.100</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00:00:00:00:00:03</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4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192.168.1.123</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  00:00:00:00:00:14</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7" name="Text Box 41"/>
          <p:cNvSpPr txBox="1">
            <a:spLocks noChangeArrowheads="1"/>
          </p:cNvSpPr>
          <p:nvPr/>
        </p:nvSpPr>
        <p:spPr bwMode="auto">
          <a:xfrm>
            <a:off x="1050925" y="453548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a:t>T1:</a:t>
            </a:r>
          </a:p>
        </p:txBody>
      </p:sp>
      <p:graphicFrame>
        <p:nvGraphicFramePr>
          <p:cNvPr id="8285" name="Group 93"/>
          <p:cNvGraphicFramePr>
            <a:graphicFrameLocks noGrp="1"/>
          </p:cNvGraphicFramePr>
          <p:nvPr/>
        </p:nvGraphicFramePr>
        <p:xfrm>
          <a:off x="4953000" y="4956175"/>
          <a:ext cx="3124200" cy="585790"/>
        </p:xfrm>
        <a:graphic>
          <a:graphicData uri="http://schemas.openxmlformats.org/drawingml/2006/table">
            <a:tbl>
              <a:tblPr/>
              <a:tblGrid>
                <a:gridCol w="1327150"/>
                <a:gridCol w="1797050"/>
              </a:tblGrid>
              <a:tr h="29638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00:00:00:00:00:03</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4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192.168.1.123</a:t>
                      </a:r>
                    </a:p>
                  </a:txBody>
                  <a:tcPr marT="45644" marB="456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chemeClr val="tx1"/>
                          </a:solidFill>
                          <a:effectLst/>
                          <a:latin typeface="Arial" charset="0"/>
                          <a:cs typeface="Arial" charset="0"/>
                        </a:rPr>
                        <a:t>  00:00:00:00:00:14</a:t>
                      </a:r>
                    </a:p>
                  </a:txBody>
                  <a:tcPr marT="45644" marB="456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59" name="Text Box 76"/>
          <p:cNvSpPr txBox="1">
            <a:spLocks noChangeArrowheads="1"/>
          </p:cNvSpPr>
          <p:nvPr/>
        </p:nvSpPr>
        <p:spPr bwMode="auto">
          <a:xfrm>
            <a:off x="4860925" y="4586288"/>
            <a:ext cx="51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2400"/>
              <a:t>T2:</a:t>
            </a:r>
          </a:p>
        </p:txBody>
      </p:sp>
      <p:sp>
        <p:nvSpPr>
          <p:cNvPr id="17460" name="Text Box 77"/>
          <p:cNvSpPr txBox="1">
            <a:spLocks noChangeArrowheads="1"/>
          </p:cNvSpPr>
          <p:nvPr/>
        </p:nvSpPr>
        <p:spPr bwMode="auto">
          <a:xfrm>
            <a:off x="609600" y="5715000"/>
            <a:ext cx="629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US" altLang="en-US" sz="1600"/>
              <a:t>Where 00:00:00:00:00:03 is the MAC address of attacking machine</a:t>
            </a:r>
            <a:r>
              <a:rPr lang="en-US" altLang="en-US" sz="2400"/>
              <a:t>.</a:t>
            </a:r>
          </a:p>
        </p:txBody>
      </p:sp>
      <p:sp>
        <p:nvSpPr>
          <p:cNvPr id="17461" name="Date Placeholder 1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endParaRPr lang="en-US" altLang="en-US" sz="1400" smtClean="0"/>
          </a:p>
        </p:txBody>
      </p:sp>
      <p:sp>
        <p:nvSpPr>
          <p:cNvPr id="17462"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FF672C54-2A57-4E10-87F9-B36B5B1C594D}" type="slidenum">
              <a:rPr lang="en-US" altLang="en-US" sz="1400" smtClean="0"/>
              <a:pPr>
                <a:spcBef>
                  <a:spcPct val="0"/>
                </a:spcBef>
                <a:buClrTx/>
                <a:buSzTx/>
                <a:buFontTx/>
                <a:buNone/>
              </a:pPr>
              <a:t>9</a:t>
            </a:fld>
            <a:endParaRPr lang="en-US" altLang="en-US" sz="1400" smtClean="0"/>
          </a:p>
        </p:txBody>
      </p:sp>
      <p:sp>
        <p:nvSpPr>
          <p:cNvPr id="17463" name="Footer Placeholder 1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r>
              <a:rPr lang="en-US" altLang="en-US" sz="1400" smtClean="0"/>
              <a:t>CISC 250 Class Notes</a:t>
            </a:r>
          </a:p>
        </p:txBody>
      </p:sp>
      <mc:AlternateContent xmlns:mc="http://schemas.openxmlformats.org/markup-compatibility/2006">
        <mc:Choice xmlns:p14="http://schemas.microsoft.com/office/powerpoint/2010/main" Requires="p14">
          <p:contentPart p14:bwMode="auto" r:id="rId3">
            <p14:nvContentPartPr>
              <p14:cNvPr id="3085" name="Ink 67"/>
              <p14:cNvContentPartPr>
                <a14:cpLocks xmlns:a14="http://schemas.microsoft.com/office/drawing/2010/main" noRot="1" noChangeAspect="1" noEditPoints="1" noChangeArrowheads="1" noChangeShapeType="1"/>
              </p14:cNvContentPartPr>
              <p14:nvPr/>
            </p14:nvContentPartPr>
            <p14:xfrm>
              <a:off x="5878513" y="1490663"/>
              <a:ext cx="11112" cy="12700"/>
            </p14:xfrm>
          </p:contentPart>
        </mc:Choice>
        <mc:Fallback>
          <p:pic>
            <p:nvPicPr>
              <p:cNvPr id="3085" name="Ink 67"/>
              <p:cNvPicPr>
                <a:picLocks noRot="1" noChangeAspect="1" noEditPoints="1" noChangeArrowheads="1" noChangeShapeType="1"/>
              </p:cNvPicPr>
              <p:nvPr/>
            </p:nvPicPr>
            <p:blipFill>
              <a:blip r:embed="rId4"/>
              <a:stretch>
                <a:fillRect/>
              </a:stretch>
            </p:blipFill>
            <p:spPr>
              <a:xfrm>
                <a:off x="5872061" y="1484132"/>
                <a:ext cx="24016" cy="25763"/>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11313</TotalTime>
  <Pages>13</Pages>
  <Words>536</Words>
  <Application>Microsoft Office PowerPoint</Application>
  <PresentationFormat>On-screen Show (4:3)</PresentationFormat>
  <Paragraphs>118</Paragraphs>
  <Slides>10</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Tahoma</vt:lpstr>
      <vt:lpstr>MS PGothic</vt:lpstr>
      <vt:lpstr>Arial</vt:lpstr>
      <vt:lpstr>Wingdings</vt:lpstr>
      <vt:lpstr>Times New Roman</vt:lpstr>
      <vt:lpstr>Comic Sans MS</vt:lpstr>
      <vt:lpstr>Blends</vt:lpstr>
      <vt:lpstr>Microsoft Clip Gallery</vt:lpstr>
      <vt:lpstr>CISC 250 –  Business Telecomm Networks</vt:lpstr>
      <vt:lpstr>Lab 3 Part I</vt:lpstr>
      <vt:lpstr>ARP: Address Resolution Protocol</vt:lpstr>
      <vt:lpstr>ARP protocol: Same LAN</vt:lpstr>
      <vt:lpstr>ARP protocol: Same LAN</vt:lpstr>
      <vt:lpstr>ARP message format</vt:lpstr>
      <vt:lpstr>Lab 3 Part II</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Communictions 3rd Edition</dc:title>
  <dc:creator>Jinwei Cao</dc:creator>
  <dc:description>Chapter 4</dc:description>
  <cp:lastModifiedBy>Cao, Jinwei</cp:lastModifiedBy>
  <cp:revision>237</cp:revision>
  <cp:lastPrinted>1988-10-23T22:36:52Z</cp:lastPrinted>
  <dcterms:created xsi:type="dcterms:W3CDTF">1988-10-23T22:40:16Z</dcterms:created>
  <dcterms:modified xsi:type="dcterms:W3CDTF">2016-04-18T14:15:30Z</dcterms:modified>
</cp:coreProperties>
</file>