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766" r:id="rId2"/>
    <p:sldId id="823" r:id="rId3"/>
    <p:sldId id="824" r:id="rId4"/>
    <p:sldId id="826" r:id="rId5"/>
    <p:sldId id="827" r:id="rId6"/>
    <p:sldId id="829" r:id="rId7"/>
    <p:sldId id="828" r:id="rId8"/>
    <p:sldId id="850" r:id="rId9"/>
    <p:sldId id="830" r:id="rId10"/>
    <p:sldId id="831" r:id="rId11"/>
    <p:sldId id="832" r:id="rId12"/>
    <p:sldId id="808" r:id="rId13"/>
    <p:sldId id="809" r:id="rId14"/>
    <p:sldId id="849" r:id="rId15"/>
  </p:sldIdLst>
  <p:sldSz cx="9144000" cy="6858000" type="screen4x3"/>
  <p:notesSz cx="7150100" cy="94488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FAF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8" d="100"/>
          <a:sy n="78" d="100"/>
        </p:scale>
        <p:origin x="803" y="3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595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24T05:07:35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1232 17632 159 0,'0'0'5'15,"0"0"-2"-15,0-5-13 16,0 5-6-16,9-3-28 16,-6-2-9-16</inkml:trace>
  <inkml:trace contextRef="#ctx0" brushRef="#br0" timeOffset="1637.1422">5825 17738 124 0,'-12'0'46'0,"9"-3"-24"0,-3-2-24 16,3 5 9-16,0-6-5 16,0 4-2-16,-6-9 1 15,3-2 1-15,0 0-3 16,0-8 0-16,3-3 5 16,0 3 2-16,6-6-2 15,3-5-1-15,3-7-1 16,3-1 1-16,6 0-2 0,9 3-1 0,5-2 1 15,7 2-4-15,3-6 2 16,-3 6 1-16,-1 11 2 16,1-1-3-16,0 9 0 15,-4 5 1-15,-2 5 2 16,-3 16-3-16,3 15-2 16,-10 4-3-16,-2-1-1 15,-6 22 4-15,-3-3 1 16,-6 5 8-16,-6-2 4 15,-3 7-5-15,-3-7-1 16,-3 2 7-16,0-7 2 16,0 2 0-16,0-6 2 0,-3-2-2 15,1-8 2-15,2 0-2 16,0-7 0-16,3-4-5 16,-3-5-3-16,6-5-2 15,0-2-3-15,9-12 1 16,3-7 1-16,0 0-1 15,6-6-1-15,2-2-4 16,4 3 0-16,3-1-9 16,15-7-2-16,-1-3 1 15,-2-1 1-15,3-4-3 16,-3 8-3-16,-1-1-16 16,4 1-45-1,-6 2 4-15</inkml:trace>
  <inkml:trace contextRef="#ctx0" brushRef="#br0" timeOffset="1897.0077">6977 17627 208 0,'12'39'77'0,"-3"-23"-42"0,6 0-41 0,-10-5 12 0,4-4-9 16,0 1 2-16,0-2-4 15,-3 2-1-15,0-3 3 16,0 3-21-16,-3-8-8 0,-3 0-42 16,0 0-19-1,-6-3 46-15</inkml:trace>
  <inkml:trace contextRef="#ctx0" brushRef="#br0" timeOffset="2402.2349">7203 17325 116 0,'3'0'44'0,"-3"5"-24"0,3-2-24 0,-3 2 8 15,0 14-2-15,0 2 1 16,3 3 1-16,0 5 2 16,3 8-3-16,3 8-2 15,3-3 2-15,0 3 0 16,3-5 5-16,2-8 3 15,7-1 0-15,0-10 3 16,3-2-7-16,-3-11 2 0,-1-8 2 16,1-8-2-16,-3-5 2 15,3-19 3-15,-12-8 1 0,-3 1-2 16,-3-12 0-16,-3 4-1 16,-6-4 0-16,-3 6 2 15,-6-2 2-15,-6-3-7 16,-6 7-3-16,-6 6-6 15,4 8 0-15,-1 5-11 16,3 8-3-16,0 6-2 16,0 5 0-16,4 10 0 15,2 8 2-15,3 6 3 16,6-4 2-16,3-1-3 16,3 2-3-16,6-1-20 15,6-1-10-15,0-4-23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24T05:07:52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7236 8647 104 0,'0'-8'38'0,"0"8"-20"0,0 0-6 0,0 0 16 15,0 2-14-15,-3 4-2 16,0-1-4-16,-3 3 2 16,-3 0-5-16,0 8-1 0,-3 7 2 15,-12-1-3-15,-3 4 0 16,-5 6-6-16,-13 10-2 15,-6 3 2-15,-2 5 1 16,5-2 6-16,7 8 5 16,8-11-1-16,6-3 1 15,6-10 1-15,3-9 1 16,6-1 6-16,4-9 1 16,5-3-3-16,6-4-1 0,5-6-6 15,7-8-3-15,3-8-5 16,15 3 0-16,6-3-2 15,2 3 0-15,10-1 2 16,8 4 0-16,4-3 0 16,8 2 2-16,1 0-3 15,-4-5 0-15,4 3 1 16,-4 0 2-16,-5-3-1 16,-10 3-1-16,-8-6 3 15,-9 6 0-15,-10-5 1 16,-8 2 9-1,-9 0 3-15,-12 0-7 16,-9 0-3-16,-8-5-6 0,-16-3-1 16,-6-10-8-1,-11-1-2-15,-1 4-1 0,0 2 0 16,4 5 9-16,5 3 4 16,3 5 2-16,7 2 1 15,2 7-2-15,3 1-2 16,6 6-2-16,4 6 1 15,5 1-1-15,3 15-2 16,3 4 3-16,3 6 2 16,3 5-2-16,3 13-2 15,9 14 2-15,6 20 0 16,3 14 1-16,2-3 0 16,1-7 0-16,0-14 0 0,-3-8-3 15,0-8 2-15,-3-13 7 16,-3-18 6-16,0-17 7 15,-1-12 3-15,4-17-5 16,9-21 0-16,0-26-8 16,3-29-3-16,6-27-3 15,5-26-3-15,4-8 3 16,0 0 0-16,-4 16-12 16,-5 26-7-16,-3 24-24 15,-6 24-10-15,-4 16-58 16,-8 23-34-1,-6 16 66-15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24T05:08:30.2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18074 15322 124 0,'0'0'46'0,"0"3"-24"0,0-3-19 0,0 0 10 16,0 0-8-16,0 0-3 15,0 0 5-15,3 0 3 16,3 0-5-16,0 0 1 0,0 0 1 16,3-3 3-16,0 0 1 15,3 1 1-15,2-1 0 16,4 0 0-16,0-2 0 15,12 0-2-15,0-3-1 16,-1 0-3-16,4 0-1 16,-3 0-3-16,12 3-2 0,-1 0-2 15,1 2 1-15,0 0 7 16,-1 1 4-16,10-1-1 16,0 0 0-16,-1-2-1 15,7 0 0-15,5-1-4 16,-2 4-3-16,-1-1 2 15,7 0 0-15,-4 3-1 16,-2 0-2-16,2 0 3 16,4 0 0-16,-4 0 1 15,1 0 0-15,5 0 0 16,-5 0 0-16,-4 0 2 16,7 0 1-16,-4 0-3 15,1-2-1-15,-1 2 1 0,1 0 0 16,-1-5-5-16,-2 2-1 15,0 3 3-15,5 0 1 16,-2 0 0-16,-1-5 1 16,-2 5 0-16,2-3 1 15,1 0 0-15,-7 1 0 16,13-1-2-16,-7 0 1 16,1 1-2-16,-4-1 2 15,7 6-2-15,-7-3 2 16,1 5-2-16,-7-2-1 15,10-1 1-15,-4 1-1 0,4-3 0 16,-4 3 2-16,4-3 1 16,-4 2 1-16,-5 1-2 15,6 0-2-15,-1-1-2 16,-2 1 1-16,-1-1-1 16,-2 1 0-16,5 0 4 15,-2 2 1-15,-7-2-4 16,13-1-1-16,-1 4 1 15,-5-1 2-15,-3 0 0 16,-1 1 2-16,7-1-4 16,-7 3 0-16,1 0 1 15,-3 0 0-15,8-3 0 16,-2 0 2-16,-1 1-1 16,-5-1-1-16,11 3 1 15,-8-3 1-15,-1 0-1 16,-2 1-1-16,9-4 1 0,-4-2 1 15,-2 6-1-15,-1-4-1 16,4 1 1-16,-1-1-1 16,-5-2 0-16,9 0 0 15,-7 3 0-15,7-3 0 16,-1 0 0-16,-5 3 0 16,-4-3 0-16,-5 2 0 15,0 1 0-15,2 0 0 16,-8 5 0-16,-3 0 0 15,-7-8-7-15,-2 5-3 16,-3 0-8-16,-3 0-1 0,0 1 5 16,3 4 4-16,-4-2-3 15,4 3-2-15,-6-6-31 16,-39 14-85 0</inkml:trace>
  <inkml:trace contextRef="#ctx0" brushRef="#br0" timeOffset="3200.813">17869 15933 68 0,'-9'3'27'0,"9"-3"-14"0,0 0-11 0,0 0 9 16,0 0-9-16,0 5-1 15,0-2-1-15,0 2 0 16,0 0 0-16,0 3 0 0,0 3 8 16,0 2 5-16,3 3 0 15,0 8 0-15,0 2-7 16,3 6-2-16,-1 2 0 15,1 6 0-15,3 5-5 16,0 5 1-16,3-2 2 16,0 5 1-16,3-3 3 15,6 3 1-15,3-5 3 16,2 2 1-16,-5 0 3 16,3-7 4-16,-3-12-10 15,0 1 4-15,0-11 2 0,-1 0-7 16,1-10-2-16,3 0-3 15,3-11 1-15,-3-11-2 16,-3-2 2-16,-1-8-2 16,1-3-1-16,-3-3-4 15,-3-4 0-15,-3-9-11 0,-3 8-6 16,0 0-4-16,0-2 0 16,-3 8 7-16,-3 4 4 15,-3-1 1 1,0 7-1-16,-3 2 5 15,0 4 1-15,-3 5 2 16,0 2 4-16,-3-2 1 16,0 5 1-16,-6 5 0 15,-6-2 6-15,3 2 4 16,3 0 3-16,3-2 3 16,1 2-5-16,2 3-1 0,0-3-6 15,0 9-3-15,3-1-3 16,0 11-1-16,0-3-1 15,3 3 3-15,3-1 2 16,0 1 2-16,3 0 5 16,3 0 5-16,6 2-3 15,9-2 2-15,-1 3-7 16,4-6 6-16,0-3 4 0,3-5-5 16,6-2-3-16,2-3-2 15,-2-3-1-15,0-10-2 16,0-6-2-16,-4-2-6 15,-2-3-1-15,-6 6-24 16,0-11-9-16,-3-1-30 16</inkml:trace>
  <inkml:trace contextRef="#ctx0" brushRef="#br0" timeOffset="3620.1934">18803 16256 156 0,'-3'0'60'0,"-3"16"-32"0,3-21-35 0,0 10 10 15,0 0-12-15,-8 6-2 0,-4 7 6 16,-3 1 4-16,0-3 2 15,0 7 4-15,3-4 4 0,3-3 6 16,3-3 3-16,0-2-1 16,6 2 2-16,3-5-12 15,3 5-5-15,3-2 1 16,6-3 0-16,0 0-1 16,6-1 1-16,0-1-4 15,0 7 0-15,-3-2 1 16,0 2 2-16,-4 0-6 15,4 3-1-15,-6 2-3 16,-6 4 2-16,-3-4 2 16,0 6 2-16,0-11 1 15,0 3 3-15,0-11-21 16,0-5-7-16,-3-5-49 16</inkml:trace>
  <inkml:trace contextRef="#ctx0" brushRef="#br0" timeOffset="3739.4207">19032 16354 124 0,'12'8'49'0,"-9"-8"-26"0,3 0-25 0,-6 0 11 0</inkml:trace>
  <inkml:trace contextRef="#ctx0" brushRef="#br0" timeOffset="4008.9864">19053 16370 208 0,'-3'8'7'0,"-3"0"-4"15,0 5 0-15,0-3 1 0,-2 1 4 16,2 0 3-16,0-3 2 16,3 2 9-1,0 1-5-15,3-11-5 16,9 2-2-16,3 1-2 16,5-3 0-16,7 0-2 15,9 3 1-15,0-3-6 16,-1 0-1-16,-5 5 0 15,-3 3 2-15,-6 0-6 16,-3 8 1-16,-6 0-10 16,-6 5-2-16,-3 0 1 15,-6-3 3-15,-3 4-2 0,-6-9-2 16,-3-3-7 0,3-2-1-16,3-2-43 15</inkml:trace>
  <inkml:trace contextRef="#ctx0" brushRef="#br0" timeOffset="4776.512">20780 16163 208 0,'-21'0'79'0,"-9"-5"-42"0,6-3-41 0,15 3 15 16,-2 0-8-16,-4-9 0 16,-3 4-3-16,-9-1-3 15,-3 3 2-15,-2 11-7 0,-4 2 1 0,0 8-2 16,3 1 3-16,-5 4 8 15,8-2 4-15,9 0 3 16,15-3 2-16,9 8-3 16,9-2-3-16,6 2-2 15,6 0 0-15,11-5-2 16,4-3-1-16,0 0-2 16,-4-5 1-16,-2 0 1 15,3-2 0-15,-6 7-3 16,-6-5 0-16,-7 2-7 15,-5 4-4-15,-15 7 5 16,-3 11 5-16,-3-3-4 16,-2-3 1-16,-4-2 7 15,3-6 5-15,0-4 2 16,3-1 1-16,0-5-13 16,0-5-6-16,0-6-24 0,3-5-8 15,-3-8-28 1</inkml:trace>
  <inkml:trace contextRef="#ctx0" brushRef="#br0" timeOffset="5197.2063">20807 16407 148 0,'44'-3'57'0,"-20"3"-30"0,6-8-27 0,-12 3 10 16,6-3-9-16,2-8-2 15,-2-10 8-15,-3 4 8 0,0-4-8 16,-3-3 3-16,-3 0 1 0,-4-6-4 16,1-2 1-16,-6 3-3 15,-3 5 2-15,-3 2-2 16,-6 1 2-16,0 10-4 16,-11 3-2-1,-4 8-3-15,0 5-7 16,0 18-5-16,0 6 1 15,3 5 2-15,0 5 7 16,4 6 2-16,2 2 2 16,6-2 2-16,6-3 8 15,6-2 3-15,9-1 0 16,8-5 0-16,7 3-5 16,3-8 0-16,6-3-10 15,5-8 0-15,4-13-11 0,-4-5-4 16,-2-6 2-16,-3-2 1 15,-3-11-16-15,2-2-5 16,-5-6-35 0</inkml:trace>
  <inkml:trace contextRef="#ctx0" brushRef="#br0" timeOffset="6577.5481">21598 16005 200 0,'-3'2'77'0,"-5"-2"-42"0,-4 6-34 16,6-4 14-16,-6 1-8 15,0 0 1-15,-6 10-3 16,-6 0 2-16,0 6-4 15,4-4-4-15,-1 4 0 0,3-1-6 16,6 9-3-16,3 10-3 16,6 5-2-16,6 1 5 15,9-1 4-15,6 3 8 16,3-8 6-16,5-3-2 16,1-7 2-16,9-11-3 15,6-16 2-15,-1-3-2 0,-2-5 2 16,0-3-4-16,-7-10 0 15,-2-5 1-15,-3-6 0 16,0-8-2-16,-6 6-2 16,-10-3 3-16,4 5 0 15,-3-2-4-15,-3-1-1 16,-3 9-2-16,0 2 3 16,3 8-5-16,-6 3 0 15,0 3-4-15,6 4-1 16,-3 9 3-16,3 7 5 15,-3 4 0-15,3 2 1 16,0 5 6-16,0 0 2 0,2 0 0 16,1-2-1-16,-3-4-6 15,3-4 1-15,0-6 0 16,0 3 2-16,0-8 3 16,6-8 2-16,-3-5-3 15,-3 0-1-15,-4-3 1 16,1-8 0-16,-3-8 0 15,0 9 2-15,-3-1 6 16,-3 0 4-16,0 5-8 16,0 4-2-16,0 1-9 15,0 1-5 1,0 5 0-16,3 0-3 16,9 8 2-16,3 8 0 15,3 0 3-15,6 11 4 16,3 4 1-16,5-4-2 15,4 2 2-15,-3-5 1 0,-3-5 0 16,-4-6 0-16,1-8 2 16,-3-7 1-16,-3-4 1 15,-6-1 0-15,-6-1 0 16,2-5 2-16,-5 7 3 16,0-2 0-16,-3-2 0 15,-3 2-5-15,0 3-1 16,0-8-10-1,0 7-1-15,0 4 2 16,0-1 3-16,0 3 4 16,0 0-2-16,0 3 0 15,3 2 1-15,0 11 0 0,3 0-5 16,0 3 1-16,0 5 2 16,-6 0 1-16,6 5-2 15,-6-3 0-15,0 9 2 16,0-9 0-16,0 1 9 15,0-3 5-15,3-16 24 16,6-8-15 0,9-5-6-16,-3-1-8 15,3-4-3-15,2-11-8 16,1-3 0-16,3 3-6 16,0 5-1-16,-3 0-2 15,3 11 0-15,-4 0-2 16,4 0-1-16,-3 7-1 15,-3 1 0-15,0 5 4 0,0 8 3 16,2 2 5-16,7 9 2 16,9-1 2-16,9-2 0 15,-1-2 6-15,1-6 6 16,3-6 0-16,-1-12 1 16,-5-9-3-16,-3-5-1 15,-10 0-5-15,-5-2-3 16,-6 2-3-16,-12 3-1 15,-6-3 2-15,-15 3 0 16,-12 2 3-16,0 14 1 16,-5 3-1-16,-7 7-2 15,-6 8-8-15,10 8-3 0,8 8 6 16,6 11 4-16,18 0 0 16,15-1-2-16,12 12 2 15,17-4 2-15,16-4 4 16,17-14 4-16,13-5-15 15,-1-19-6-15,3-16-23 16,-17-7-10-16,-13-3-45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24T05:08:55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8179 4387 140 0,'3'-16'55'0,"0"19"-30"0,0-9-32 0,-3 6 8 16,0 0-7-16,0 0 1 16,-3 3 3-16,-3 2 3 15,-3 1 0-15,-5 1-1 16,-4 7 1-16,-15 12 1 16,0 6-1-16,-5 8-1 0,-10 10 1 15,-12 5-4-15,-2-2 2 16,-4-2-1-16,-5-1 0 15,8-3 13-15,7-7 5 16,8-8 0-16,4-3 1 16,2-3-9-16,6-2-5 15,6-3 4-15,10-7 3 0,2-4 8 16,6-2 6-16,12-8-13 16,9 0-4-16,6-2-2 15,8-1-1-15,10 0-2 16,15-2 1-16,11 2 0 15,16-2 1-15,2 2-5 16,12 1 1-16,7-1 0 16,2-7 0-16,-6-1 0 15,-2-2 0-15,-4 2 0 16,-9 1 2-16,-5-1-1 16,-13 3 2-16,-5 0-4 15,-10 0 0-15,1 0 3 16,-18 0 1-16,-12-2-1 15,-9-1 1-15,-9-2-9 0,-12-11-3 16,-9-8 7 0,-15 1 5-16,1-1-1 0,-1 0-1 15,3 0 2-15,-5 3 0 16,-1 0-1-16,6-3-2 16,3 3 3-16,7 3 0 15,-1-1-1-15,3 6 1 16,3 3-2-16,3 2-1 15,3 3-2-15,1 5-1 16,-1 5-1-16,3 8 3 16,0 11-2-16,-6 19-1 15,3 23 3-15,-6 18 0 16,3 14 1-16,4 6 0 0,2 10-3 16,3-11 2-16,3-16 1 15,0-7 2-15,0-9 1 16,3-10 1-16,0-11-5 15,0-7-1-15,3-9 12 16,3-7 7-16,6-6 3 16,0-8 0-16,9-15-4 15,2-17-2-15,7-26-2 16,6-16 0-16,6-15-6 16,5-14-4-16,-2-13-6 15,0-3 0-15,-7 3-9 16,4-3-2-16,-9 6-12 15,3 18-5-15,-10 2-23 16,-11 14-10-16,-3 13-31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2-24T05:09:08.2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4759 6678 124 0,'-15'-8'49'0,"9"0"-26"0,-6-8-27 16,9 8 10-16,-3-2-3 16,-5-3 3-16,-13-1 3 15,0-15 5-15,-6 3-8 16,-3 2-1-16,1-2-3 15,-16-4-2-15,3 1 1 0,-2-2 1 16,-10-6 3-16,-2-1 2 0,-4 7 1 16,1 4 0-16,-10 1 0 15,-2 5 0-15,-13 2 0 16,-8 6-9-16,-3 0-1 16,0 2 0-16,-9 3 3 15,-4 0 6-15,1-2 6 16,9-1-3-16,-12-2 0 15,0 0-6-15,0-1-1 16,3 6-3-16,-6 6-1 16,-1 12-1-16,4 1-2 15,3 2 3-15,-12 6 2 16,12 12-2-16,-6 6 0 0,15 6 1 16,8 7 0-16,-2 19-3 15,3-6 0-15,12 4-1 16,8 1 3-16,1 1-2 15,14 10-1-15,12-2 0 16,10 3 0-16,5 20 0 16,15-7 3-16,18-14 0 15,15 8 1-15,12-10 0 16,11-11 2-16,22 8-3 16,5-5 0-16,13-8 3 15,5-8 1-15,21-8-1 16,-6-8 1-16,7 3 0 15,8-3 1-15,6-14-2 16,9-1-2-16,0-17 5 16,0-13 4-16,3 0-5 0,2 0 0 15,10 0-2-15,-6 0-2 16,3 3 1-16,6-3-1 16,-12 0-3-16,6-2 2 15,0-4 3-15,-3-2 3 16,-4-7 0-16,-8-6 0 15,3-11-1-15,-11-3 2 16,-4 1-1-16,-12-16 0 16,-12 2 1-16,-6-2 3 15,-8-3-2-15,-13-2 1 16,-14-3-3-16,-9 0 2 0,-13-6-2 16,-8 3 2-16,-9 1-2 15,-9-1 2-15,-12 0-9 16,-18 8 0-16,-5-10-2 15,-10 10 2-15,-6 8-6 16,-14 8 1-16,-1 5 3 16,-14 11 2-16,2 5-3 15,-2 6-1-15,-3-1-6 16,5 3 0-16,7-7-5 16,-10-4-2-16,7 6-5 15,5 0 0-15,7 5-22 16,-7 3-50-1,4 7 11-15</inkml:trace>
  <inkml:trace contextRef="#ctx0" brushRef="#br0" timeOffset="2252.5143">8528 14205 188 0,'-6'0'71'0,"3"0"-38"0,0 0-39 0,-3 0 45 15,0 0-16-15,-6-2-7 16,-3-3-6-16,0-3-6 16,-3 0-1-16,-3 0 3 0,-2-3-3 15,-16 1-2-15,-3-9-3 16,-5 3-1-16,-16-2 2 15,1 2 2-15,-4 3 2 16,-11-1 3-16,-7 1-1 16,-8 3 2-16,-3-1 0 15,-6 6 3-15,-4-1-1 0,-2 4 2 16,6 2 3-16,-12 0 3 16,0 0-3-16,-9 0 2 15,-9 0-5-15,0 0 1 16,-3-3-5-16,-3 0 1 15,-6-2-5-15,-3 2 0 16,9 1 1-16,-9-1 2 16,-5 1 3-16,2-1 2 15,-9-2-10-15,6-3-3 16,0 0 1-16,-5-3 0 16,-1 1-2-16,-3-1 0 15,6 0-3-15,1 1 1 0,-7-6-2 16,9-8 0-16,0 11 4 15,-35-6 1-15,17 6 2 16,12 3 0-16,9 2 2 16,4 0 3-16,11 2-4 15,3 6-1-15,0 0-2 16,6 11-2-16,9 0 5 16,8 7 1-16,7-2 0 15,-3 5-2-15,9 3-4 16,8 0-2-16,1 2 0 15,12-2 2-15,8 5-1 16,7 3 1-16,-4 0-2 16,13-3 1-16,-1 2 1 15,6 4 2-15,13 10-6 0,8-3 1 16,3 3-2-16,6 3 1 16,9 13 2-16,9-8 4 15,9-1-1-15,15 7-1 16,2 7-2-16,13 0 1 15,3 5 1-15,20 1 2 16,-2-9 1-16,11-4 3 16,7 1-3-16,-4-1-2 15,6-9 2-15,1-8 2 16,2-2 2-16,6-6 1 16,12-5-5-16,-2-5-1 15,-1-3 3-15,15 3 3 16,-3-5-1-16,6 5-2 0,9-6 0 15,0-5-1-15,3 0 0 16,6-2 0-16,3-6-3 16,3 1 2-16,3-1 3 15,3-5 3-15,2-3-2 16,7-5-2-16,-6-5 0 16,0-3-1-16,14 3 0 15,-14-3 2-15,6 0-1 16,6-2 2-16,5-1-2 15,-5-2-1-15,0 3-2 16,3-4 1-16,-1-4 3 16,-2-1 1-16,3 1-1 15,2 5-2-15,-11 2 1 16,9 1-1-16,-1 2 2 0,4 0 1 16,-12 0-4-16,0 0-1 15,-9 3 1-15,-1-13 0 16,-5-3 1-16,-15 2 2 15,-3-2 1-15,-3 0 1 16,0 0 0-16,-12 2 0 16,-2 1-2-16,-10-6-2 15,-6-2-2-15,-6 5 1 16,-2 2 3-16,-16 1 1 16,-8-1-1-16,-10-2-2 15,1-13 1-15,-3 7 1 16,-13 1-1-16,-8 5-1 15,-6 0 1-15,-9 2-1 0,-12 3-3 16,-9 1 2-16,-3-4 1 16,-9-2 0-16,-6 0-3 15,-2 0 2-15,-22-3-8 16,-11-13-4-16,-19-2-9 16,-2-1-3-16,-18 0 2 15,-4 6 1-15,-11-3-14 16,-3 11-4-16,-9 20-52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487863"/>
            <a:ext cx="5241925" cy="4252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863" tIns="46108" rIns="93863" bIns="461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2375" y="715963"/>
            <a:ext cx="4705350" cy="35290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2094879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572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27136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19428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pic>
        <p:nvPicPr>
          <p:cNvPr id="14" name="Picture 17" descr="Click To Downloa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99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2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92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C70CC1E-CD33-47A4-9756-0D77F8ECA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C6721-972A-4DC9-8453-EFA2FD7FB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0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2286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286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83FA5-B86E-4A6A-B33B-7ED06CB93B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99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572375" cy="1058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00200"/>
            <a:ext cx="38481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1600200"/>
            <a:ext cx="38481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75721-5C0F-4C06-861A-67D6557D7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4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572375" cy="1058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600200"/>
            <a:ext cx="38481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600200"/>
            <a:ext cx="38481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3ACE0-999B-47F6-AE92-1F8658767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6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572375" cy="1058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00200"/>
            <a:ext cx="78486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3924300"/>
            <a:ext cx="78486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CBA0C-57A6-4A03-B660-EFFA14DC27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9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B2251-749C-4272-9D67-749552412C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7449C-BB2E-421B-94DF-C85CF0A0C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7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00200"/>
            <a:ext cx="38481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600200"/>
            <a:ext cx="38481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9436E-C6CF-4760-927A-10085221F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7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045F1-E254-4B71-BDD0-6632BA13E6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90CD7-2E77-41C1-9895-0CA5487372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8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46AE5-11C7-4D19-BD47-EA361D1F1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5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2EC2B-0725-42C1-82F4-EC14ED3AC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3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A454C-7D52-4CEB-BB96-1F31F6D184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7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gray">
          <a:xfrm>
            <a:off x="685800" y="13716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smtClean="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5723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00200"/>
            <a:ext cx="7848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818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17818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324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2402C2B-2502-4A3D-8567-6286001ED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2" name="Picture 17" descr="Click To Downloa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99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7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6.wmf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10" Type="http://schemas.openxmlformats.org/officeDocument/2006/relationships/image" Target="../media/image12.wmf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oleObject" Target="../embeddings/oleObject1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6.wmf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11.wmf"/><Relationship Id="rId10" Type="http://schemas.openxmlformats.org/officeDocument/2006/relationships/image" Target="../media/image12.wmf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customXml" Target="../ink/ink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TTP/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AFD617-B03B-4F49-AE88-868361D3C9F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391400" cy="1143000"/>
          </a:xfrm>
        </p:spPr>
        <p:txBody>
          <a:bodyPr/>
          <a:lstStyle/>
          <a:p>
            <a:pPr eaLnBrk="1" hangingPunct="1"/>
            <a:r>
              <a:rPr lang="en-US" altLang="en-US" sz="2400" b="1" smtClean="0"/>
              <a:t>CISC 250 –</a:t>
            </a:r>
            <a:r>
              <a:rPr lang="en-US" altLang="en-US" sz="3200" b="1" smtClean="0"/>
              <a:t> </a:t>
            </a:r>
            <a:br>
              <a:rPr lang="en-US" altLang="en-US" sz="3200" b="1" smtClean="0"/>
            </a:br>
            <a:r>
              <a:rPr lang="en-US" altLang="en-US" sz="3200" b="1" smtClean="0"/>
              <a:t>Business Telecomm Networks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338" y="3795713"/>
            <a:ext cx="7485062" cy="1304925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Application Layer Protocols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- World Wide Web &amp; HTTP</a:t>
            </a:r>
          </a:p>
        </p:txBody>
      </p:sp>
      <p:pic>
        <p:nvPicPr>
          <p:cNvPr id="4103" name="Picture 4" descr="Click To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7640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331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1331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3A74AF-8ED6-49DD-A88F-433E6825146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HTTP response status codes</a:t>
            </a:r>
            <a:endParaRPr lang="en-US" altLang="en-US" smtClean="0"/>
          </a:p>
        </p:txBody>
      </p:sp>
      <p:sp>
        <p:nvSpPr>
          <p:cNvPr id="1443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314575"/>
            <a:ext cx="7934325" cy="4648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200 OK</a:t>
            </a:r>
            <a:endParaRPr lang="en-US" altLang="en-US" sz="2400" smtClean="0"/>
          </a:p>
          <a:p>
            <a:pPr lvl="1" eaLnBrk="1" hangingPunct="1"/>
            <a:r>
              <a:rPr lang="en-US" altLang="en-US" sz="2000" smtClean="0"/>
              <a:t>request succeeded, requested object later in this message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301 Moved Permanently</a:t>
            </a:r>
            <a:endParaRPr lang="en-US" altLang="en-US" sz="2400" smtClean="0"/>
          </a:p>
          <a:p>
            <a:pPr lvl="1" eaLnBrk="1" hangingPunct="1"/>
            <a:r>
              <a:rPr lang="en-US" altLang="en-US" sz="2000" smtClean="0"/>
              <a:t>requested object moved, new location specified later in this message (Location:)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400 Bad Request</a:t>
            </a:r>
            <a:endParaRPr lang="en-US" altLang="en-US" sz="2400" smtClean="0"/>
          </a:p>
          <a:p>
            <a:pPr lvl="1" eaLnBrk="1" hangingPunct="1"/>
            <a:r>
              <a:rPr lang="en-US" altLang="en-US" sz="2000" smtClean="0"/>
              <a:t>request message not understood by server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404 Not Found</a:t>
            </a:r>
            <a:endParaRPr lang="en-US" altLang="en-US" sz="2400" smtClean="0"/>
          </a:p>
          <a:p>
            <a:pPr lvl="1" eaLnBrk="1" hangingPunct="1"/>
            <a:r>
              <a:rPr lang="en-US" altLang="en-US" sz="2000" smtClean="0"/>
              <a:t>requested document not found on this server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505 HTTP Version Not Supported</a:t>
            </a:r>
            <a:endParaRPr lang="en-US" altLang="en-US" sz="2400" smtClean="0"/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523875" y="1323975"/>
            <a:ext cx="76866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In first line in server-&gt;client response message.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A few sample codes: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28400" y="2189880"/>
              <a:ext cx="2951640" cy="3375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920" y="2182680"/>
                <a:ext cx="2967480" cy="3390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433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1434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0D8F98-F4DA-4A37-9369-B9D53D5EA9B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921625" cy="11430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Trying out HTTP (client side)</a:t>
            </a:r>
            <a:endParaRPr lang="en-US" altLang="en-US" sz="4800" smtClean="0"/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525" y="1590675"/>
            <a:ext cx="8096250" cy="466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1. Telnet to your favorite Web server: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1444868" name="Text Box 4"/>
          <p:cNvSpPr txBox="1">
            <a:spLocks noChangeArrowheads="1"/>
          </p:cNvSpPr>
          <p:nvPr/>
        </p:nvSpPr>
        <p:spPr bwMode="auto">
          <a:xfrm>
            <a:off x="3981450" y="2155825"/>
            <a:ext cx="4489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Opens TCP connection to port 80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(default HTTP server port) at udel.edu.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Anything typed in sent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to port 80 at udel.edu</a:t>
            </a:r>
          </a:p>
        </p:txBody>
      </p:sp>
      <p:sp>
        <p:nvSpPr>
          <p:cNvPr id="14344" name="Text Box 5"/>
          <p:cNvSpPr txBox="1">
            <a:spLocks noChangeArrowheads="1"/>
          </p:cNvSpPr>
          <p:nvPr/>
        </p:nvSpPr>
        <p:spPr bwMode="auto">
          <a:xfrm>
            <a:off x="757238" y="2190750"/>
            <a:ext cx="2676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</a:rPr>
              <a:t>telnet udel.edu 80</a:t>
            </a:r>
            <a:endParaRPr lang="en-US" altLang="en-US" sz="2800">
              <a:latin typeface="Arial" panose="020B0604020202020204" pitchFamily="34" charset="0"/>
            </a:endParaRPr>
          </a:p>
        </p:txBody>
      </p:sp>
      <p:sp>
        <p:nvSpPr>
          <p:cNvPr id="14345" name="Rectangle 6"/>
          <p:cNvSpPr>
            <a:spLocks noChangeArrowheads="1"/>
          </p:cNvSpPr>
          <p:nvPr/>
        </p:nvSpPr>
        <p:spPr bwMode="auto">
          <a:xfrm>
            <a:off x="361950" y="3600450"/>
            <a:ext cx="809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2. Type in a GET HTTP request: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sz="2000"/>
          </a:p>
        </p:txBody>
      </p:sp>
      <p:sp>
        <p:nvSpPr>
          <p:cNvPr id="14346" name="Text Box 7"/>
          <p:cNvSpPr txBox="1">
            <a:spLocks noChangeArrowheads="1"/>
          </p:cNvSpPr>
          <p:nvPr/>
        </p:nvSpPr>
        <p:spPr bwMode="auto">
          <a:xfrm>
            <a:off x="1382713" y="4205288"/>
            <a:ext cx="2647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GET /~jcao/ HTTP/1.1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Host: udel.edu</a:t>
            </a:r>
            <a:endParaRPr lang="en-US" altLang="en-US" sz="2800">
              <a:latin typeface="Arial" panose="020B0604020202020204" pitchFamily="34" charset="0"/>
            </a:endParaRPr>
          </a:p>
        </p:txBody>
      </p:sp>
      <p:sp>
        <p:nvSpPr>
          <p:cNvPr id="1444872" name="Text Box 8"/>
          <p:cNvSpPr txBox="1">
            <a:spLocks noChangeArrowheads="1"/>
          </p:cNvSpPr>
          <p:nvPr/>
        </p:nvSpPr>
        <p:spPr bwMode="auto">
          <a:xfrm>
            <a:off x="4848225" y="4219575"/>
            <a:ext cx="33067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By typing this in (hit carriage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return twice), you send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this minimal (but complete)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GET request to HTTP server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44873" name="Freeform 9"/>
          <p:cNvSpPr>
            <a:spLocks/>
          </p:cNvSpPr>
          <p:nvPr/>
        </p:nvSpPr>
        <p:spPr bwMode="auto">
          <a:xfrm>
            <a:off x="4029075" y="2162175"/>
            <a:ext cx="247650" cy="1181100"/>
          </a:xfrm>
          <a:custGeom>
            <a:avLst/>
            <a:gdLst>
              <a:gd name="T0" fmla="*/ 2147483646 w 162"/>
              <a:gd name="T1" fmla="*/ 2147483646 h 1428"/>
              <a:gd name="T2" fmla="*/ 0 w 162"/>
              <a:gd name="T3" fmla="*/ 0 h 1428"/>
              <a:gd name="T4" fmla="*/ 0 w 162"/>
              <a:gd name="T5" fmla="*/ 2147483646 h 1428"/>
              <a:gd name="T6" fmla="*/ 2147483646 w 162"/>
              <a:gd name="T7" fmla="*/ 2147483646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874" name="Freeform 10"/>
          <p:cNvSpPr>
            <a:spLocks/>
          </p:cNvSpPr>
          <p:nvPr/>
        </p:nvSpPr>
        <p:spPr bwMode="auto">
          <a:xfrm>
            <a:off x="4829175" y="4219575"/>
            <a:ext cx="257175" cy="1190625"/>
          </a:xfrm>
          <a:custGeom>
            <a:avLst/>
            <a:gdLst>
              <a:gd name="T0" fmla="*/ 2147483646 w 162"/>
              <a:gd name="T1" fmla="*/ 2147483646 h 1428"/>
              <a:gd name="T2" fmla="*/ 0 w 162"/>
              <a:gd name="T3" fmla="*/ 0 h 1428"/>
              <a:gd name="T4" fmla="*/ 0 w 162"/>
              <a:gd name="T5" fmla="*/ 2147483646 h 1428"/>
              <a:gd name="T6" fmla="*/ 2147483646 w 162"/>
              <a:gd name="T7" fmla="*/ 2147483646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Rectangle 11"/>
          <p:cNvSpPr>
            <a:spLocks noChangeArrowheads="1"/>
          </p:cNvSpPr>
          <p:nvPr/>
        </p:nvSpPr>
        <p:spPr bwMode="auto">
          <a:xfrm>
            <a:off x="361950" y="5429250"/>
            <a:ext cx="809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3. Look at response message sent by HTTP server!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868" grpId="0"/>
      <p:bldP spid="1444872" grpId="0"/>
      <p:bldP spid="1444873" grpId="0" animBg="1"/>
      <p:bldP spid="14448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C67762-CECF-450E-9F48-65469B6CD12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15365" name="Line 2"/>
          <p:cNvSpPr>
            <a:spLocks noChangeShapeType="1"/>
          </p:cNvSpPr>
          <p:nvPr/>
        </p:nvSpPr>
        <p:spPr bwMode="auto">
          <a:xfrm flipH="1">
            <a:off x="2971800" y="2667000"/>
            <a:ext cx="2057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5366" name="Object 3"/>
          <p:cNvGraphicFramePr>
            <a:graphicFrameLocks noChangeAspect="1"/>
          </p:cNvGraphicFramePr>
          <p:nvPr/>
        </p:nvGraphicFramePr>
        <p:xfrm>
          <a:off x="1676400" y="2117725"/>
          <a:ext cx="6858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VISIO" r:id="rId4" imgW="389495" imgH="389495" progId="Visio.Drawing.6">
                  <p:embed/>
                </p:oleObj>
              </mc:Choice>
              <mc:Fallback>
                <p:oleObj name="VISIO" r:id="rId4" imgW="389495" imgH="389495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17725"/>
                        <a:ext cx="6858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Downloading a Complex Webpage with Two Graphics Files</a:t>
            </a:r>
          </a:p>
        </p:txBody>
      </p:sp>
      <p:pic>
        <p:nvPicPr>
          <p:cNvPr id="15368" name="Picture 5" descr="MACPOWR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9509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6" descr="FILSERV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879725"/>
            <a:ext cx="66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370" name="Object 7"/>
          <p:cNvGraphicFramePr>
            <a:graphicFrameLocks noChangeAspect="1"/>
          </p:cNvGraphicFramePr>
          <p:nvPr/>
        </p:nvGraphicFramePr>
        <p:xfrm>
          <a:off x="5486400" y="2133600"/>
          <a:ext cx="6858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VISIO" r:id="rId8" imgW="389495" imgH="389495" progId="Visio.Drawing.6">
                  <p:embed/>
                </p:oleObj>
              </mc:Choice>
              <mc:Fallback>
                <p:oleObj name="VISIO" r:id="rId8" imgW="389495" imgH="389495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133600"/>
                        <a:ext cx="6858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8"/>
          <p:cNvGraphicFramePr>
            <a:graphicFrameLocks noChangeAspect="1"/>
          </p:cNvGraphicFramePr>
          <p:nvPr/>
        </p:nvGraphicFramePr>
        <p:xfrm>
          <a:off x="7086600" y="1752600"/>
          <a:ext cx="1492250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VISIO" r:id="rId9" imgW="685800" imgH="772668" progId="Visio.Drawing.6">
                  <p:embed/>
                </p:oleObj>
              </mc:Choice>
              <mc:Fallback>
                <p:oleObj name="VISIO" r:id="rId9" imgW="685800" imgH="772668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752600"/>
                        <a:ext cx="1492250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9"/>
          <p:cNvGraphicFramePr>
            <a:graphicFrameLocks noChangeAspect="1"/>
          </p:cNvGraphicFramePr>
          <p:nvPr/>
        </p:nvGraphicFramePr>
        <p:xfrm>
          <a:off x="3748088" y="2165350"/>
          <a:ext cx="671512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VISIO" r:id="rId11" imgW="307848" imgH="544068" progId="Visio.Drawing.6">
                  <p:embed/>
                </p:oleObj>
              </mc:Choice>
              <mc:Fallback>
                <p:oleObj name="VISIO" r:id="rId11" imgW="307848" imgH="544068" progId="Visio.Drawing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088" y="2165350"/>
                        <a:ext cx="671512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0"/>
          <p:cNvGraphicFramePr>
            <a:graphicFrameLocks noChangeAspect="1"/>
          </p:cNvGraphicFramePr>
          <p:nvPr/>
        </p:nvGraphicFramePr>
        <p:xfrm>
          <a:off x="674688" y="3432175"/>
          <a:ext cx="1763712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VISIO" r:id="rId13" imgW="938784" imgH="929640" progId="Visio.Drawing.6">
                  <p:embed/>
                </p:oleObj>
              </mc:Choice>
              <mc:Fallback>
                <p:oleObj name="VISIO" r:id="rId13" imgW="938784" imgH="929640" progId="Visio.Drawing.6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3432175"/>
                        <a:ext cx="1763712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Text Box 11"/>
          <p:cNvSpPr txBox="1">
            <a:spLocks noChangeArrowheads="1"/>
          </p:cNvSpPr>
          <p:nvPr/>
        </p:nvSpPr>
        <p:spPr bwMode="auto">
          <a:xfrm>
            <a:off x="2992438" y="1839913"/>
            <a:ext cx="2103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HTML Document</a:t>
            </a:r>
          </a:p>
        </p:txBody>
      </p:sp>
      <p:sp>
        <p:nvSpPr>
          <p:cNvPr id="15375" name="Text Box 12"/>
          <p:cNvSpPr txBox="1">
            <a:spLocks noChangeArrowheads="1"/>
          </p:cNvSpPr>
          <p:nvPr/>
        </p:nvSpPr>
        <p:spPr bwMode="auto">
          <a:xfrm>
            <a:off x="417513" y="3048000"/>
            <a:ext cx="1258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Client PC</a:t>
            </a:r>
          </a:p>
        </p:txBody>
      </p:sp>
      <p:sp>
        <p:nvSpPr>
          <p:cNvPr id="15376" name="Text Box 13"/>
          <p:cNvSpPr txBox="1">
            <a:spLocks noChangeArrowheads="1"/>
          </p:cNvSpPr>
          <p:nvPr/>
        </p:nvSpPr>
        <p:spPr bwMode="auto">
          <a:xfrm>
            <a:off x="1474788" y="2727325"/>
            <a:ext cx="1116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Browser</a:t>
            </a:r>
          </a:p>
        </p:txBody>
      </p:sp>
      <p:sp>
        <p:nvSpPr>
          <p:cNvPr id="15377" name="Text Box 14"/>
          <p:cNvSpPr txBox="1">
            <a:spLocks noChangeArrowheads="1"/>
          </p:cNvSpPr>
          <p:nvPr/>
        </p:nvSpPr>
        <p:spPr bwMode="auto">
          <a:xfrm>
            <a:off x="5124450" y="2743200"/>
            <a:ext cx="1428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Webserver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Application</a:t>
            </a:r>
          </a:p>
        </p:txBody>
      </p:sp>
      <p:sp>
        <p:nvSpPr>
          <p:cNvPr id="15378" name="Text Box 15"/>
          <p:cNvSpPr txBox="1">
            <a:spLocks noChangeArrowheads="1"/>
          </p:cNvSpPr>
          <p:nvPr/>
        </p:nvSpPr>
        <p:spPr bwMode="auto">
          <a:xfrm>
            <a:off x="6096000" y="3946525"/>
            <a:ext cx="1411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Webserver</a:t>
            </a:r>
          </a:p>
        </p:txBody>
      </p:sp>
      <p:sp>
        <p:nvSpPr>
          <p:cNvPr id="1374224" name="Text Box 16"/>
          <p:cNvSpPr txBox="1">
            <a:spLocks noChangeArrowheads="1"/>
          </p:cNvSpPr>
          <p:nvPr/>
        </p:nvSpPr>
        <p:spPr bwMode="auto">
          <a:xfrm>
            <a:off x="3089275" y="4495800"/>
            <a:ext cx="39973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Download Requires 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HTTP Request-Response Cycles;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Downloads HTML Page First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It has Tags to Identify Other Files</a:t>
            </a:r>
          </a:p>
        </p:txBody>
      </p:sp>
      <p:sp>
        <p:nvSpPr>
          <p:cNvPr id="15380" name="Text Box 17"/>
          <p:cNvSpPr txBox="1">
            <a:spLocks noChangeArrowheads="1"/>
          </p:cNvSpPr>
          <p:nvPr/>
        </p:nvSpPr>
        <p:spPr bwMode="auto">
          <a:xfrm>
            <a:off x="762000" y="4964113"/>
            <a:ext cx="1301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Displayed</a:t>
            </a:r>
          </a:p>
        </p:txBody>
      </p:sp>
      <p:sp>
        <p:nvSpPr>
          <p:cNvPr id="15381" name="Text Box 18"/>
          <p:cNvSpPr txBox="1">
            <a:spLocks noChangeArrowheads="1"/>
          </p:cNvSpPr>
          <p:nvPr/>
        </p:nvSpPr>
        <p:spPr bwMode="auto">
          <a:xfrm>
            <a:off x="7531100" y="3276600"/>
            <a:ext cx="1200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Graphics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Files</a:t>
            </a:r>
          </a:p>
        </p:txBody>
      </p:sp>
      <p:sp>
        <p:nvSpPr>
          <p:cNvPr id="15382" name="Text Box 19"/>
          <p:cNvSpPr txBox="1">
            <a:spLocks noChangeArrowheads="1"/>
          </p:cNvSpPr>
          <p:nvPr/>
        </p:nvSpPr>
        <p:spPr bwMode="auto">
          <a:xfrm>
            <a:off x="6156325" y="1447800"/>
            <a:ext cx="2103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HTML 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42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69BD81-7C1B-452F-9B29-21149EC6EE9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17413" name="Line 2"/>
          <p:cNvSpPr>
            <a:spLocks noChangeShapeType="1"/>
          </p:cNvSpPr>
          <p:nvPr/>
        </p:nvSpPr>
        <p:spPr bwMode="auto">
          <a:xfrm flipH="1">
            <a:off x="2971800" y="2209800"/>
            <a:ext cx="2057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4" name="Line 3"/>
          <p:cNvSpPr>
            <a:spLocks noChangeShapeType="1"/>
          </p:cNvSpPr>
          <p:nvPr/>
        </p:nvSpPr>
        <p:spPr bwMode="auto">
          <a:xfrm flipH="1">
            <a:off x="2971800" y="2971800"/>
            <a:ext cx="2057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7415" name="Object 4"/>
          <p:cNvGraphicFramePr>
            <a:graphicFrameLocks noChangeAspect="1"/>
          </p:cNvGraphicFramePr>
          <p:nvPr/>
        </p:nvGraphicFramePr>
        <p:xfrm>
          <a:off x="1676400" y="1981200"/>
          <a:ext cx="6858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VISIO" r:id="rId4" imgW="389495" imgH="389495" progId="Visio.Drawing.6">
                  <p:embed/>
                </p:oleObj>
              </mc:Choice>
              <mc:Fallback>
                <p:oleObj name="VISIO" r:id="rId4" imgW="389495" imgH="389495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81200"/>
                        <a:ext cx="6858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Downloading a Complex Webpage with Two Graphics Files</a:t>
            </a:r>
          </a:p>
        </p:txBody>
      </p:sp>
      <p:pic>
        <p:nvPicPr>
          <p:cNvPr id="17417" name="Picture 6" descr="MACPOWR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9509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7" descr="FILSERV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727325"/>
            <a:ext cx="66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9" name="Object 8"/>
          <p:cNvGraphicFramePr>
            <a:graphicFrameLocks noChangeAspect="1"/>
          </p:cNvGraphicFramePr>
          <p:nvPr/>
        </p:nvGraphicFramePr>
        <p:xfrm>
          <a:off x="5486400" y="1981200"/>
          <a:ext cx="6858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VISIO" r:id="rId8" imgW="389495" imgH="389495" progId="Visio.Drawing.6">
                  <p:embed/>
                </p:oleObj>
              </mc:Choice>
              <mc:Fallback>
                <p:oleObj name="VISIO" r:id="rId8" imgW="389495" imgH="389495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981200"/>
                        <a:ext cx="6858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9"/>
          <p:cNvGraphicFramePr>
            <a:graphicFrameLocks noChangeAspect="1"/>
          </p:cNvGraphicFramePr>
          <p:nvPr/>
        </p:nvGraphicFramePr>
        <p:xfrm>
          <a:off x="7086600" y="1600200"/>
          <a:ext cx="1492250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VISIO" r:id="rId9" imgW="685800" imgH="772668" progId="Visio.Drawing.6">
                  <p:embed/>
                </p:oleObj>
              </mc:Choice>
              <mc:Fallback>
                <p:oleObj name="VISIO" r:id="rId9" imgW="685800" imgH="772668" progId="Visio.Drawing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600200"/>
                        <a:ext cx="1492250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0"/>
          <p:cNvGraphicFramePr>
            <a:graphicFrameLocks noChangeAspect="1"/>
          </p:cNvGraphicFramePr>
          <p:nvPr/>
        </p:nvGraphicFramePr>
        <p:xfrm>
          <a:off x="3581400" y="1830388"/>
          <a:ext cx="882650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VISIO" r:id="rId11" imgW="400812" imgH="757428" progId="Visio.Drawing.6">
                  <p:embed/>
                </p:oleObj>
              </mc:Choice>
              <mc:Fallback>
                <p:oleObj name="VISIO" r:id="rId11" imgW="400812" imgH="757428" progId="Visio.Drawing.6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830388"/>
                        <a:ext cx="882650" cy="167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1"/>
          <p:cNvGraphicFramePr>
            <a:graphicFrameLocks noChangeAspect="1"/>
          </p:cNvGraphicFramePr>
          <p:nvPr/>
        </p:nvGraphicFramePr>
        <p:xfrm>
          <a:off x="674688" y="3432175"/>
          <a:ext cx="1763712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VISIO" r:id="rId13" imgW="938784" imgH="929640" progId="Visio.Drawing.6">
                  <p:embed/>
                </p:oleObj>
              </mc:Choice>
              <mc:Fallback>
                <p:oleObj name="VISIO" r:id="rId13" imgW="938784" imgH="929640" progId="Visio.Drawing.6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3432175"/>
                        <a:ext cx="1763712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3" name="Text Box 12"/>
          <p:cNvSpPr txBox="1">
            <a:spLocks noChangeArrowheads="1"/>
          </p:cNvSpPr>
          <p:nvPr/>
        </p:nvSpPr>
        <p:spPr bwMode="auto">
          <a:xfrm>
            <a:off x="417513" y="3048000"/>
            <a:ext cx="1258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Client PC</a:t>
            </a:r>
          </a:p>
        </p:txBody>
      </p:sp>
      <p:sp>
        <p:nvSpPr>
          <p:cNvPr id="17424" name="Text Box 13"/>
          <p:cNvSpPr txBox="1">
            <a:spLocks noChangeArrowheads="1"/>
          </p:cNvSpPr>
          <p:nvPr/>
        </p:nvSpPr>
        <p:spPr bwMode="auto">
          <a:xfrm>
            <a:off x="1474788" y="2590800"/>
            <a:ext cx="1116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Browser</a:t>
            </a:r>
          </a:p>
        </p:txBody>
      </p:sp>
      <p:sp>
        <p:nvSpPr>
          <p:cNvPr id="17425" name="Text Box 14"/>
          <p:cNvSpPr txBox="1">
            <a:spLocks noChangeArrowheads="1"/>
          </p:cNvSpPr>
          <p:nvPr/>
        </p:nvSpPr>
        <p:spPr bwMode="auto">
          <a:xfrm>
            <a:off x="5124450" y="2590800"/>
            <a:ext cx="1428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Webserver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Application</a:t>
            </a:r>
          </a:p>
        </p:txBody>
      </p:sp>
      <p:sp>
        <p:nvSpPr>
          <p:cNvPr id="17426" name="Text Box 15"/>
          <p:cNvSpPr txBox="1">
            <a:spLocks noChangeArrowheads="1"/>
          </p:cNvSpPr>
          <p:nvPr/>
        </p:nvSpPr>
        <p:spPr bwMode="auto">
          <a:xfrm>
            <a:off x="6096000" y="3794125"/>
            <a:ext cx="1411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Webserver</a:t>
            </a:r>
          </a:p>
        </p:txBody>
      </p:sp>
      <p:sp>
        <p:nvSpPr>
          <p:cNvPr id="1376272" name="Text Box 16"/>
          <p:cNvSpPr txBox="1">
            <a:spLocks noChangeArrowheads="1"/>
          </p:cNvSpPr>
          <p:nvPr/>
        </p:nvSpPr>
        <p:spPr bwMode="auto">
          <a:xfrm>
            <a:off x="2517775" y="4479925"/>
            <a:ext cx="575945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Based on Tags in HTML Document,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Browser Requests Downloads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Remaining Graphics or Other Files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Browser Renders Combined Webpage on Screen</a:t>
            </a:r>
          </a:p>
        </p:txBody>
      </p:sp>
      <p:sp>
        <p:nvSpPr>
          <p:cNvPr id="17428" name="Text Box 17"/>
          <p:cNvSpPr txBox="1">
            <a:spLocks noChangeArrowheads="1"/>
          </p:cNvSpPr>
          <p:nvPr/>
        </p:nvSpPr>
        <p:spPr bwMode="auto">
          <a:xfrm>
            <a:off x="762000" y="4964113"/>
            <a:ext cx="1301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Displayed</a:t>
            </a:r>
          </a:p>
        </p:txBody>
      </p:sp>
      <p:sp>
        <p:nvSpPr>
          <p:cNvPr id="17429" name="Text Box 18"/>
          <p:cNvSpPr txBox="1">
            <a:spLocks noChangeArrowheads="1"/>
          </p:cNvSpPr>
          <p:nvPr/>
        </p:nvSpPr>
        <p:spPr bwMode="auto">
          <a:xfrm>
            <a:off x="7531100" y="3124200"/>
            <a:ext cx="1200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Graphics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62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37D5DF-9971-4356-85C8-11B3EDE0474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19462" name="Picture 3" descr="qu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81400"/>
            <a:ext cx="20574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6D152B-3C12-4196-A3F1-E00030A134C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Web and HTTP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u="sng" smtClean="0">
                <a:solidFill>
                  <a:srgbClr val="FF0000"/>
                </a:solidFill>
              </a:rPr>
              <a:t>First some jargon</a:t>
            </a:r>
            <a:endParaRPr lang="en-US" altLang="en-US" sz="240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400" smtClean="0">
                <a:solidFill>
                  <a:srgbClr val="FF0000"/>
                </a:solidFill>
              </a:rPr>
              <a:t>Web page</a:t>
            </a:r>
            <a:r>
              <a:rPr lang="en-US" altLang="en-US" sz="2400" smtClean="0"/>
              <a:t> consists of </a:t>
            </a:r>
            <a:r>
              <a:rPr lang="en-US" altLang="en-US" sz="2400" smtClean="0">
                <a:solidFill>
                  <a:srgbClr val="FF0000"/>
                </a:solidFill>
              </a:rPr>
              <a:t>objects</a:t>
            </a:r>
            <a:endParaRPr lang="en-US" altLang="en-US" sz="2400" smtClean="0"/>
          </a:p>
          <a:p>
            <a:pPr eaLnBrk="1" hangingPunct="1"/>
            <a:r>
              <a:rPr lang="en-US" altLang="en-US" sz="2400" smtClean="0"/>
              <a:t>Object can be HTML file, JPEG image, Java applet, audio file,…</a:t>
            </a:r>
          </a:p>
          <a:p>
            <a:pPr eaLnBrk="1" hangingPunct="1"/>
            <a:r>
              <a:rPr lang="en-US" altLang="en-US" sz="2400" smtClean="0"/>
              <a:t>Web page consists of </a:t>
            </a:r>
            <a:r>
              <a:rPr lang="en-US" altLang="en-US" sz="2400" smtClean="0">
                <a:solidFill>
                  <a:srgbClr val="FF0000"/>
                </a:solidFill>
              </a:rPr>
              <a:t>base HTML-file</a:t>
            </a:r>
            <a:r>
              <a:rPr lang="en-US" altLang="en-US" sz="2400" smtClean="0"/>
              <a:t> which includes several referenced objects</a:t>
            </a:r>
          </a:p>
          <a:p>
            <a:pPr eaLnBrk="1" hangingPunct="1"/>
            <a:r>
              <a:rPr lang="en-US" altLang="en-US" sz="2400" smtClean="0"/>
              <a:t>Each object is addressable by a </a:t>
            </a:r>
            <a:r>
              <a:rPr lang="en-US" altLang="en-US" sz="2400" smtClean="0">
                <a:solidFill>
                  <a:srgbClr val="FF0000"/>
                </a:solidFill>
              </a:rPr>
              <a:t>URL</a:t>
            </a:r>
          </a:p>
          <a:p>
            <a:pPr eaLnBrk="1" hangingPunct="1"/>
            <a:r>
              <a:rPr lang="en-US" altLang="en-US" sz="2400" smtClean="0">
                <a:solidFill>
                  <a:schemeClr val="tx2"/>
                </a:solidFill>
              </a:rPr>
              <a:t>Example URL: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smtClean="0"/>
          </a:p>
        </p:txBody>
      </p:sp>
      <p:grpSp>
        <p:nvGrpSpPr>
          <p:cNvPr id="6151" name="Group 4"/>
          <p:cNvGrpSpPr>
            <a:grpSpLocks/>
          </p:cNvGrpSpPr>
          <p:nvPr/>
        </p:nvGrpSpPr>
        <p:grpSpPr bwMode="auto">
          <a:xfrm>
            <a:off x="1201738" y="5008563"/>
            <a:ext cx="6835775" cy="1144587"/>
            <a:chOff x="788" y="2955"/>
            <a:chExt cx="4306" cy="721"/>
          </a:xfrm>
        </p:grpSpPr>
        <p:sp>
          <p:nvSpPr>
            <p:cNvPr id="6153" name="Text Box 5"/>
            <p:cNvSpPr txBox="1">
              <a:spLocks noChangeArrowheads="1"/>
            </p:cNvSpPr>
            <p:nvPr/>
          </p:nvSpPr>
          <p:spPr bwMode="auto">
            <a:xfrm>
              <a:off x="788" y="2955"/>
              <a:ext cx="41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urier New" panose="02070309020205020404" pitchFamily="49" charset="0"/>
                </a:rPr>
                <a:t>www.someschool.edu/someDept/pic.gif</a:t>
              </a:r>
            </a:p>
          </p:txBody>
        </p:sp>
        <p:sp>
          <p:nvSpPr>
            <p:cNvPr id="6154" name="AutoShape 6"/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155" name="AutoShape 7"/>
            <p:cNvSpPr>
              <a:spLocks/>
            </p:cNvSpPr>
            <p:nvPr/>
          </p:nvSpPr>
          <p:spPr bwMode="auto">
            <a:xfrm rot="-5400000">
              <a:off x="4024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156" name="Text Box 8"/>
            <p:cNvSpPr txBox="1">
              <a:spLocks noChangeArrowheads="1"/>
            </p:cNvSpPr>
            <p:nvPr/>
          </p:nvSpPr>
          <p:spPr bwMode="auto">
            <a:xfrm>
              <a:off x="1389" y="3388"/>
              <a:ext cx="10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mic Sans MS" panose="030F0702030302020204" pitchFamily="66" charset="0"/>
                </a:rPr>
                <a:t>host name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57" name="Text Box 9"/>
            <p:cNvSpPr txBox="1">
              <a:spLocks noChangeArrowheads="1"/>
            </p:cNvSpPr>
            <p:nvPr/>
          </p:nvSpPr>
          <p:spPr bwMode="auto">
            <a:xfrm>
              <a:off x="3485" y="3338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mic Sans MS" panose="030F0702030302020204" pitchFamily="66" charset="0"/>
                </a:rPr>
                <a:t>path name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717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71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C0C8EC-E302-45F4-9C85-A9A016EEC74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HTTP overview</a:t>
            </a:r>
            <a:endParaRPr lang="en-US" altLang="en-US" smtClean="0"/>
          </a:p>
        </p:txBody>
      </p:sp>
      <p:sp>
        <p:nvSpPr>
          <p:cNvPr id="14366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FF0000"/>
                </a:solidFill>
              </a:rPr>
              <a:t>HTTP: hypertext transfer protocol</a:t>
            </a:r>
            <a:endParaRPr lang="en-US" altLang="en-US" sz="2400" smtClean="0"/>
          </a:p>
          <a:p>
            <a:pPr eaLnBrk="1" hangingPunct="1"/>
            <a:r>
              <a:rPr lang="en-US" altLang="en-US" sz="2000" smtClean="0"/>
              <a:t>Web</a:t>
            </a:r>
            <a:r>
              <a:rPr lang="ja-JP" altLang="en-US" sz="2000" smtClean="0"/>
              <a:t>’</a:t>
            </a:r>
            <a:r>
              <a:rPr lang="en-US" altLang="ja-JP" sz="2000" smtClean="0"/>
              <a:t>s application layer protocol</a:t>
            </a:r>
          </a:p>
          <a:p>
            <a:pPr eaLnBrk="1" hangingPunct="1"/>
            <a:r>
              <a:rPr lang="en-US" altLang="en-US" sz="2000" smtClean="0"/>
              <a:t>client/server model</a:t>
            </a:r>
          </a:p>
          <a:p>
            <a:pPr lvl="1" eaLnBrk="1" hangingPunct="1"/>
            <a:r>
              <a:rPr lang="en-US" altLang="en-US" sz="2000" i="1" smtClean="0">
                <a:solidFill>
                  <a:schemeClr val="folHlink"/>
                </a:solidFill>
              </a:rPr>
              <a:t>client:</a:t>
            </a:r>
            <a:r>
              <a:rPr lang="en-US" altLang="en-US" sz="2000" smtClean="0"/>
              <a:t> browser that requests, receives, </a:t>
            </a:r>
            <a:r>
              <a:rPr lang="ja-JP" altLang="en-US" sz="2000" smtClean="0"/>
              <a:t>“</a:t>
            </a:r>
            <a:r>
              <a:rPr lang="en-US" altLang="ja-JP" sz="2000" smtClean="0"/>
              <a:t>displays</a:t>
            </a:r>
            <a:r>
              <a:rPr lang="ja-JP" altLang="en-US" sz="2000" smtClean="0"/>
              <a:t>”</a:t>
            </a:r>
            <a:r>
              <a:rPr lang="en-US" altLang="ja-JP" sz="2000" smtClean="0"/>
              <a:t> Web objects</a:t>
            </a:r>
          </a:p>
          <a:p>
            <a:pPr lvl="1" eaLnBrk="1" hangingPunct="1"/>
            <a:r>
              <a:rPr lang="en-US" altLang="en-US" sz="2000" i="1" smtClean="0">
                <a:solidFill>
                  <a:schemeClr val="folHlink"/>
                </a:solidFill>
              </a:rPr>
              <a:t>server:</a:t>
            </a:r>
            <a:r>
              <a:rPr lang="en-US" altLang="en-US" sz="2000" smtClean="0"/>
              <a:t> Web server sends objects in response to requests</a:t>
            </a:r>
          </a:p>
          <a:p>
            <a:pPr eaLnBrk="1" hangingPunct="1"/>
            <a:r>
              <a:rPr lang="en-US" altLang="en-US" sz="2000" smtClean="0"/>
              <a:t>HTTP 1.0: RFC 1945</a:t>
            </a:r>
          </a:p>
          <a:p>
            <a:pPr eaLnBrk="1" hangingPunct="1"/>
            <a:r>
              <a:rPr lang="en-US" altLang="en-US" sz="2000" smtClean="0"/>
              <a:t>HTTP 1.1: RFC 2068</a:t>
            </a:r>
          </a:p>
        </p:txBody>
      </p:sp>
      <p:graphicFrame>
        <p:nvGraphicFramePr>
          <p:cNvPr id="7175" name="Object 4"/>
          <p:cNvGraphicFramePr>
            <a:graphicFrameLocks noChangeAspect="1"/>
          </p:cNvGraphicFramePr>
          <p:nvPr/>
        </p:nvGraphicFramePr>
        <p:xfrm>
          <a:off x="4924425" y="186055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Clip" r:id="rId3" imgW="1307079" imgH="1083682" progId="MS_ClipArt_Gallery.2">
                  <p:embed/>
                </p:oleObj>
              </mc:Choice>
              <mc:Fallback>
                <p:oleObj name="Clip" r:id="rId3" imgW="1307079" imgH="1083682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425" y="1860550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5"/>
          <p:cNvSpPr txBox="1">
            <a:spLocks noChangeArrowheads="1"/>
          </p:cNvSpPr>
          <p:nvPr/>
        </p:nvSpPr>
        <p:spPr bwMode="auto">
          <a:xfrm>
            <a:off x="4773613" y="2455863"/>
            <a:ext cx="11620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PC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Explorer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7177" name="Object 6"/>
          <p:cNvGraphicFramePr>
            <a:graphicFrameLocks noChangeAspect="1"/>
          </p:cNvGraphicFramePr>
          <p:nvPr/>
        </p:nvGraphicFramePr>
        <p:xfrm>
          <a:off x="5019675" y="455612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Clip" r:id="rId5" imgW="1307079" imgH="1083682" progId="MS_ClipArt_Gallery.2">
                  <p:embed/>
                </p:oleObj>
              </mc:Choice>
              <mc:Fallback>
                <p:oleObj name="Clip" r:id="rId5" imgW="1307079" imgH="1083682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455612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7"/>
          <p:cNvSpPr txBox="1">
            <a:spLocks noChangeArrowheads="1"/>
          </p:cNvSpPr>
          <p:nvPr/>
        </p:nvSpPr>
        <p:spPr bwMode="auto">
          <a:xfrm>
            <a:off x="7481888" y="3836988"/>
            <a:ext cx="140017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Web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Server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Comic Sans MS" panose="030F0702030302020204" pitchFamily="66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(Apache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Microsoft IIS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…)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7179" name="Group 8"/>
          <p:cNvGrpSpPr>
            <a:grpSpLocks/>
          </p:cNvGrpSpPr>
          <p:nvPr/>
        </p:nvGrpSpPr>
        <p:grpSpPr bwMode="auto">
          <a:xfrm>
            <a:off x="7910513" y="2725738"/>
            <a:ext cx="504825" cy="1071562"/>
            <a:chOff x="4180" y="783"/>
            <a:chExt cx="150" cy="307"/>
          </a:xfrm>
        </p:grpSpPr>
        <p:sp>
          <p:nvSpPr>
            <p:cNvPr id="7191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192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193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194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195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198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7180" name="Line 17"/>
          <p:cNvSpPr>
            <a:spLocks noChangeShapeType="1"/>
          </p:cNvSpPr>
          <p:nvPr/>
        </p:nvSpPr>
        <p:spPr bwMode="auto">
          <a:xfrm>
            <a:off x="5743575" y="2133600"/>
            <a:ext cx="2085975" cy="962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Line 18"/>
          <p:cNvSpPr>
            <a:spLocks noChangeShapeType="1"/>
          </p:cNvSpPr>
          <p:nvPr/>
        </p:nvSpPr>
        <p:spPr bwMode="auto">
          <a:xfrm flipH="1" flipV="1">
            <a:off x="5800725" y="2333625"/>
            <a:ext cx="1971675" cy="904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Line 19"/>
          <p:cNvSpPr>
            <a:spLocks noChangeShapeType="1"/>
          </p:cNvSpPr>
          <p:nvPr/>
        </p:nvSpPr>
        <p:spPr bwMode="auto">
          <a:xfrm flipV="1">
            <a:off x="5734050" y="3505200"/>
            <a:ext cx="2047875" cy="1095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Line 20"/>
          <p:cNvSpPr>
            <a:spLocks noChangeShapeType="1"/>
          </p:cNvSpPr>
          <p:nvPr/>
        </p:nvSpPr>
        <p:spPr bwMode="auto">
          <a:xfrm flipH="1">
            <a:off x="5810250" y="3629025"/>
            <a:ext cx="2047875" cy="1133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Text Box 21"/>
          <p:cNvSpPr txBox="1">
            <a:spLocks noChangeArrowheads="1"/>
          </p:cNvSpPr>
          <p:nvPr/>
        </p:nvSpPr>
        <p:spPr bwMode="auto">
          <a:xfrm>
            <a:off x="4921250" y="5218113"/>
            <a:ext cx="13223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Mac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Navigator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85" name="Text Box 22"/>
          <p:cNvSpPr txBox="1">
            <a:spLocks noChangeArrowheads="1"/>
          </p:cNvSpPr>
          <p:nvPr/>
        </p:nvSpPr>
        <p:spPr bwMode="auto">
          <a:xfrm rot="1422049">
            <a:off x="6097588" y="2293938"/>
            <a:ext cx="150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Comic Sans MS" panose="030F0702030302020204" pitchFamily="66" charset="0"/>
              </a:rPr>
              <a:t>HTTP request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86" name="Text Box 23"/>
          <p:cNvSpPr txBox="1">
            <a:spLocks noChangeArrowheads="1"/>
          </p:cNvSpPr>
          <p:nvPr/>
        </p:nvSpPr>
        <p:spPr bwMode="auto">
          <a:xfrm rot="-1692639">
            <a:off x="5888038" y="3789363"/>
            <a:ext cx="150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Comic Sans MS" panose="030F0702030302020204" pitchFamily="66" charset="0"/>
              </a:rPr>
              <a:t>HTTP request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87" name="Text Box 24"/>
          <p:cNvSpPr txBox="1">
            <a:spLocks noChangeArrowheads="1"/>
          </p:cNvSpPr>
          <p:nvPr/>
        </p:nvSpPr>
        <p:spPr bwMode="auto">
          <a:xfrm rot="1411598">
            <a:off x="5910263" y="2741613"/>
            <a:ext cx="1620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Comic Sans MS" panose="030F0702030302020204" pitchFamily="66" charset="0"/>
              </a:rPr>
              <a:t>HTTP response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88" name="Text Box 25"/>
          <p:cNvSpPr txBox="1">
            <a:spLocks noChangeArrowheads="1"/>
          </p:cNvSpPr>
          <p:nvPr/>
        </p:nvSpPr>
        <p:spPr bwMode="auto">
          <a:xfrm rot="-1737783">
            <a:off x="6091238" y="4122738"/>
            <a:ext cx="1620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Comic Sans MS" panose="030F0702030302020204" pitchFamily="66" charset="0"/>
              </a:rPr>
              <a:t>HTTP response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7189" name="Picture 31" descr="http://upload.wikimedia.org/wikipedia/commons/thumb/f/f6/SunFire-X4200.jpg/220px-SunFire-X42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1379538"/>
            <a:ext cx="14065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443520" y="6176160"/>
              <a:ext cx="2259360" cy="258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8840" y="6170760"/>
                <a:ext cx="2271600" cy="271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67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665D3B-7511-43F3-A894-B63D7C9A9FB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HTTP request message</a:t>
            </a:r>
            <a:endParaRPr lang="en-US" altLang="en-US" smtClean="0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two types of HTTP messages: </a:t>
            </a:r>
            <a:r>
              <a:rPr lang="en-US" altLang="en-US" sz="2400" i="1" smtClean="0">
                <a:solidFill>
                  <a:srgbClr val="FF0000"/>
                </a:solidFill>
              </a:rPr>
              <a:t>request</a:t>
            </a:r>
            <a:r>
              <a:rPr lang="en-US" altLang="en-US" sz="2400" smtClean="0">
                <a:solidFill>
                  <a:srgbClr val="FF0000"/>
                </a:solidFill>
              </a:rPr>
              <a:t>, </a:t>
            </a:r>
            <a:r>
              <a:rPr lang="en-US" altLang="en-US" sz="2400" i="1" smtClean="0">
                <a:solidFill>
                  <a:srgbClr val="FF0000"/>
                </a:solidFill>
              </a:rPr>
              <a:t>response</a:t>
            </a:r>
            <a:endParaRPr lang="en-US" altLang="en-US" sz="2400" i="1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sz="2400" smtClean="0">
                <a:solidFill>
                  <a:srgbClr val="FF0000"/>
                </a:solidFill>
              </a:rPr>
              <a:t>HTTP request message:</a:t>
            </a:r>
            <a:endParaRPr lang="en-US" altLang="en-US" sz="2400" smtClean="0"/>
          </a:p>
          <a:p>
            <a:pPr lvl="1" eaLnBrk="1" hangingPunct="1"/>
            <a:r>
              <a:rPr lang="en-US" altLang="en-US" sz="2000" smtClean="0"/>
              <a:t>ASCII (human-readable format)</a:t>
            </a:r>
            <a:endParaRPr lang="en-US" altLang="en-US" sz="2400" smtClean="0">
              <a:solidFill>
                <a:schemeClr val="accent2"/>
              </a:solidFill>
            </a:endParaRPr>
          </a:p>
        </p:txBody>
      </p:sp>
      <p:sp>
        <p:nvSpPr>
          <p:cNvPr id="8199" name="Text Box 4"/>
          <p:cNvSpPr txBox="1">
            <a:spLocks noChangeArrowheads="1"/>
          </p:cNvSpPr>
          <p:nvPr/>
        </p:nvSpPr>
        <p:spPr bwMode="auto">
          <a:xfrm>
            <a:off x="2924175" y="3444875"/>
            <a:ext cx="4908550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GET /somedir/page.html HTTP/1.1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Host: www.someschool.edu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User-agent: Mozilla/4.0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Connection: close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Accept-language:fr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(extra carriage return, line feed)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438725" name="Text Box 5"/>
          <p:cNvSpPr txBox="1">
            <a:spLocks noChangeArrowheads="1"/>
          </p:cNvSpPr>
          <p:nvPr/>
        </p:nvSpPr>
        <p:spPr bwMode="auto">
          <a:xfrm>
            <a:off x="193675" y="3103563"/>
            <a:ext cx="2279650" cy="1016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folHlink"/>
                </a:solidFill>
                <a:latin typeface="Comic Sans MS" panose="030F0702030302020204" pitchFamily="66" charset="0"/>
              </a:rPr>
              <a:t>request line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folHlink"/>
                </a:solidFill>
                <a:latin typeface="Comic Sans MS" panose="030F0702030302020204" pitchFamily="66" charset="0"/>
              </a:rPr>
              <a:t>(GET, POST,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folHlink"/>
                </a:solidFill>
                <a:latin typeface="Comic Sans MS" panose="030F0702030302020204" pitchFamily="66" charset="0"/>
              </a:rPr>
              <a:t>HEAD commands)</a:t>
            </a:r>
            <a:endParaRPr lang="en-US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8726" name="Line 6"/>
          <p:cNvSpPr>
            <a:spLocks noChangeShapeType="1"/>
          </p:cNvSpPr>
          <p:nvPr/>
        </p:nvSpPr>
        <p:spPr bwMode="auto">
          <a:xfrm>
            <a:off x="2038350" y="3314700"/>
            <a:ext cx="923925" cy="257175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727" name="Freeform 7"/>
          <p:cNvSpPr>
            <a:spLocks/>
          </p:cNvSpPr>
          <p:nvPr/>
        </p:nvSpPr>
        <p:spPr bwMode="auto">
          <a:xfrm>
            <a:off x="2943225" y="3752850"/>
            <a:ext cx="227013" cy="1311275"/>
          </a:xfrm>
          <a:custGeom>
            <a:avLst/>
            <a:gdLst>
              <a:gd name="T0" fmla="*/ 2147483646 w 150"/>
              <a:gd name="T1" fmla="*/ 2147483646 h 924"/>
              <a:gd name="T2" fmla="*/ 0 w 150"/>
              <a:gd name="T3" fmla="*/ 0 h 924"/>
              <a:gd name="T4" fmla="*/ 0 w 150"/>
              <a:gd name="T5" fmla="*/ 2147483646 h 924"/>
              <a:gd name="T6" fmla="*/ 2147483646 w 150"/>
              <a:gd name="T7" fmla="*/ 2147483646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728" name="Text Box 8"/>
          <p:cNvSpPr txBox="1">
            <a:spLocks noChangeArrowheads="1"/>
          </p:cNvSpPr>
          <p:nvPr/>
        </p:nvSpPr>
        <p:spPr bwMode="auto">
          <a:xfrm>
            <a:off x="1928813" y="4256088"/>
            <a:ext cx="1020762" cy="7112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folHlink"/>
                </a:solidFill>
                <a:latin typeface="Comic Sans MS" panose="030F0702030302020204" pitchFamily="66" charset="0"/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folHlink"/>
                </a:solidFill>
                <a:latin typeface="Comic Sans MS" panose="030F0702030302020204" pitchFamily="66" charset="0"/>
              </a:rPr>
              <a:t> lines</a:t>
            </a:r>
            <a:endParaRPr lang="en-US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8729" name="Line 9"/>
          <p:cNvSpPr>
            <a:spLocks noChangeShapeType="1"/>
          </p:cNvSpPr>
          <p:nvPr/>
        </p:nvSpPr>
        <p:spPr bwMode="auto">
          <a:xfrm flipV="1">
            <a:off x="2162175" y="5324475"/>
            <a:ext cx="923925" cy="257175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730" name="Text Box 10"/>
          <p:cNvSpPr txBox="1">
            <a:spLocks noChangeArrowheads="1"/>
          </p:cNvSpPr>
          <p:nvPr/>
        </p:nvSpPr>
        <p:spPr bwMode="auto">
          <a:xfrm>
            <a:off x="444500" y="5208588"/>
            <a:ext cx="2187575" cy="13208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folHlink"/>
                </a:solidFill>
                <a:latin typeface="Comic Sans MS" panose="030F0702030302020204" pitchFamily="66" charset="0"/>
              </a:rPr>
              <a:t>Carriage return,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folHlink"/>
                </a:solidFill>
                <a:latin typeface="Comic Sans MS" panose="030F0702030302020204" pitchFamily="66" charset="0"/>
              </a:rPr>
              <a:t>line feed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folHlink"/>
                </a:solidFill>
                <a:latin typeface="Comic Sans MS" panose="030F0702030302020204" pitchFamily="66" charset="0"/>
              </a:rPr>
              <a:t>indicates end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folHlink"/>
                </a:solidFill>
                <a:latin typeface="Comic Sans MS" panose="030F0702030302020204" pitchFamily="66" charset="0"/>
              </a:rPr>
              <a:t>of message</a:t>
            </a:r>
            <a:endParaRPr lang="en-US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430360" y="2964960"/>
              <a:ext cx="335520" cy="469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3160" y="2961720"/>
                <a:ext cx="351000" cy="480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725" grpId="0" animBg="1"/>
      <p:bldP spid="1438726" grpId="0" animBg="1"/>
      <p:bldP spid="1438727" grpId="0" animBg="1"/>
      <p:bldP spid="1438728" grpId="0" animBg="1"/>
      <p:bldP spid="1438729" grpId="0" animBg="1"/>
      <p:bldP spid="14387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921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BB3304-CA01-4952-A6C8-26548F28D78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HTTP request message: general format</a:t>
            </a:r>
            <a:endParaRPr lang="en-US" altLang="en-US" smtClean="0"/>
          </a:p>
        </p:txBody>
      </p:sp>
      <p:pic>
        <p:nvPicPr>
          <p:cNvPr id="9222" name="Picture 3" descr="HTTPrequ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1649413"/>
            <a:ext cx="75120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126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1126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507111-6F28-425B-8665-26E031C2AD4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 types</a:t>
            </a:r>
          </a:p>
        </p:txBody>
      </p:sp>
      <p:sp>
        <p:nvSpPr>
          <p:cNvPr id="14417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u="sng" smtClean="0">
                <a:solidFill>
                  <a:srgbClr val="FF0000"/>
                </a:solidFill>
              </a:rPr>
              <a:t>HTTP/1.0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GET</a:t>
            </a:r>
          </a:p>
          <a:p>
            <a:pPr eaLnBrk="1" hangingPunct="1"/>
            <a:r>
              <a:rPr lang="en-US" altLang="en-US" smtClean="0"/>
              <a:t>POST</a:t>
            </a:r>
          </a:p>
          <a:p>
            <a:pPr eaLnBrk="1" hangingPunct="1"/>
            <a:r>
              <a:rPr lang="en-US" altLang="en-US" smtClean="0"/>
              <a:t>HEAD</a:t>
            </a:r>
          </a:p>
          <a:p>
            <a:pPr lvl="1" eaLnBrk="1" hangingPunct="1"/>
            <a:r>
              <a:rPr lang="en-US" altLang="en-US" smtClean="0"/>
              <a:t>asks server to leave requested object out of response</a:t>
            </a:r>
          </a:p>
        </p:txBody>
      </p:sp>
      <p:sp>
        <p:nvSpPr>
          <p:cNvPr id="144179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u="sng" smtClean="0">
                <a:solidFill>
                  <a:srgbClr val="FF0000"/>
                </a:solidFill>
              </a:rPr>
              <a:t>HTTP/1.1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GET, POST, HEAD</a:t>
            </a:r>
          </a:p>
          <a:p>
            <a:pPr eaLnBrk="1" hangingPunct="1"/>
            <a:r>
              <a:rPr lang="en-US" altLang="en-US" smtClean="0"/>
              <a:t>PUT</a:t>
            </a:r>
          </a:p>
          <a:p>
            <a:pPr lvl="1" eaLnBrk="1" hangingPunct="1"/>
            <a:r>
              <a:rPr lang="en-US" altLang="en-US" smtClean="0"/>
              <a:t>uploads file in entity body to path specified in URL field</a:t>
            </a:r>
          </a:p>
          <a:p>
            <a:pPr eaLnBrk="1" hangingPunct="1"/>
            <a:r>
              <a:rPr lang="en-US" altLang="en-US" smtClean="0"/>
              <a:t>DELETE</a:t>
            </a:r>
          </a:p>
          <a:p>
            <a:pPr lvl="1" eaLnBrk="1" hangingPunct="1"/>
            <a:r>
              <a:rPr lang="en-US" altLang="en-US" smtClean="0"/>
              <a:t>deletes file specified in the URL field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024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1024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8C782C-198B-4477-BF40-7B4A0D1FD13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Uploading form input</a:t>
            </a:r>
          </a:p>
        </p:txBody>
      </p:sp>
      <p:sp>
        <p:nvSpPr>
          <p:cNvPr id="14407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u="sng" smtClean="0">
                <a:solidFill>
                  <a:srgbClr val="FF0000"/>
                </a:solidFill>
              </a:rPr>
              <a:t>Post method: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Web page often includes form input</a:t>
            </a:r>
          </a:p>
          <a:p>
            <a:pPr eaLnBrk="1" hangingPunct="1"/>
            <a:r>
              <a:rPr lang="en-US" altLang="en-US" smtClean="0"/>
              <a:t>Input is uploaded to server in entity body</a:t>
            </a:r>
          </a:p>
        </p:txBody>
      </p:sp>
      <p:sp>
        <p:nvSpPr>
          <p:cNvPr id="14407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91100" y="1600200"/>
            <a:ext cx="3848100" cy="29019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u="sng" smtClean="0">
                <a:solidFill>
                  <a:srgbClr val="FF0000"/>
                </a:solidFill>
              </a:rPr>
              <a:t>URL method:</a:t>
            </a:r>
          </a:p>
          <a:p>
            <a:pPr eaLnBrk="1" hangingPunct="1"/>
            <a:r>
              <a:rPr lang="en-US" altLang="en-US" smtClean="0"/>
              <a:t>Uses GET method</a:t>
            </a:r>
          </a:p>
          <a:p>
            <a:pPr eaLnBrk="1" hangingPunct="1"/>
            <a:r>
              <a:rPr lang="en-US" altLang="en-US" smtClean="0"/>
              <a:t>Input is uploaded in URL field of request line: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1440773" name="Text Box 5"/>
          <p:cNvSpPr txBox="1">
            <a:spLocks noChangeArrowheads="1"/>
          </p:cNvSpPr>
          <p:nvPr/>
        </p:nvSpPr>
        <p:spPr bwMode="auto">
          <a:xfrm>
            <a:off x="1866900" y="5105400"/>
            <a:ext cx="6889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www.somesite.com/animalsearch?monkeys&amp;banana</a:t>
            </a:r>
            <a:endParaRPr lang="en-US" altLang="en-US" sz="1600">
              <a:latin typeface="Courier New" panose="02070309020205020404" pitchFamily="49" charset="0"/>
            </a:endParaRPr>
          </a:p>
        </p:txBody>
      </p:sp>
      <p:sp>
        <p:nvSpPr>
          <p:cNvPr id="1440774" name="Line 6"/>
          <p:cNvSpPr>
            <a:spLocks noChangeShapeType="1"/>
          </p:cNvSpPr>
          <p:nvPr/>
        </p:nvSpPr>
        <p:spPr bwMode="auto">
          <a:xfrm>
            <a:off x="6400800" y="3810000"/>
            <a:ext cx="5334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429600" y="5467320"/>
              <a:ext cx="2189520" cy="572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4920" y="5457960"/>
                <a:ext cx="2201760" cy="588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773" grpId="0"/>
      <p:bldP spid="14407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HTTP/2.0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>
                <a:ea typeface="新細明體" panose="02020500000000000000" pitchFamily="18" charset="-120"/>
              </a:rPr>
              <a:t>Current HTTP version is 1.1</a:t>
            </a:r>
          </a:p>
          <a:p>
            <a:pPr lvl="1"/>
            <a:r>
              <a:rPr lang="en-US" altLang="zh-TW" sz="2400" dirty="0" smtClean="0">
                <a:ea typeface="新細明體" panose="02020500000000000000" pitchFamily="18" charset="-120"/>
              </a:rPr>
              <a:t> get /menu.html http/1.1</a:t>
            </a:r>
          </a:p>
          <a:p>
            <a:r>
              <a:rPr lang="en-US" altLang="zh-TW" sz="2800" dirty="0" smtClean="0">
                <a:ea typeface="新細明體" panose="02020500000000000000" pitchFamily="18" charset="-120"/>
              </a:rPr>
              <a:t>HTTP/2 specification was published as RFC 7540 in May 2015.</a:t>
            </a:r>
          </a:p>
          <a:p>
            <a:r>
              <a:rPr lang="en-US" altLang="zh-TW" sz="2800" dirty="0" smtClean="0">
                <a:ea typeface="新細明體" panose="02020500000000000000" pitchFamily="18" charset="-120"/>
              </a:rPr>
              <a:t>HTTP/2 allows the server to "push" content, that is, to respond with data for more queries than the client requested. </a:t>
            </a:r>
          </a:p>
          <a:p>
            <a:r>
              <a:rPr lang="en-US" altLang="zh-TW" sz="2800" dirty="0" smtClean="0">
                <a:ea typeface="新細明體" panose="02020500000000000000" pitchFamily="18" charset="-120"/>
              </a:rPr>
              <a:t>Multiplexing of requests, header compression, and prioritization of request.</a:t>
            </a:r>
            <a:endParaRPr lang="zh-TW" altLang="en-US" sz="2800" dirty="0" smtClean="0">
              <a:ea typeface="新細明體" panose="02020500000000000000" pitchFamily="18" charset="-120"/>
            </a:endParaRPr>
          </a:p>
        </p:txBody>
      </p:sp>
      <p:sp>
        <p:nvSpPr>
          <p:cNvPr id="6148" name="矩形 3"/>
          <p:cNvSpPr>
            <a:spLocks noChangeArrowheads="1"/>
          </p:cNvSpPr>
          <p:nvPr/>
        </p:nvSpPr>
        <p:spPr bwMode="auto">
          <a:xfrm>
            <a:off x="1865313" y="5713413"/>
            <a:ext cx="4965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  <a:hlinkClick r:id="rId2"/>
              </a:rPr>
              <a:t>https://en.wikipedia.org/wiki/HTTP/2</a:t>
            </a:r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313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0AA2A9-49FD-463B-A90D-0650BCFC5E3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HTTP response message</a:t>
            </a:r>
            <a:endParaRPr lang="en-US" altLang="en-US" smtClean="0"/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3181350" y="1987550"/>
            <a:ext cx="582295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HTTP/1.1 200 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Connection close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Date: Thu, 06 Aug 1998 12:00:15 GMT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Server: Apache/1.3.0 (Unix)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Last-Modified: Mon, 22 Jun 1998 …...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Content-Length: 6821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Content-Type: text/html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data data data data data ... </a:t>
            </a:r>
          </a:p>
        </p:txBody>
      </p:sp>
      <p:sp>
        <p:nvSpPr>
          <p:cNvPr id="1442820" name="Text Box 4"/>
          <p:cNvSpPr txBox="1">
            <a:spLocks noChangeArrowheads="1"/>
          </p:cNvSpPr>
          <p:nvPr/>
        </p:nvSpPr>
        <p:spPr bwMode="auto">
          <a:xfrm>
            <a:off x="749300" y="1408113"/>
            <a:ext cx="1909763" cy="13208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folHlink"/>
                </a:solidFill>
                <a:latin typeface="Comic Sans MS" panose="030F0702030302020204" pitchFamily="66" charset="0"/>
              </a:rPr>
              <a:t>status line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folHlink"/>
                </a:solidFill>
                <a:latin typeface="Comic Sans MS" panose="030F0702030302020204" pitchFamily="66" charset="0"/>
              </a:rPr>
              <a:t>(protocol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folHlink"/>
                </a:solidFill>
                <a:latin typeface="Comic Sans MS" panose="030F0702030302020204" pitchFamily="66" charset="0"/>
              </a:rPr>
              <a:t>status code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folHlink"/>
                </a:solidFill>
                <a:latin typeface="Comic Sans MS" panose="030F0702030302020204" pitchFamily="66" charset="0"/>
              </a:rPr>
              <a:t>status phrase)</a:t>
            </a:r>
            <a:endParaRPr lang="en-US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42821" name="Line 5"/>
          <p:cNvSpPr>
            <a:spLocks noChangeShapeType="1"/>
          </p:cNvSpPr>
          <p:nvPr/>
        </p:nvSpPr>
        <p:spPr bwMode="auto">
          <a:xfrm>
            <a:off x="2295525" y="1914525"/>
            <a:ext cx="923925" cy="257175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2822" name="Freeform 6"/>
          <p:cNvSpPr>
            <a:spLocks/>
          </p:cNvSpPr>
          <p:nvPr/>
        </p:nvSpPr>
        <p:spPr bwMode="auto">
          <a:xfrm>
            <a:off x="3095625" y="2349500"/>
            <a:ext cx="257175" cy="1858963"/>
          </a:xfrm>
          <a:custGeom>
            <a:avLst/>
            <a:gdLst>
              <a:gd name="T0" fmla="*/ 2147483646 w 162"/>
              <a:gd name="T1" fmla="*/ 2147483646 h 1428"/>
              <a:gd name="T2" fmla="*/ 0 w 162"/>
              <a:gd name="T3" fmla="*/ 0 h 1428"/>
              <a:gd name="T4" fmla="*/ 0 w 162"/>
              <a:gd name="T5" fmla="*/ 2147483646 h 1428"/>
              <a:gd name="T6" fmla="*/ 2147483646 w 162"/>
              <a:gd name="T7" fmla="*/ 2147483646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2823" name="Text Box 7"/>
          <p:cNvSpPr txBox="1">
            <a:spLocks noChangeArrowheads="1"/>
          </p:cNvSpPr>
          <p:nvPr/>
        </p:nvSpPr>
        <p:spPr bwMode="auto">
          <a:xfrm>
            <a:off x="1995488" y="3017838"/>
            <a:ext cx="1020762" cy="7112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folHlink"/>
                </a:solidFill>
                <a:latin typeface="Comic Sans MS" panose="030F0702030302020204" pitchFamily="66" charset="0"/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folHlink"/>
                </a:solidFill>
                <a:latin typeface="Comic Sans MS" panose="030F0702030302020204" pitchFamily="66" charset="0"/>
              </a:rPr>
              <a:t> lines</a:t>
            </a:r>
            <a:endParaRPr lang="en-US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42824" name="Line 8"/>
          <p:cNvSpPr>
            <a:spLocks noChangeShapeType="1"/>
          </p:cNvSpPr>
          <p:nvPr/>
        </p:nvSpPr>
        <p:spPr bwMode="auto">
          <a:xfrm>
            <a:off x="2190750" y="4638675"/>
            <a:ext cx="933450" cy="9525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2825" name="Text Box 9"/>
          <p:cNvSpPr txBox="1">
            <a:spLocks noChangeArrowheads="1"/>
          </p:cNvSpPr>
          <p:nvPr/>
        </p:nvSpPr>
        <p:spPr bwMode="auto">
          <a:xfrm>
            <a:off x="833438" y="4360863"/>
            <a:ext cx="1416050" cy="1016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folHlink"/>
                </a:solidFill>
                <a:latin typeface="Comic Sans MS" panose="030F0702030302020204" pitchFamily="66" charset="0"/>
              </a:rPr>
              <a:t>data, e.g.,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folHlink"/>
                </a:solidFill>
                <a:latin typeface="Comic Sans MS" panose="030F0702030302020204" pitchFamily="66" charset="0"/>
              </a:rPr>
              <a:t>requested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folHlink"/>
                </a:solidFill>
                <a:latin typeface="Comic Sans MS" panose="030F0702030302020204" pitchFamily="66" charset="0"/>
              </a:rPr>
              <a:t>HTML file</a:t>
            </a:r>
            <a:endParaRPr lang="en-US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648880" y="1504800"/>
              <a:ext cx="464400" cy="436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1680" y="1499760"/>
                <a:ext cx="479160" cy="450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2820" grpId="0" animBg="1"/>
      <p:bldP spid="1442821" grpId="0" animBg="1"/>
      <p:bldP spid="1442822" grpId="0" animBg="1"/>
      <p:bldP spid="1442823" grpId="0" animBg="1"/>
      <p:bldP spid="1442824" grpId="0" animBg="1"/>
      <p:bldP spid="1442825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13749</TotalTime>
  <Pages>13</Pages>
  <Words>719</Words>
  <Application>Microsoft Office PowerPoint</Application>
  <PresentationFormat>On-screen Show (4:3)</PresentationFormat>
  <Paragraphs>187</Paragraphs>
  <Slides>14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MS PGothic</vt:lpstr>
      <vt:lpstr>新細明體</vt:lpstr>
      <vt:lpstr>Arial</vt:lpstr>
      <vt:lpstr>Comic Sans MS</vt:lpstr>
      <vt:lpstr>Courier New</vt:lpstr>
      <vt:lpstr>Tahoma</vt:lpstr>
      <vt:lpstr>Times New Roman</vt:lpstr>
      <vt:lpstr>Wingdings</vt:lpstr>
      <vt:lpstr>Blends</vt:lpstr>
      <vt:lpstr>Clip</vt:lpstr>
      <vt:lpstr>VISIO</vt:lpstr>
      <vt:lpstr>CISC 250 –  Business Telecomm Networks</vt:lpstr>
      <vt:lpstr>Web and HTTP</vt:lpstr>
      <vt:lpstr>HTTP overview</vt:lpstr>
      <vt:lpstr>HTTP request message</vt:lpstr>
      <vt:lpstr>HTTP request message: general format</vt:lpstr>
      <vt:lpstr>Method types</vt:lpstr>
      <vt:lpstr>Uploading form input</vt:lpstr>
      <vt:lpstr>HTTP/2.0</vt:lpstr>
      <vt:lpstr>HTTP response message</vt:lpstr>
      <vt:lpstr>HTTP response status codes</vt:lpstr>
      <vt:lpstr>Trying out HTTP (client side)</vt:lpstr>
      <vt:lpstr>Downloading a Complex Webpage with Two Graphics Files</vt:lpstr>
      <vt:lpstr>Downloading a Complex Webpage with Two Graphics Files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Communictions 3rd Edition</dc:title>
  <dc:creator>Jinwei Cao</dc:creator>
  <dc:description>Chapter 4</dc:description>
  <cp:lastModifiedBy>Cao, Jinwei</cp:lastModifiedBy>
  <cp:revision>225</cp:revision>
  <cp:lastPrinted>1988-10-23T22:36:52Z</cp:lastPrinted>
  <dcterms:created xsi:type="dcterms:W3CDTF">1988-10-23T22:40:16Z</dcterms:created>
  <dcterms:modified xsi:type="dcterms:W3CDTF">2017-02-24T05:09:38Z</dcterms:modified>
</cp:coreProperties>
</file>